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2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3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5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0" Type="http://schemas.openxmlformats.org/officeDocument/2006/relationships/image" Target="../media/image84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72.wmf"/><Relationship Id="rId4" Type="http://schemas.openxmlformats.org/officeDocument/2006/relationships/image" Target="../media/image87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0" Type="http://schemas.openxmlformats.org/officeDocument/2006/relationships/image" Target="../media/image80.wmf"/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72.wmf"/><Relationship Id="rId2" Type="http://schemas.openxmlformats.org/officeDocument/2006/relationships/image" Target="../media/image91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83.wmf"/><Relationship Id="rId7" Type="http://schemas.openxmlformats.org/officeDocument/2006/relationships/image" Target="../media/image9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1" Type="http://schemas.openxmlformats.org/officeDocument/2006/relationships/image" Target="../media/image98.wmf"/><Relationship Id="rId10" Type="http://schemas.openxmlformats.org/officeDocument/2006/relationships/image" Target="../media/image9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wmf"/><Relationship Id="rId3" Type="http://schemas.openxmlformats.org/officeDocument/2006/relationships/image" Target="../media/image99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5.wmf"/><Relationship Id="rId6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18.wmf"/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13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14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13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121B-DA0A-4375-B636-5B76A01C37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B8DA-0EAA-4A5D-8A60-3C3B1185C3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CB8DA-0EAA-4A5D-8A60-3C3B1185C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CB8DA-0EAA-4A5D-8A60-3C3B1185C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27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3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6.e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w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51.bin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emf"/><Relationship Id="rId8" Type="http://schemas.openxmlformats.org/officeDocument/2006/relationships/image" Target="../media/image48.emf"/><Relationship Id="rId7" Type="http://schemas.openxmlformats.org/officeDocument/2006/relationships/image" Target="../media/image44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55.bin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1.wmf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0.emf"/><Relationship Id="rId7" Type="http://schemas.openxmlformats.org/officeDocument/2006/relationships/image" Target="../media/image59.emf"/><Relationship Id="rId6" Type="http://schemas.openxmlformats.org/officeDocument/2006/relationships/image" Target="../media/image58.emf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0.wmf"/><Relationship Id="rId1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1.wmf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6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23" Type="http://schemas.openxmlformats.org/officeDocument/2006/relationships/notesSlide" Target="../notesSlides/notesSlide2.xml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84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8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7.bin"/><Relationship Id="rId22" Type="http://schemas.openxmlformats.org/officeDocument/2006/relationships/vmlDrawing" Target="../drawings/vmlDrawing2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80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8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9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1.bin"/><Relationship Id="rId24" Type="http://schemas.openxmlformats.org/officeDocument/2006/relationships/vmlDrawing" Target="../drawings/vmlDrawing23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98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92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10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20.bin"/><Relationship Id="rId7" Type="http://schemas.openxmlformats.org/officeDocument/2006/relationships/oleObject" Target="../embeddings/oleObject19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5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10" Type="http://schemas.openxmlformats.org/officeDocument/2006/relationships/oleObject" Target="../embeddings/oleObject21.bin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传染病传播模型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        单调增加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 smtClean="0"/>
              <a:t>所有个体全部得病</a:t>
            </a:r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r>
              <a:rPr lang="zh-CN" altLang="en-US" dirty="0" smtClean="0"/>
              <a:t>没有治疗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913" y="2060575"/>
          <a:ext cx="6905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" imgW="7315200" imgH="6096000" progId="Equation.DSMT4">
                  <p:embed/>
                </p:oleObj>
              </mc:Choice>
              <mc:Fallback>
                <p:oleObj name="Equation" r:id="rId1" imgW="73152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6905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30313" y="2997200"/>
          <a:ext cx="18399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3" imgW="19507200" imgH="7010400" progId="Equation.DSMT4">
                  <p:embed/>
                </p:oleObj>
              </mc:Choice>
              <mc:Fallback>
                <p:oleObj name="Equation" r:id="rId3" imgW="19507200" imgH="7010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997200"/>
                        <a:ext cx="18399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059944"/>
          </a:xfrm>
        </p:spPr>
        <p:txBody>
          <a:bodyPr/>
          <a:lstStyle/>
          <a:p>
            <a:r>
              <a:rPr lang="zh-CN" altLang="en-US" dirty="0" smtClean="0"/>
              <a:t>解决：引入治疗机制（治好后是否免疫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两种不同模型）</a:t>
            </a:r>
            <a:endParaRPr lang="en-US" altLang="zh-CN" dirty="0" smtClean="0"/>
          </a:p>
          <a:p>
            <a:r>
              <a:rPr lang="zh-CN" altLang="en-US" dirty="0" smtClean="0"/>
              <a:t>例：考虑得病治好后对该病有免疫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记       为   时刻的免疫人数，总人数恒定不变记为    。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假设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   </a:t>
            </a:r>
            <a:r>
              <a:rPr lang="zh-CN" altLang="en-US" smtClean="0">
                <a:solidFill>
                  <a:srgbClr val="FF0000"/>
                </a:solidFill>
              </a:rPr>
              <a:t>内</a:t>
            </a:r>
            <a:r>
              <a:rPr lang="zh-CN" altLang="en-US" smtClean="0">
                <a:solidFill>
                  <a:srgbClr val="FF0000"/>
                </a:solidFill>
              </a:rPr>
              <a:t>新增免疫人数</a:t>
            </a:r>
            <a:r>
              <a:rPr lang="zh-CN" altLang="en-US" dirty="0" smtClean="0">
                <a:solidFill>
                  <a:srgbClr val="FF0000"/>
                </a:solidFill>
              </a:rPr>
              <a:t>是已得病</a:t>
            </a:r>
            <a:r>
              <a:rPr lang="zh-CN" altLang="en-US" dirty="0">
                <a:solidFill>
                  <a:srgbClr val="FF0000"/>
                </a:solidFill>
              </a:rPr>
              <a:t>人数的增函数（采用最简形式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正比函数）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即                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    表示治愈率。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30300" y="2924175"/>
          <a:ext cx="692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1" imgW="7315200" imgH="6096000" progId="Equation.DSMT4">
                  <p:embed/>
                </p:oleObj>
              </mc:Choice>
              <mc:Fallback>
                <p:oleObj name="Equation" r:id="rId1" imgW="73152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924175"/>
                        <a:ext cx="692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736" y="2996952"/>
          <a:ext cx="25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3" imgW="88900" imgH="152400" progId="Equation.DSMT4">
                  <p:embed/>
                </p:oleObj>
              </mc:Choice>
              <mc:Fallback>
                <p:oleObj name="Equation" r:id="rId3" imgW="88900" imgH="15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6952"/>
                        <a:ext cx="25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656" y="3429000"/>
          <a:ext cx="403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" name="Equation" r:id="rId5" imgW="4267200" imgH="4267200" progId="Equation.DSMT4">
                  <p:embed/>
                </p:oleObj>
              </mc:Choice>
              <mc:Fallback>
                <p:oleObj name="Equation" r:id="rId5" imgW="42672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403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59632" y="3789040"/>
          <a:ext cx="3143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" name="Equation" r:id="rId7" imgW="33223200" imgH="6096000" progId="Equation.DSMT4">
                  <p:embed/>
                </p:oleObj>
              </mc:Choice>
              <mc:Fallback>
                <p:oleObj name="Equation" r:id="rId7" imgW="332232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89040"/>
                        <a:ext cx="3143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35696" y="4293096"/>
          <a:ext cx="4619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" name="Equation" r:id="rId9" imgW="4572000" imgH="4267200" progId="Equation.DSMT4">
                  <p:embed/>
                </p:oleObj>
              </mc:Choice>
              <mc:Fallback>
                <p:oleObj name="Equation" r:id="rId9" imgW="4572000" imgH="426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93096"/>
                        <a:ext cx="4619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87624" y="5085184"/>
          <a:ext cx="18224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3" name="Equation" r:id="rId11" imgW="17983200" imgH="9448800" progId="Equation.DSMT4">
                  <p:embed/>
                </p:oleObj>
              </mc:Choice>
              <mc:Fallback>
                <p:oleObj name="Equation" r:id="rId11" imgW="17983200" imgH="9448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85184"/>
                        <a:ext cx="18224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47664" y="6093296"/>
          <a:ext cx="21602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4" name="Equation" r:id="rId13" imgW="2133600" imgH="4267200" progId="Equation.DSMT4">
                  <p:embed/>
                </p:oleObj>
              </mc:Choice>
              <mc:Fallback>
                <p:oleObj name="Equation" r:id="rId13" imgW="2133600" imgH="4267200" progId="Equation.DSMT4">
                  <p:embed/>
                  <p:pic>
                    <p:nvPicPr>
                      <p:cNvPr id="0" name="图片 75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7664" y="6093296"/>
                        <a:ext cx="21602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在假设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的条件下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2276872"/>
          <a:ext cx="3829050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" imgW="37795200" imgH="29870400" progId="Equation.DSMT4">
                  <p:embed/>
                </p:oleObj>
              </mc:Choice>
              <mc:Fallback>
                <p:oleObj name="Equation" r:id="rId1" imgW="37795200" imgH="2987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76872"/>
                        <a:ext cx="3829050" cy="301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725"/>
            <a:ext cx="7689215" cy="526986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由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此形式为经典的</a:t>
            </a:r>
            <a:r>
              <a:rPr lang="en-US" altLang="zh-CN" dirty="0" smtClean="0"/>
              <a:t>SIR</a:t>
            </a:r>
            <a:r>
              <a:rPr lang="zh-CN" altLang="en-US" dirty="0" smtClean="0"/>
              <a:t>模型，</a:t>
            </a:r>
            <a:r>
              <a:rPr lang="en-US" altLang="zh-CN" dirty="0">
                <a:sym typeface="+mn-ea"/>
              </a:rPr>
              <a:t>1927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 err="1">
                <a:sym typeface="+mn-ea"/>
              </a:rPr>
              <a:t>Kermack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McKendrick</a:t>
            </a:r>
            <a:r>
              <a:rPr lang="zh-CN" altLang="en-US" dirty="0">
                <a:sym typeface="+mn-ea"/>
              </a:rPr>
              <a:t>在研究流行于伦敦的黑死病时提出的</a:t>
            </a:r>
            <a:r>
              <a:rPr lang="en-US" altLang="zh-CN" dirty="0">
                <a:sym typeface="+mn-ea"/>
              </a:rPr>
              <a:t>SIR</a:t>
            </a:r>
            <a:r>
              <a:rPr lang="zh-CN" altLang="en-US" dirty="0">
                <a:sym typeface="+mn-ea"/>
              </a:rPr>
              <a:t>仓室模型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类似地，也可得到</a:t>
            </a:r>
            <a:r>
              <a:rPr lang="en-US" altLang="zh-CN" dirty="0"/>
              <a:t>SIS</a:t>
            </a:r>
            <a:r>
              <a:rPr lang="zh-CN" altLang="en-US" dirty="0"/>
              <a:t>模型（</a:t>
            </a:r>
            <a:r>
              <a:rPr lang="en-US" altLang="zh-CN" dirty="0"/>
              <a:t>1932</a:t>
            </a:r>
            <a:r>
              <a:rPr lang="zh-CN" altLang="en-US" dirty="0"/>
              <a:t>年）。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7450" y="1557020"/>
          <a:ext cx="185420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1" imgW="25298400" imgH="9448800" progId="Equation.DSMT4">
                  <p:embed/>
                </p:oleObj>
              </mc:Choice>
              <mc:Fallback>
                <p:oleObj name="Equation" r:id="rId1" imgW="25298400" imgH="9448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020"/>
                        <a:ext cx="1854200" cy="692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2933" y="2420377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3" imgW="4572000" imgH="3657600" progId="Equation.DSMT4">
                  <p:embed/>
                </p:oleObj>
              </mc:Choice>
              <mc:Fallback>
                <p:oleObj name="Equation" r:id="rId3" imgW="4572000" imgH="3657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33" y="2420377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87450" y="2420620"/>
          <a:ext cx="316738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5" imgW="46939200" imgH="10363200" progId="Equation.DSMT4">
                  <p:embed/>
                </p:oleObj>
              </mc:Choice>
              <mc:Fallback>
                <p:oleObj name="Equation" r:id="rId5" imgW="46939200" imgH="1036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620"/>
                        <a:ext cx="316738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450" y="3289935"/>
          <a:ext cx="2674620" cy="210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7" imgW="37795200" imgH="29870400" progId="Equation.DSMT4">
                  <p:embed/>
                </p:oleObj>
              </mc:Choice>
              <mc:Fallback>
                <p:oleObj name="Equation" r:id="rId7" imgW="37795200" imgH="29870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9935"/>
                        <a:ext cx="2674620" cy="2105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模型求解及讨论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22755"/>
            <a:ext cx="7398385" cy="437054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理论求解：</a:t>
            </a:r>
            <a:r>
              <a:rPr lang="zh-CN" altLang="en-US" sz="3200" dirty="0"/>
              <a:t>常微分方程</a:t>
            </a:r>
            <a:r>
              <a:rPr lang="zh-CN" altLang="en-US" sz="3200" dirty="0"/>
              <a:t>定性理论</a:t>
            </a:r>
            <a:endParaRPr lang="zh-CN" altLang="en-US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数值求解：</a:t>
            </a:r>
            <a:r>
              <a:rPr lang="en-US" altLang="zh-CN" sz="3200" dirty="0" err="1"/>
              <a:t>Matlab</a:t>
            </a:r>
            <a:r>
              <a:rPr lang="zh-CN" altLang="en-US" sz="3200" dirty="0"/>
              <a:t>等数学软件</a:t>
            </a:r>
            <a:endParaRPr lang="zh-CN" altLang="en-US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讨论：</a:t>
            </a:r>
            <a:r>
              <a:rPr lang="zh-CN" altLang="en-US" sz="3200" dirty="0"/>
              <a:t>参数对传染病传播的影响</a:t>
            </a:r>
            <a:endParaRPr lang="zh-CN" altLang="en-US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后续研究：</a:t>
            </a:r>
            <a:r>
              <a:rPr lang="zh-CN" altLang="en-US" sz="3200" dirty="0"/>
              <a:t>引入潜伏者？免疫可维持一段时间？隔离等防护措施的效果？</a:t>
            </a:r>
            <a:r>
              <a:rPr lang="en-US" altLang="zh-CN" sz="3200" dirty="0"/>
              <a:t>......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1——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具有潜伏期的传染病，初始只有一个潜伏者，最终演化结果如何？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对象 -2147482624"/>
          <p:cNvGraphicFramePr/>
          <p:nvPr/>
        </p:nvGraphicFramePr>
        <p:xfrm>
          <a:off x="1259523" y="2780665"/>
          <a:ext cx="526859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" r:id="rId1" imgW="6639560" imgH="1183005" progId="Visio.Drawing.15">
                  <p:embed/>
                </p:oleObj>
              </mc:Choice>
              <mc:Fallback>
                <p:oleObj name="" r:id="rId1" imgW="6639560" imgH="118300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523" y="2780665"/>
                        <a:ext cx="5268595" cy="938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3"/>
          <p:cNvGraphicFramePr>
            <a:graphicFrameLocks noChangeAspect="1"/>
          </p:cNvGraphicFramePr>
          <p:nvPr/>
        </p:nvGraphicFramePr>
        <p:xfrm>
          <a:off x="827405" y="3771265"/>
          <a:ext cx="3514090" cy="268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" r:id="rId3" imgW="1625600" imgH="1473200" progId="Equation.KSEE3">
                  <p:embed/>
                </p:oleObj>
              </mc:Choice>
              <mc:Fallback>
                <p:oleObj name="" r:id="rId3" imgW="1625600" imgH="14732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405" y="3771265"/>
                        <a:ext cx="3514090" cy="2684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21"/>
          <p:cNvGraphicFramePr>
            <a:graphicFrameLocks noChangeAspect="1"/>
          </p:cNvGraphicFramePr>
          <p:nvPr/>
        </p:nvGraphicFramePr>
        <p:xfrm>
          <a:off x="5208929" y="4581289"/>
          <a:ext cx="1152500" cy="43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" r:id="rId5" imgW="533400" imgH="203200" progId="Equation.3">
                  <p:embed/>
                </p:oleObj>
              </mc:Choice>
              <mc:Fallback>
                <p:oleObj name="" r:id="rId5" imgW="533400" imgH="2032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8929" y="4581289"/>
                        <a:ext cx="1152500" cy="431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19"/>
          <p:cNvGraphicFramePr>
            <a:graphicFrameLocks noChangeAspect="1"/>
          </p:cNvGraphicFramePr>
          <p:nvPr/>
        </p:nvGraphicFramePr>
        <p:xfrm>
          <a:off x="5227321" y="5513070"/>
          <a:ext cx="1216888" cy="43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" r:id="rId7" imgW="558800" imgH="203200" progId="Equation.3">
                  <p:embed/>
                </p:oleObj>
              </mc:Choice>
              <mc:Fallback>
                <p:oleObj name="" r:id="rId7" imgW="558800" imgH="2032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7321" y="5513070"/>
                        <a:ext cx="1216888" cy="434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620"/>
          <p:cNvGraphicFramePr>
            <a:graphicFrameLocks noChangeAspect="1"/>
          </p:cNvGraphicFramePr>
          <p:nvPr/>
        </p:nvGraphicFramePr>
        <p:xfrm>
          <a:off x="5219700" y="5036820"/>
          <a:ext cx="1224508" cy="45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" name="" r:id="rId9" imgW="533400" imgH="203200" progId="Equation.3">
                  <p:embed/>
                </p:oleObj>
              </mc:Choice>
              <mc:Fallback>
                <p:oleObj name="" r:id="rId9" imgW="533400" imgH="203200" progId="Equation.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700" y="5036820"/>
                        <a:ext cx="1224508" cy="4587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94" name="Picture 150" descr="C:\Users\86130\AppData\Local\Temp\ksohtml\wpsABD.tmp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29" y="5949180"/>
            <a:ext cx="2232247" cy="4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1——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19859" y="1606233"/>
          <a:ext cx="5273675" cy="126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020"/>
                <a:gridCol w="2800985"/>
                <a:gridCol w="1423670"/>
              </a:tblGrid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带病毒者的传染率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0.33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潜伏期发病率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有症状者确诊率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-2147482618"/>
          <p:cNvGraphicFramePr>
            <a:graphicFrameLocks noChangeAspect="1"/>
          </p:cNvGraphicFramePr>
          <p:nvPr/>
        </p:nvGraphicFramePr>
        <p:xfrm>
          <a:off x="1907540" y="1916430"/>
          <a:ext cx="28130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" r:id="rId2" imgW="152400" imgH="203200" progId="Equation.KSEE3">
                  <p:embed/>
                </p:oleObj>
              </mc:Choice>
              <mc:Fallback>
                <p:oleObj name="" r:id="rId2" imgW="152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540" y="1916430"/>
                        <a:ext cx="281305" cy="375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7"/>
          <p:cNvGraphicFramePr>
            <a:graphicFrameLocks noChangeAspect="1"/>
          </p:cNvGraphicFramePr>
          <p:nvPr/>
        </p:nvGraphicFramePr>
        <p:xfrm>
          <a:off x="1907540" y="2276475"/>
          <a:ext cx="321310" cy="29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" r:id="rId4" imgW="152400" imgH="139700" progId="Equation.KSEE3">
                  <p:embed/>
                </p:oleObj>
              </mc:Choice>
              <mc:Fallback>
                <p:oleObj name="" r:id="rId4" imgW="152400" imgH="1397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540" y="2276475"/>
                        <a:ext cx="321310" cy="294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6"/>
          <p:cNvGraphicFramePr>
            <a:graphicFrameLocks noChangeAspect="1"/>
          </p:cNvGraphicFramePr>
          <p:nvPr/>
        </p:nvGraphicFramePr>
        <p:xfrm>
          <a:off x="1919605" y="2512695"/>
          <a:ext cx="29718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" r:id="rId6" imgW="139700" imgH="177165" progId="Equation.KSEE3">
                  <p:embed/>
                </p:oleObj>
              </mc:Choice>
              <mc:Fallback>
                <p:oleObj name="" r:id="rId6" imgW="139700" imgH="1771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9605" y="2512695"/>
                        <a:ext cx="297180" cy="378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60" y="3235291"/>
            <a:ext cx="3096275" cy="232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1960" y="3356992"/>
            <a:ext cx="3069198" cy="230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987824" y="580526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剩余易感者</a:t>
            </a:r>
            <a:r>
              <a:rPr lang="en-US" altLang="zh-CN" sz="2000" dirty="0">
                <a:solidFill>
                  <a:srgbClr val="FF0000"/>
                </a:solidFill>
              </a:rPr>
              <a:t>2643</a:t>
            </a:r>
            <a:r>
              <a:rPr lang="zh-CN" altLang="en-US" sz="2000" dirty="0" smtClean="0"/>
              <a:t>人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1——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427168" cy="51319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重要</a:t>
            </a:r>
            <a:r>
              <a:rPr lang="zh-CN" altLang="en-US" sz="3200" dirty="0">
                <a:solidFill>
                  <a:srgbClr val="FF0000"/>
                </a:solidFill>
              </a:rPr>
              <a:t>指标</a:t>
            </a:r>
            <a:r>
              <a:rPr lang="zh-CN" altLang="en-US" sz="3200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（基本再生数）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2"/>
                </a:solidFill>
              </a:rPr>
              <a:t>定义：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个感染者</a:t>
            </a:r>
            <a:r>
              <a:rPr lang="zh-CN" altLang="en-US" sz="2800" dirty="0" smtClean="0"/>
              <a:t>在具有传染性的这段时间内平均可以传染多少人。若</a:t>
            </a:r>
            <a:r>
              <a:rPr lang="en-US" altLang="zh-CN" sz="2800" dirty="0"/>
              <a:t>R0&gt;1</a:t>
            </a:r>
            <a:r>
              <a:rPr lang="zh-CN" altLang="en-US" sz="2800" dirty="0"/>
              <a:t>则</a:t>
            </a:r>
            <a:r>
              <a:rPr lang="zh-CN" altLang="en-US" sz="2800" dirty="0" smtClean="0"/>
              <a:t>传染病将会传播开。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2"/>
                </a:solidFill>
              </a:rPr>
              <a:t>计算方法</a:t>
            </a:r>
            <a:r>
              <a:rPr lang="zh-CN" altLang="en-US" sz="2800" dirty="0">
                <a:solidFill>
                  <a:schemeClr val="tx2"/>
                </a:solidFill>
              </a:rPr>
              <a:t>：</a:t>
            </a:r>
            <a:r>
              <a:rPr lang="zh-CN" altLang="en-US" sz="2800" dirty="0"/>
              <a:t>不同研究途径其计算方式不同</a:t>
            </a:r>
            <a:r>
              <a:rPr lang="zh-CN" altLang="en-US" sz="2800" dirty="0" smtClean="0"/>
              <a:t>。本模型中采用下一代矩阵法求解。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2"/>
                </a:solidFill>
              </a:rPr>
              <a:t>求得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上述参数组合下，</a:t>
            </a:r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FF0000"/>
                </a:solidFill>
              </a:rPr>
              <a:t>=2.97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chemeClr val="tx2"/>
                </a:solidFill>
              </a:rPr>
              <a:t>若不防控，传染病将会传开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1619672" y="4725144"/>
          <a:ext cx="23672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" r:id="rId1" imgW="990600" imgH="393700" progId="Equation.KSEE3">
                  <p:embed/>
                </p:oleObj>
              </mc:Choice>
              <mc:Fallback>
                <p:oleObj name="" r:id="rId1" imgW="990600" imgH="393700" progId="Equation.KSEE3">
                  <p:embed/>
                  <p:pic>
                    <p:nvPicPr>
                      <p:cNvPr id="0" name="对象 -21474826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672" y="4725144"/>
                        <a:ext cx="2367252" cy="792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案例</a:t>
            </a:r>
            <a:r>
              <a:rPr lang="en-US" altLang="zh-CN" dirty="0">
                <a:sym typeface="+mn-ea"/>
              </a:rPr>
              <a:t>1——</a:t>
            </a:r>
            <a:r>
              <a:rPr lang="zh-CN" altLang="en-US" dirty="0">
                <a:sym typeface="+mn-ea"/>
              </a:rPr>
              <a:t>结果</a:t>
            </a:r>
            <a:endParaRPr lang="en-US" altLang="zh-CN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47495" y="1628775"/>
          <a:ext cx="5273675" cy="126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020"/>
                <a:gridCol w="2800985"/>
                <a:gridCol w="1423670"/>
              </a:tblGrid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带病毒者</a:t>
                      </a: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的传染率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kumimoji="0" lang="en-US" sz="1800" b="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潜伏期发病率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有症状者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隔离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-2147482618"/>
          <p:cNvGraphicFramePr>
            <a:graphicFrameLocks noChangeAspect="1"/>
          </p:cNvGraphicFramePr>
          <p:nvPr/>
        </p:nvGraphicFramePr>
        <p:xfrm>
          <a:off x="1907540" y="1916430"/>
          <a:ext cx="28130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" r:id="rId2" imgW="152400" imgH="203200" progId="Equation.KSEE3">
                  <p:embed/>
                </p:oleObj>
              </mc:Choice>
              <mc:Fallback>
                <p:oleObj name="" r:id="rId2" imgW="1524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540" y="1916430"/>
                        <a:ext cx="281305" cy="375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7"/>
          <p:cNvGraphicFramePr>
            <a:graphicFrameLocks noChangeAspect="1"/>
          </p:cNvGraphicFramePr>
          <p:nvPr/>
        </p:nvGraphicFramePr>
        <p:xfrm>
          <a:off x="1907540" y="2276475"/>
          <a:ext cx="321310" cy="29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" r:id="rId4" imgW="152400" imgH="139700" progId="Equation.KSEE3">
                  <p:embed/>
                </p:oleObj>
              </mc:Choice>
              <mc:Fallback>
                <p:oleObj name="" r:id="rId4" imgW="152400" imgH="1397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540" y="2276475"/>
                        <a:ext cx="321310" cy="294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6"/>
          <p:cNvGraphicFramePr>
            <a:graphicFrameLocks noChangeAspect="1"/>
          </p:cNvGraphicFramePr>
          <p:nvPr/>
        </p:nvGraphicFramePr>
        <p:xfrm>
          <a:off x="1919605" y="2512695"/>
          <a:ext cx="29718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" r:id="rId6" imgW="139700" imgH="177165" progId="Equation.KSEE3">
                  <p:embed/>
                </p:oleObj>
              </mc:Choice>
              <mc:Fallback>
                <p:oleObj name="" r:id="rId6" imgW="139700" imgH="1771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9605" y="2512695"/>
                        <a:ext cx="297180" cy="378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" y="2838073"/>
            <a:ext cx="3512820" cy="263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570" y="2959358"/>
            <a:ext cx="3351530" cy="25152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118867" y="5465245"/>
            <a:ext cx="5773613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uFillTx/>
              </a:rPr>
              <a:t>仅从一个潜伏者开始，很短时间内就可以传染几乎整个</a:t>
            </a:r>
            <a:r>
              <a:rPr lang="zh-CN" altLang="en-US" sz="2000" dirty="0" smtClean="0">
                <a:solidFill>
                  <a:schemeClr val="tx1"/>
                </a:solidFill>
                <a:uFillTx/>
              </a:rPr>
              <a:t>群体。传染</a:t>
            </a:r>
            <a:r>
              <a:rPr lang="zh-CN" altLang="en-US" sz="2000" dirty="0">
                <a:solidFill>
                  <a:schemeClr val="tx1"/>
                </a:solidFill>
                <a:uFillTx/>
              </a:rPr>
              <a:t>率越高，病人峰值出现越</a:t>
            </a:r>
            <a:r>
              <a:rPr lang="zh-CN" altLang="en-US" sz="2000" dirty="0" smtClean="0">
                <a:solidFill>
                  <a:schemeClr val="tx1"/>
                </a:solidFill>
                <a:uFillTx/>
              </a:rPr>
              <a:t>早</a:t>
            </a:r>
            <a:r>
              <a:rPr lang="zh-CN" altLang="en-US" sz="2000" dirty="0" smtClean="0">
                <a:solidFill>
                  <a:schemeClr val="tx1"/>
                </a:solidFill>
              </a:rPr>
              <a:t>；传染</a:t>
            </a:r>
            <a:r>
              <a:rPr lang="zh-CN" altLang="en-US" sz="2000" dirty="0">
                <a:solidFill>
                  <a:schemeClr val="tx1"/>
                </a:solidFill>
              </a:rPr>
              <a:t>率越</a:t>
            </a:r>
            <a:r>
              <a:rPr lang="zh-CN" altLang="en-US" sz="2000" dirty="0" smtClean="0">
                <a:solidFill>
                  <a:schemeClr val="tx1"/>
                </a:solidFill>
              </a:rPr>
              <a:t>高，峰值</a:t>
            </a:r>
            <a:r>
              <a:rPr lang="zh-CN" altLang="en-US" sz="2000" dirty="0">
                <a:solidFill>
                  <a:schemeClr val="tx1"/>
                </a:solidFill>
                <a:uFillTx/>
              </a:rPr>
              <a:t>越高，最终累计病人数也越多</a:t>
            </a:r>
            <a:r>
              <a:rPr lang="zh-CN" altLang="en-US" sz="2000" dirty="0" smtClean="0">
                <a:solidFill>
                  <a:schemeClr val="tx1"/>
                </a:solidFill>
                <a:uFillTx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uFillTx/>
              </a:rPr>
              <a:t>若采取措施，峰值将决定所需的隔离和医疗资源。</a:t>
            </a:r>
            <a:endParaRPr lang="zh-CN" altLang="en-US" sz="2000" dirty="0">
              <a:solidFill>
                <a:srgbClr val="FF0000"/>
              </a:solidFill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1520" y="5857563"/>
            <a:ext cx="28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剩余易感者</a:t>
            </a:r>
            <a:r>
              <a:rPr lang="en-US" altLang="zh-CN" dirty="0">
                <a:solidFill>
                  <a:srgbClr val="FF0000"/>
                </a:solidFill>
              </a:rPr>
              <a:t>467</a:t>
            </a:r>
            <a:r>
              <a:rPr lang="zh-CN" altLang="en-US" dirty="0"/>
              <a:t>人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=4.5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4" grpId="0"/>
      <p:bldP spid="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2——</a:t>
            </a:r>
            <a:r>
              <a:rPr lang="zh-CN" altLang="en-US">
                <a:sym typeface="+mn-ea"/>
              </a:rPr>
              <a:t>模型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具有无症状者的传染病模型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人群分为易感者(S)、潜伏者(E)、无症状感染者（W），有症状感染者(I)、移出者(R)</a:t>
            </a:r>
            <a:endParaRPr lang="zh-CN" altLang="en-US"/>
          </a:p>
        </p:txBody>
      </p:sp>
      <p:graphicFrame>
        <p:nvGraphicFramePr>
          <p:cNvPr id="4" name="对象 -2147482599"/>
          <p:cNvGraphicFramePr/>
          <p:nvPr/>
        </p:nvGraphicFramePr>
        <p:xfrm>
          <a:off x="971550" y="3284855"/>
          <a:ext cx="5836920" cy="261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" r:id="rId1" imgW="6480175" imgH="2792730" progId="Visio.Drawing.15">
                  <p:embed/>
                </p:oleObj>
              </mc:Choice>
              <mc:Fallback>
                <p:oleObj name="" r:id="rId1" imgW="6480175" imgH="279273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284855"/>
                        <a:ext cx="5836920" cy="2614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某种传染病在一个群体中传播，其传播规模如何演化？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基本假设：通过接触传染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2——</a:t>
            </a:r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graphicFrame>
        <p:nvGraphicFramePr>
          <p:cNvPr id="3" name="对象 -2147482612"/>
          <p:cNvGraphicFramePr>
            <a:graphicFrameLocks noChangeAspect="1"/>
          </p:cNvGraphicFramePr>
          <p:nvPr/>
        </p:nvGraphicFramePr>
        <p:xfrm>
          <a:off x="899795" y="2181860"/>
          <a:ext cx="3630295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" r:id="rId1" imgW="1905000" imgH="2057400" progId="Equation.KSEE3">
                  <p:embed/>
                </p:oleObj>
              </mc:Choice>
              <mc:Fallback>
                <p:oleObj name="" r:id="rId1" imgW="1905000" imgH="2057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2181860"/>
                        <a:ext cx="3630295" cy="330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1"/>
          <p:cNvGraphicFramePr>
            <a:graphicFrameLocks noChangeAspect="1"/>
          </p:cNvGraphicFramePr>
          <p:nvPr/>
        </p:nvGraphicFramePr>
        <p:xfrm>
          <a:off x="5667375" y="3141345"/>
          <a:ext cx="125539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" r:id="rId3" imgW="558800" imgH="203200" progId="Equation.3">
                  <p:embed/>
                </p:oleObj>
              </mc:Choice>
              <mc:Fallback>
                <p:oleObj name="" r:id="rId3" imgW="558800" imgH="2032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7375" y="3141345"/>
                        <a:ext cx="1255395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19"/>
          <p:cNvGraphicFramePr>
            <a:graphicFrameLocks noChangeAspect="1"/>
          </p:cNvGraphicFramePr>
          <p:nvPr/>
        </p:nvGraphicFramePr>
        <p:xfrm>
          <a:off x="5659755" y="4625340"/>
          <a:ext cx="130111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" r:id="rId5" imgW="558800" imgH="203200" progId="Equation.3">
                  <p:embed/>
                </p:oleObj>
              </mc:Choice>
              <mc:Fallback>
                <p:oleObj name="" r:id="rId5" imgW="558800" imgH="2032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9755" y="4625340"/>
                        <a:ext cx="130111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20"/>
          <p:cNvGraphicFramePr>
            <a:graphicFrameLocks noChangeAspect="1"/>
          </p:cNvGraphicFramePr>
          <p:nvPr/>
        </p:nvGraphicFramePr>
        <p:xfrm>
          <a:off x="5652135" y="4149090"/>
          <a:ext cx="127127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" r:id="rId7" imgW="533400" imgH="203200" progId="Equation.3">
                  <p:embed/>
                </p:oleObj>
              </mc:Choice>
              <mc:Fallback>
                <p:oleObj name="" r:id="rId7" imgW="533400" imgH="203200" progId="Equation.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35" y="4149090"/>
                        <a:ext cx="127127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621"/>
          <p:cNvGraphicFramePr>
            <a:graphicFrameLocks noChangeAspect="1"/>
          </p:cNvGraphicFramePr>
          <p:nvPr/>
        </p:nvGraphicFramePr>
        <p:xfrm>
          <a:off x="5667058" y="3639185"/>
          <a:ext cx="125603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6" name="" r:id="rId9" imgW="558800" imgH="203200" progId="Equation.3">
                  <p:embed/>
                </p:oleObj>
              </mc:Choice>
              <mc:Fallback>
                <p:oleObj name="" r:id="rId9" imgW="558800" imgH="2032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7058" y="3639185"/>
                        <a:ext cx="1256030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50" descr="C:\Users\86130\AppData\Local\Temp\ksohtml\wpsABD.tmp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55" y="2593357"/>
            <a:ext cx="2232247" cy="4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2——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15616" y="1830969"/>
          <a:ext cx="53822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0"/>
                <a:gridCol w="3698875"/>
                <a:gridCol w="895985"/>
              </a:tblGrid>
              <a:tr h="274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带病毒者的传染率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潜伏期发病率</a:t>
                      </a:r>
                      <a:endParaRPr kumimoji="0" lang="en-US" altLang="en-US" sz="1800" b="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有症状者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隔离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无症状者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自愈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137375"/>
            <a:ext cx="230505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16348" y="2442810"/>
            <a:ext cx="248920" cy="1847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416348" y="2713320"/>
            <a:ext cx="217805" cy="196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388408" y="2995260"/>
            <a:ext cx="246380" cy="245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89" y="3663950"/>
            <a:ext cx="263842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159" y="3663950"/>
            <a:ext cx="263842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74" y="3735705"/>
            <a:ext cx="2638425" cy="19799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347864" y="5926191"/>
            <a:ext cx="3846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剩余易感者</a:t>
            </a:r>
            <a:r>
              <a:rPr lang="en-US" altLang="zh-CN" dirty="0">
                <a:solidFill>
                  <a:srgbClr val="FF0000"/>
                </a:solidFill>
              </a:rPr>
              <a:t>278</a:t>
            </a:r>
            <a:r>
              <a:rPr lang="zh-CN" altLang="en-US" dirty="0"/>
              <a:t>人，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R0=5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3" name="对象 -2147482602"/>
          <p:cNvGraphicFramePr>
            <a:graphicFrameLocks noChangeAspect="1"/>
          </p:cNvGraphicFramePr>
          <p:nvPr/>
        </p:nvGraphicFramePr>
        <p:xfrm>
          <a:off x="3347864" y="3358647"/>
          <a:ext cx="81534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" r:id="rId9" imgW="469900" imgH="203200" progId="Equation.KSEE3">
                  <p:embed/>
                </p:oleObj>
              </mc:Choice>
              <mc:Fallback>
                <p:oleObj name="" r:id="rId9" imgW="4699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7864" y="3358647"/>
                        <a:ext cx="815340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619"/>
          <p:cNvGraphicFramePr>
            <a:graphicFrameLocks noChangeAspect="1"/>
          </p:cNvGraphicFramePr>
          <p:nvPr/>
        </p:nvGraphicFramePr>
        <p:xfrm>
          <a:off x="1001068" y="5877272"/>
          <a:ext cx="2081446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" r:id="rId11" imgW="1422400" imgH="419100" progId="Equation.KSEE3">
                  <p:embed/>
                </p:oleObj>
              </mc:Choice>
              <mc:Fallback>
                <p:oleObj name="" r:id="rId11" imgW="1422400" imgH="419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1068" y="5877272"/>
                        <a:ext cx="2081446" cy="516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116205"/>
            <a:ext cx="7239000" cy="90551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2——</a:t>
            </a:r>
            <a:r>
              <a:rPr lang="zh-CN" altLang="en-US">
                <a:sym typeface="+mn-ea"/>
              </a:rPr>
              <a:t>结果</a:t>
            </a:r>
            <a:endParaRPr lang="zh-CN" altLang="en-US"/>
          </a:p>
        </p:txBody>
      </p:sp>
      <p:pic>
        <p:nvPicPr>
          <p:cNvPr id="20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883" y="1167765"/>
            <a:ext cx="263842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68" y="1225550"/>
            <a:ext cx="263842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18" y="1268730"/>
            <a:ext cx="2638425" cy="19799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对象 -2147482602"/>
          <p:cNvGraphicFramePr>
            <a:graphicFrameLocks noChangeAspect="1"/>
          </p:cNvGraphicFramePr>
          <p:nvPr/>
        </p:nvGraphicFramePr>
        <p:xfrm>
          <a:off x="3815080" y="988060"/>
          <a:ext cx="83820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" r:id="rId4" imgW="482600" imgH="203200" progId="Equation.KSEE3">
                  <p:embed/>
                </p:oleObj>
              </mc:Choice>
              <mc:Fallback>
                <p:oleObj name="" r:id="rId4" imgW="482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5080" y="988060"/>
                        <a:ext cx="838200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1800" y="3165354"/>
            <a:ext cx="3023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剩余易感者</a:t>
            </a:r>
            <a:r>
              <a:rPr lang="en-US" altLang="zh-CN" dirty="0">
                <a:solidFill>
                  <a:srgbClr val="FF0000"/>
                </a:solidFill>
              </a:rPr>
              <a:t>129</a:t>
            </a:r>
            <a:r>
              <a:rPr lang="zh-CN" altLang="en-US" dirty="0"/>
              <a:t>人，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R0=5.75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22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60" y="3828174"/>
            <a:ext cx="263842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308" y="3939947"/>
            <a:ext cx="2638425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112" y="3950645"/>
            <a:ext cx="2638425" cy="19799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对象 -2147482602"/>
          <p:cNvGraphicFramePr>
            <a:graphicFrameLocks noChangeAspect="1"/>
          </p:cNvGraphicFramePr>
          <p:nvPr/>
        </p:nvGraphicFramePr>
        <p:xfrm>
          <a:off x="3995738" y="3717290"/>
          <a:ext cx="8604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" r:id="rId9" imgW="495300" imgH="203200" progId="Equation.KSEE3">
                  <p:embed/>
                </p:oleObj>
              </mc:Choice>
              <mc:Fallback>
                <p:oleObj name="" r:id="rId9" imgW="4953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3717290"/>
                        <a:ext cx="860425" cy="35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987824" y="5864732"/>
            <a:ext cx="342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剩余易感者</a:t>
            </a:r>
            <a:r>
              <a:rPr lang="en-US" altLang="zh-CN" dirty="0">
                <a:solidFill>
                  <a:srgbClr val="FF0000"/>
                </a:solidFill>
              </a:rPr>
              <a:t>47</a:t>
            </a:r>
            <a:r>
              <a:rPr lang="zh-CN" altLang="en-US" dirty="0" smtClean="0"/>
              <a:t>人，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R0=6.75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55" y="6315710"/>
            <a:ext cx="8197582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uFillTx/>
              </a:rPr>
              <a:t>无症状比例越高，被传染的人数越多</a:t>
            </a:r>
            <a:r>
              <a:rPr lang="zh-CN" altLang="en-US" sz="2400" dirty="0" smtClean="0">
                <a:solidFill>
                  <a:srgbClr val="FF0000"/>
                </a:solidFill>
                <a:uFillTx/>
              </a:rPr>
              <a:t>，传染病控制难度</a:t>
            </a:r>
            <a:r>
              <a:rPr lang="zh-CN" altLang="en-US" sz="2400" dirty="0">
                <a:solidFill>
                  <a:srgbClr val="FF0000"/>
                </a:solidFill>
                <a:uFillTx/>
              </a:rPr>
              <a:t>越大</a:t>
            </a:r>
            <a:endParaRPr lang="zh-CN" altLang="en-US" sz="2400" dirty="0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/>
      <p:bldP spid="8" grpId="0" bldLvl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7663815" cy="48965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传染病传播模型是一类传播动力学模型。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混合均匀环境下的常用方法：常微分方程模型。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讨论问题：各类人数的变化规律，传染病能否传播开，对传染病的预防和控制效果如何等。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将人群分类，找到各类人群相互转化的关系，建立模型。各类措施引入体现于模型之中。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求解，讨论参数对系统演化的影响。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88595"/>
            <a:ext cx="7239000" cy="1143000"/>
          </a:xfrm>
        </p:spPr>
        <p:txBody>
          <a:bodyPr/>
          <a:lstStyle/>
          <a:p>
            <a:r>
              <a:rPr lang="zh-CN" altLang="en-US" dirty="0" smtClean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170"/>
            <a:ext cx="7239000" cy="5385435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/>
              <a:t>基于一维元胞自动机的传染病模型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2024.3.25</a:t>
            </a:r>
            <a:r>
              <a:rPr lang="zh-CN" altLang="en-US" dirty="0"/>
              <a:t>检索结果）</a:t>
            </a:r>
            <a:endParaRPr lang="en-US" altLang="zh-CN" dirty="0"/>
          </a:p>
          <a:p>
            <a:r>
              <a:rPr lang="zh-CN" altLang="en-US" dirty="0" smtClean="0"/>
              <a:t>人群分类：</a:t>
            </a:r>
            <a:endParaRPr lang="en-US" altLang="zh-CN" dirty="0" smtClean="0"/>
          </a:p>
          <a:p>
            <a:r>
              <a:rPr lang="zh-CN" altLang="en-US" dirty="0"/>
              <a:t>易感</a:t>
            </a:r>
            <a:r>
              <a:rPr lang="zh-CN" altLang="en-US" dirty="0" smtClean="0"/>
              <a:t>者（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），患病者（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），恢复者（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的一维格子上，每个格子有一个个体</a:t>
            </a:r>
            <a:endParaRPr lang="en-US" altLang="zh-CN" dirty="0" smtClean="0"/>
          </a:p>
          <a:p>
            <a:r>
              <a:rPr lang="zh-CN" altLang="en-US" dirty="0" smtClean="0"/>
              <a:t>记格子有三种状态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           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             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规则：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331" y="5229071"/>
          <a:ext cx="12969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1" imgW="13716000" imgH="6096000" progId="Equation.DSMT4">
                  <p:embed/>
                </p:oleObj>
              </mc:Choice>
              <mc:Fallback>
                <p:oleObj name="Equation" r:id="rId1" imgW="137160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31" y="5229071"/>
                        <a:ext cx="12969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99792" y="5229071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3" imgW="13106400" imgH="6096000" progId="Equation.DSMT4">
                  <p:embed/>
                </p:oleObj>
              </mc:Choice>
              <mc:Fallback>
                <p:oleObj name="Equation" r:id="rId3" imgW="13106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229071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44008" y="5229071"/>
          <a:ext cx="1470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5" imgW="15544800" imgH="6096000" progId="Equation.DSMT4">
                  <p:embed/>
                </p:oleObj>
              </mc:Choice>
              <mc:Fallback>
                <p:oleObj name="Equation" r:id="rId5" imgW="155448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229071"/>
                        <a:ext cx="1470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91680" y="5949027"/>
          <a:ext cx="4841876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7" imgW="51206400" imgH="6096000" progId="Equation.DSMT4">
                  <p:embed/>
                </p:oleObj>
              </mc:Choice>
              <mc:Fallback>
                <p:oleObj name="Equation" r:id="rId7" imgW="51206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949027"/>
                        <a:ext cx="4841876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95" y="1916430"/>
            <a:ext cx="7186295" cy="126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规则一：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 时，若               或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传染过程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时，则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治愈过程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iii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 时，</a:t>
            </a:r>
            <a:endParaRPr lang="en-US" altLang="zh-CN" dirty="0"/>
          </a:p>
          <a:p>
            <a:r>
              <a:rPr lang="zh-CN" altLang="en-US" dirty="0" smtClean="0"/>
              <a:t>则      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免疫失效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无论           取何值，                以概率</a:t>
            </a:r>
            <a:r>
              <a:rPr lang="en-US" altLang="zh-CN" dirty="0" smtClean="0"/>
              <a:t>0.0001</a:t>
            </a:r>
            <a:r>
              <a:rPr lang="zh-CN" altLang="en-US" dirty="0" smtClean="0"/>
              <a:t>发生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低概率自发患病。      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7664" y="2060848"/>
          <a:ext cx="1296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1" imgW="13716000" imgH="6096000" progId="Equation.DSMT4">
                  <p:embed/>
                </p:oleObj>
              </mc:Choice>
              <mc:Fallback>
                <p:oleObj name="Equation" r:id="rId1" imgW="137160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0848"/>
                        <a:ext cx="12969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51920" y="2060848"/>
          <a:ext cx="16716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tion" r:id="rId3" imgW="17678400" imgH="6096000" progId="Equation.DSMT4">
                  <p:embed/>
                </p:oleObj>
              </mc:Choice>
              <mc:Fallback>
                <p:oleObj name="Equation" r:id="rId3" imgW="17678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060848"/>
                        <a:ext cx="16716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96136" y="2060848"/>
          <a:ext cx="16716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tion" r:id="rId5" imgW="17678400" imgH="6096000" progId="Equation.DSMT4">
                  <p:embed/>
                </p:oleObj>
              </mc:Choice>
              <mc:Fallback>
                <p:oleObj name="Equation" r:id="rId5" imgW="17678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060848"/>
                        <a:ext cx="16716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624" y="2564904"/>
          <a:ext cx="3312368" cy="1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tion" r:id="rId7" imgW="38404800" imgH="12801600" progId="Equation.DSMT4">
                  <p:embed/>
                </p:oleObj>
              </mc:Choice>
              <mc:Fallback>
                <p:oleObj name="Equation" r:id="rId7" imgW="38404800" imgH="12801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3312368" cy="1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49413" y="3500438"/>
          <a:ext cx="1384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Equation" r:id="rId9" imgW="14630400" imgH="6096000" progId="Equation.DSMT4">
                  <p:embed/>
                </p:oleObj>
              </mc:Choice>
              <mc:Fallback>
                <p:oleObj name="Equation" r:id="rId9" imgW="14630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500438"/>
                        <a:ext cx="1384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95725" y="3500438"/>
          <a:ext cx="15859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" name="Equation" r:id="rId11" imgW="16764000" imgH="6096000" progId="Equation.DSMT4">
                  <p:embed/>
                </p:oleObj>
              </mc:Choice>
              <mc:Fallback>
                <p:oleObj name="Equation" r:id="rId11" imgW="167640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500438"/>
                        <a:ext cx="15859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35150" y="3933825"/>
          <a:ext cx="1239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7" name="Equation" r:id="rId13" imgW="13106400" imgH="6096000" progId="Equation.DSMT4">
                  <p:embed/>
                </p:oleObj>
              </mc:Choice>
              <mc:Fallback>
                <p:oleObj name="Equation" r:id="rId13" imgW="131064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2398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87624" y="4437112"/>
          <a:ext cx="29448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8" name="Equation" r:id="rId15" imgW="34137600" imgH="12801600" progId="Equation.DSMT4">
                  <p:embed/>
                </p:oleObj>
              </mc:Choice>
              <mc:Fallback>
                <p:oleObj name="Equation" r:id="rId15" imgW="34137600" imgH="12801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437112"/>
                        <a:ext cx="29448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95736" y="5373216"/>
          <a:ext cx="777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" name="Equation" r:id="rId17" imgW="8229600" imgH="6096000" progId="Equation.DSMT4">
                  <p:embed/>
                </p:oleObj>
              </mc:Choice>
              <mc:Fallback>
                <p:oleObj name="Equation" r:id="rId17" imgW="82296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3216"/>
                        <a:ext cx="7778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283968" y="5373216"/>
          <a:ext cx="1814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" name="Equation" r:id="rId19" imgW="19202400" imgH="6096000" progId="Equation.DSMT4">
                  <p:embed/>
                </p:oleObj>
              </mc:Choice>
              <mc:Fallback>
                <p:oleObj name="Equation" r:id="rId19" imgW="192024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373216"/>
                        <a:ext cx="18145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讨论不同参数取值下，传染病的传播效果，即能否传开。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290" name="Picture 2" descr="C:\Users\Administrator\Desktop\QQ截图2019032116360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392488" cy="44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规则二：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将易感者分为两类（相当于区分了个体体质）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类易感者的感染强度不同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f</a:t>
            </a:r>
            <a:r>
              <a:rPr lang="zh-CN" altLang="en-US" dirty="0" smtClean="0"/>
              <a:t>比例的易感者为较低易感性的易感者</a:t>
            </a:r>
            <a:endParaRPr lang="en-US" altLang="zh-CN" dirty="0" smtClean="0"/>
          </a:p>
          <a:p>
            <a:r>
              <a:rPr lang="zh-CN" altLang="en-US" dirty="0"/>
              <a:t>四类</a:t>
            </a:r>
            <a:r>
              <a:rPr lang="zh-CN" altLang="en-US" dirty="0" smtClean="0"/>
              <a:t>人：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    普通易感者   低易感性易感者    恢复者           患病者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9592" y="4005064"/>
          <a:ext cx="1296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1" imgW="13716000" imgH="6096000" progId="Equation.DSMT4">
                  <p:embed/>
                </p:oleObj>
              </mc:Choice>
              <mc:Fallback>
                <p:oleObj name="Equation" r:id="rId1" imgW="137160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05064"/>
                        <a:ext cx="12969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39952" y="3933056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3" imgW="13106400" imgH="6096000" progId="Equation.DSMT4">
                  <p:embed/>
                </p:oleObj>
              </mc:Choice>
              <mc:Fallback>
                <p:oleObj name="Equation" r:id="rId3" imgW="131064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933056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52120" y="3933056"/>
          <a:ext cx="1470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5" imgW="15544800" imgH="6096000" progId="Equation.DSMT4">
                  <p:embed/>
                </p:oleObj>
              </mc:Choice>
              <mc:Fallback>
                <p:oleObj name="Equation" r:id="rId5" imgW="155448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933056"/>
                        <a:ext cx="1470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39752" y="4005064"/>
          <a:ext cx="1554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7" imgW="16459200" imgH="6096000" progId="Equation.DSMT4">
                  <p:embed/>
                </p:oleObj>
              </mc:Choice>
              <mc:Fallback>
                <p:oleObj name="Equation" r:id="rId7" imgW="164592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005064"/>
                        <a:ext cx="1554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ii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iv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不变</a:t>
            </a:r>
            <a:endParaRPr lang="en-US" altLang="zh-CN" dirty="0" smtClean="0"/>
          </a:p>
          <a:p>
            <a:r>
              <a:rPr lang="zh-CN" altLang="en-US" dirty="0" smtClean="0"/>
              <a:t>当              时</a:t>
            </a:r>
            <a:r>
              <a:rPr lang="zh-CN" altLang="en-US" dirty="0"/>
              <a:t>，</a:t>
            </a:r>
            <a:r>
              <a:rPr lang="zh-CN" altLang="en-US" dirty="0" smtClean="0"/>
              <a:t>则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治愈过程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以概率</a:t>
            </a:r>
            <a:r>
              <a:rPr lang="en-US" altLang="zh-CN" dirty="0"/>
              <a:t>0.0001</a:t>
            </a:r>
            <a:r>
              <a:rPr lang="zh-CN" altLang="en-US" dirty="0"/>
              <a:t>发生</a:t>
            </a:r>
            <a:r>
              <a:rPr lang="en-US" altLang="zh-CN" dirty="0"/>
              <a:t>,</a:t>
            </a:r>
            <a:r>
              <a:rPr lang="zh-CN" altLang="en-US" dirty="0"/>
              <a:t>低概率自发患病。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    时，若                 或</a:t>
            </a:r>
            <a:endParaRPr lang="en-US" altLang="zh-CN" dirty="0" smtClean="0"/>
          </a:p>
          <a:p>
            <a:r>
              <a:rPr lang="zh-CN" altLang="en-US" dirty="0" smtClean="0"/>
              <a:t>则                  以      概率</a:t>
            </a:r>
            <a:endParaRPr lang="en-US" altLang="zh-CN" dirty="0" smtClean="0"/>
          </a:p>
          <a:p>
            <a:r>
              <a:rPr lang="zh-CN" altLang="en-US" dirty="0"/>
              <a:t>低易</a:t>
            </a:r>
            <a:r>
              <a:rPr lang="zh-CN" altLang="en-US" dirty="0" smtClean="0"/>
              <a:t>感性易感者首先变为普通易感者（相当于传染两次后得病）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若              以     概率变为易感者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1680" y="2996952"/>
          <a:ext cx="1554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9" name="Equation" r:id="rId1" imgW="16459200" imgH="6096000" progId="Equation.DSMT4">
                  <p:embed/>
                </p:oleObj>
              </mc:Choice>
              <mc:Fallback>
                <p:oleObj name="Equation" r:id="rId1" imgW="16459200" imgH="609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96952"/>
                        <a:ext cx="1554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55976" y="2996952"/>
          <a:ext cx="1584176" cy="544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3" imgW="17678400" imgH="6096000" progId="Equation.DSMT4">
                  <p:embed/>
                </p:oleObj>
              </mc:Choice>
              <mc:Fallback>
                <p:oleObj name="Equation" r:id="rId3" imgW="176784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96952"/>
                        <a:ext cx="1584176" cy="544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372200" y="2996952"/>
          <a:ext cx="16716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5" imgW="17678400" imgH="6096000" progId="Equation.DSMT4">
                  <p:embed/>
                </p:oleObj>
              </mc:Choice>
              <mc:Fallback>
                <p:oleObj name="Equation" r:id="rId5" imgW="176784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996952"/>
                        <a:ext cx="16716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624" y="3501008"/>
          <a:ext cx="16398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Equation" r:id="rId7" imgW="17373600" imgH="6096000" progId="Equation.DSMT4">
                  <p:embed/>
                </p:oleObj>
              </mc:Choice>
              <mc:Fallback>
                <p:oleObj name="Equation" r:id="rId7" imgW="173736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16398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63688" y="4797152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Equation" r:id="rId9" imgW="13106400" imgH="6096000" progId="Equation.DSMT4">
                  <p:embed/>
                </p:oleObj>
              </mc:Choice>
              <mc:Fallback>
                <p:oleObj name="Equation" r:id="rId9" imgW="131064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97152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91880" y="4797152"/>
          <a:ext cx="4333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" name="Equation" r:id="rId11" imgW="4572000" imgH="5486400" progId="Equation.DSMT4">
                  <p:embed/>
                </p:oleObj>
              </mc:Choice>
              <mc:Fallback>
                <p:oleObj name="Equation" r:id="rId11" imgW="4572000" imgH="5486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797152"/>
                        <a:ext cx="4333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59632" y="5445224"/>
          <a:ext cx="33401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13" imgW="38709600" imgH="12801600" progId="Equation.DSMT4">
                  <p:embed/>
                </p:oleObj>
              </mc:Choice>
              <mc:Fallback>
                <p:oleObj name="Equation" r:id="rId13" imgW="38709600" imgH="12801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445224"/>
                        <a:ext cx="33401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47864" y="3501008"/>
          <a:ext cx="392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15" imgW="177800" imgH="228600" progId="Equation.DSMT4">
                  <p:embed/>
                </p:oleObj>
              </mc:Choice>
              <mc:Fallback>
                <p:oleObj name="Equation" r:id="rId15" imgW="1778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01008"/>
                        <a:ext cx="3921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15616" y="2060848"/>
          <a:ext cx="1384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Equation" r:id="rId17" imgW="14630400" imgH="6096000" progId="Equation.DSMT4">
                  <p:embed/>
                </p:oleObj>
              </mc:Choice>
              <mc:Fallback>
                <p:oleObj name="Equation" r:id="rId17" imgW="146304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1384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563888" y="2060848"/>
          <a:ext cx="15859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19" imgW="16764000" imgH="6096000" progId="Equation.DSMT4">
                  <p:embed/>
                </p:oleObj>
              </mc:Choice>
              <mc:Fallback>
                <p:oleObj name="Equation" r:id="rId19" imgW="16764000" imgH="6096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060848"/>
                        <a:ext cx="15859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规则三：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某</a:t>
            </a:r>
            <a:r>
              <a:rPr lang="zh-CN" altLang="en-US" dirty="0" smtClean="0"/>
              <a:t>类特殊传染病，初期未显病，但具有传染性，后期显病，但不具有传染性（相当于引入潜伏期，且只在潜伏期传染）</a:t>
            </a:r>
            <a:endParaRPr lang="en-US" altLang="zh-CN" dirty="0" smtClean="0"/>
          </a:p>
          <a:p>
            <a:r>
              <a:rPr lang="zh-CN" altLang="en-US" dirty="0"/>
              <a:t>四类</a:t>
            </a:r>
            <a:r>
              <a:rPr lang="zh-CN" altLang="en-US" dirty="0" smtClean="0"/>
              <a:t>人：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   易</a:t>
            </a:r>
            <a:r>
              <a:rPr lang="zh-CN" altLang="en-US" sz="2000" dirty="0"/>
              <a:t>感者   </a:t>
            </a:r>
            <a:r>
              <a:rPr lang="zh-CN" altLang="en-US" sz="2000" dirty="0" smtClean="0"/>
              <a:t>       恢复者        患病者不传染   潜伏期可传染</a:t>
            </a:r>
            <a:endParaRPr lang="zh-CN" altLang="en-US" sz="2000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9592" y="3789040"/>
          <a:ext cx="12969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1" imgW="13716000" imgH="6096000" progId="Equation.DSMT4">
                  <p:embed/>
                </p:oleObj>
              </mc:Choice>
              <mc:Fallback>
                <p:oleObj name="Equation" r:id="rId1" imgW="137160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12969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95936" y="3717032"/>
          <a:ext cx="1295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3" imgW="571500" imgH="254000" progId="Equation.DSMT4">
                  <p:embed/>
                </p:oleObj>
              </mc:Choice>
              <mc:Fallback>
                <p:oleObj name="Equation" r:id="rId3" imgW="571500" imgH="254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717032"/>
                        <a:ext cx="1295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11760" y="3789040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5" imgW="13106400" imgH="6096000" progId="Equation.DSMT4">
                  <p:embed/>
                </p:oleObj>
              </mc:Choice>
              <mc:Fallback>
                <p:oleObj name="Equation" r:id="rId5" imgW="131064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89040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80112" y="3645024"/>
          <a:ext cx="1498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7" imgW="15849600" imgH="6096000" progId="Equation.DSMT4">
                  <p:embed/>
                </p:oleObj>
              </mc:Choice>
              <mc:Fallback>
                <p:oleObj name="Equation" r:id="rId7" imgW="158496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645024"/>
                        <a:ext cx="1498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混合均匀的系统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具有地域特征的系统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</a:rPr>
              <a:t>ii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时</a:t>
            </a:r>
            <a:r>
              <a:rPr lang="zh-CN" altLang="en-US" dirty="0"/>
              <a:t>，</a:t>
            </a:r>
            <a:r>
              <a:rPr lang="zh-CN" altLang="en-US" dirty="0" smtClean="0"/>
              <a:t>若                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  则                     </a:t>
            </a:r>
            <a:r>
              <a:rPr lang="zh-CN" altLang="en-US" dirty="0" smtClean="0"/>
              <a:t>以      概率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viii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时，则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无论           取何值，                以概率</a:t>
            </a:r>
            <a:r>
              <a:rPr lang="en-US" altLang="zh-CN" dirty="0"/>
              <a:t>0.0001</a:t>
            </a:r>
            <a:r>
              <a:rPr lang="zh-CN" altLang="en-US" dirty="0"/>
              <a:t>发生</a:t>
            </a:r>
            <a:r>
              <a:rPr lang="en-US" altLang="zh-CN" dirty="0"/>
              <a:t>,</a:t>
            </a:r>
            <a:r>
              <a:rPr lang="zh-CN" altLang="en-US" dirty="0"/>
              <a:t>低概率自发患病。 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当                则</a:t>
            </a:r>
            <a:endParaRPr lang="en-US" altLang="zh-CN" dirty="0" smtClean="0"/>
          </a:p>
          <a:p>
            <a:r>
              <a:rPr lang="zh-CN" altLang="en-US" dirty="0" smtClean="0"/>
              <a:t>潜伏者变为患病者，相当于一个时间步的潜伏期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696" y="1628800"/>
          <a:ext cx="12969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5" name="Equation" r:id="rId1" imgW="13716000" imgH="6096000" progId="Equation.DSMT4">
                  <p:embed/>
                </p:oleObj>
              </mc:Choice>
              <mc:Fallback>
                <p:oleObj name="Equation" r:id="rId1" imgW="137160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628800"/>
                        <a:ext cx="12969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27500" y="1628775"/>
          <a:ext cx="1611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6" name="Equation" r:id="rId3" imgW="17983200" imgH="6096000" progId="Equation.DSMT4">
                  <p:embed/>
                </p:oleObj>
              </mc:Choice>
              <mc:Fallback>
                <p:oleObj name="Equation" r:id="rId3" imgW="179832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628775"/>
                        <a:ext cx="16113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42038" y="1598613"/>
          <a:ext cx="17002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Equation" r:id="rId5" imgW="17983200" imgH="6096000" progId="Equation.DSMT4">
                  <p:embed/>
                </p:oleObj>
              </mc:Choice>
              <mc:Fallback>
                <p:oleObj name="Equation" r:id="rId5" imgW="179832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1598613"/>
                        <a:ext cx="17002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87438" y="2060575"/>
          <a:ext cx="18399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Equation" r:id="rId7" imgW="19507200" imgH="6096000" progId="Equation.DSMT4">
                  <p:embed/>
                </p:oleObj>
              </mc:Choice>
              <mc:Fallback>
                <p:oleObj name="Equation" r:id="rId7" imgW="19507200" imgH="609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060575"/>
                        <a:ext cx="18399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635896" y="2060848"/>
          <a:ext cx="391908" cy="50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Equation" r:id="rId9" imgW="177800" imgH="228600" progId="Equation.DSMT4">
                  <p:embed/>
                </p:oleObj>
              </mc:Choice>
              <mc:Fallback>
                <p:oleObj name="Equation" r:id="rId9" imgW="177800" imgH="228600" progId="Equation.DSMT4">
                  <p:embed/>
                  <p:pic>
                    <p:nvPicPr>
                      <p:cNvPr id="0" name="图片 166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5896" y="2060848"/>
                        <a:ext cx="391908" cy="503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07704" y="2492896"/>
          <a:ext cx="1295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Equation" r:id="rId11" imgW="571500" imgH="254000" progId="Equation.DSMT4">
                  <p:embed/>
                </p:oleObj>
              </mc:Choice>
              <mc:Fallback>
                <p:oleObj name="Equation" r:id="rId11" imgW="571500" imgH="254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92896"/>
                        <a:ext cx="1295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25938" y="2492375"/>
          <a:ext cx="15811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13" imgW="16764000" imgH="6096000" progId="Equation.DSMT4">
                  <p:embed/>
                </p:oleObj>
              </mc:Choice>
              <mc:Fallback>
                <p:oleObj name="Equation" r:id="rId13" imgW="16764000" imgH="609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492375"/>
                        <a:ext cx="15811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95736" y="2996952"/>
          <a:ext cx="777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15" imgW="8229600" imgH="6096000" progId="Equation.DSMT4">
                  <p:embed/>
                </p:oleObj>
              </mc:Choice>
              <mc:Fallback>
                <p:oleObj name="Equation" r:id="rId15" imgW="8229600" imgH="6096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6952"/>
                        <a:ext cx="7778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70375" y="2997200"/>
          <a:ext cx="18430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17" imgW="19507200" imgH="6096000" progId="Equation.DSMT4">
                  <p:embed/>
                </p:oleObj>
              </mc:Choice>
              <mc:Fallback>
                <p:oleObj name="Equation" r:id="rId17" imgW="19507200" imgH="6096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2997200"/>
                        <a:ext cx="18430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91680" y="3861048"/>
          <a:ext cx="1498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19" imgW="15849600" imgH="6096000" progId="Equation.DSMT4">
                  <p:embed/>
                </p:oleObj>
              </mc:Choice>
              <mc:Fallback>
                <p:oleObj name="Equation" r:id="rId19" imgW="15849600" imgH="609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61048"/>
                        <a:ext cx="1498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735388" y="3860800"/>
          <a:ext cx="1641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21" imgW="17373600" imgH="6096000" progId="Equation.DSMT4">
                  <p:embed/>
                </p:oleObj>
              </mc:Choice>
              <mc:Fallback>
                <p:oleObj name="Equation" r:id="rId21" imgW="17373600" imgH="6096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3860800"/>
                        <a:ext cx="1641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规则四：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有潜伏期，且各个时期均有传染性。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   易</a:t>
            </a:r>
            <a:r>
              <a:rPr lang="zh-CN" altLang="en-US" sz="2000" dirty="0"/>
              <a:t>感者          恢复者        患病</a:t>
            </a:r>
            <a:r>
              <a:rPr lang="zh-CN" altLang="en-US" sz="2000" dirty="0" smtClean="0"/>
              <a:t>者可传染   </a:t>
            </a:r>
            <a:r>
              <a:rPr lang="zh-CN" altLang="en-US" sz="2000" dirty="0"/>
              <a:t>潜伏期可传染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尝试写出相应的模型规则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有潜伏期的病更可怕，不知得病，却有传染性，潜伏期长短未考虑，是否越长越可怕？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3568" y="2852936"/>
          <a:ext cx="12969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" imgW="13716000" imgH="6096000" progId="Equation.DSMT4">
                  <p:embed/>
                </p:oleObj>
              </mc:Choice>
              <mc:Fallback>
                <p:oleObj name="Equation" r:id="rId1" imgW="137160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12969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4868" y="2852936"/>
          <a:ext cx="1238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" imgW="13106400" imgH="6096000" progId="Equation.DSMT4">
                  <p:embed/>
                </p:oleObj>
              </mc:Choice>
              <mc:Fallback>
                <p:oleObj name="Equation" r:id="rId3" imgW="131064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868" y="2852936"/>
                        <a:ext cx="1238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07904" y="2852936"/>
          <a:ext cx="13811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5" imgW="14630400" imgH="6096000" progId="Equation.DSMT4">
                  <p:embed/>
                </p:oleObj>
              </mc:Choice>
              <mc:Fallback>
                <p:oleObj name="Equation" r:id="rId5" imgW="146304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852936"/>
                        <a:ext cx="13811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64088" y="2780928"/>
          <a:ext cx="1498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7" imgW="15849600" imgH="6096000" progId="Equation.DSMT4">
                  <p:embed/>
                </p:oleObj>
              </mc:Choice>
              <mc:Fallback>
                <p:oleObj name="Equation" r:id="rId7" imgW="15849600" imgH="609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780928"/>
                        <a:ext cx="1498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计算机模拟模型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以上均为基于一维元胞自动机的传染病模型</a:t>
            </a:r>
            <a:endParaRPr lang="en-US" altLang="zh-CN" dirty="0" smtClean="0"/>
          </a:p>
          <a:p>
            <a:r>
              <a:rPr lang="zh-CN" altLang="en-US" dirty="0" smtClean="0"/>
              <a:t>根据问题确定人群分类</a:t>
            </a:r>
            <a:endParaRPr lang="en-US" altLang="zh-CN" dirty="0" smtClean="0"/>
          </a:p>
          <a:p>
            <a:r>
              <a:rPr lang="zh-CN" altLang="en-US" dirty="0" smtClean="0"/>
              <a:t>根据人群分类确定格子状态</a:t>
            </a:r>
            <a:endParaRPr lang="en-US" altLang="zh-CN" dirty="0" smtClean="0"/>
          </a:p>
          <a:p>
            <a:r>
              <a:rPr lang="zh-CN" altLang="en-US" dirty="0" smtClean="0"/>
              <a:t>制定局部邻居规则确定状态更新机制</a:t>
            </a:r>
            <a:endParaRPr lang="en-US" altLang="zh-CN" dirty="0" smtClean="0"/>
          </a:p>
          <a:p>
            <a:r>
              <a:rPr lang="zh-CN" altLang="en-US" dirty="0" smtClean="0"/>
              <a:t>讨论各类人群数量变化规律及不同参数下传染病能否传开。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类似地，可建立基于二维元胞自动机或复杂网络等相关的传染病模型。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传染病模型是一类传播动力学模型</a:t>
            </a:r>
            <a:endParaRPr lang="en-US" altLang="zh-CN" dirty="0" smtClean="0"/>
          </a:p>
          <a:p>
            <a:r>
              <a:rPr lang="zh-CN" altLang="en-US" dirty="0" smtClean="0"/>
              <a:t>常用方法：微分方程、模拟</a:t>
            </a:r>
            <a:endParaRPr lang="en-US" altLang="zh-CN" dirty="0" smtClean="0"/>
          </a:p>
          <a:p>
            <a:r>
              <a:rPr lang="zh-CN" altLang="en-US" dirty="0" smtClean="0"/>
              <a:t>讨论问题：各类人数的变化规律，传染病能否传播开，对传染病的预防和控制是否有效等</a:t>
            </a:r>
            <a:endParaRPr lang="en-US" altLang="zh-CN" dirty="0" smtClean="0"/>
          </a:p>
          <a:p>
            <a:r>
              <a:rPr lang="zh-CN" altLang="en-US" dirty="0" smtClean="0"/>
              <a:t>将人群分类，找到各类人群相互转化的关系，建立模型。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相关的数模竞赛题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556385"/>
            <a:ext cx="3608705" cy="4846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1484630"/>
            <a:ext cx="3797935" cy="4627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微分方程模型</a:t>
            </a:r>
            <a:endParaRPr lang="en-US" altLang="zh-CN" sz="3200" dirty="0" smtClean="0"/>
          </a:p>
          <a:p>
            <a:r>
              <a:rPr lang="zh-CN" altLang="en-US" sz="3200" dirty="0" smtClean="0"/>
              <a:t>模拟模型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总结：</a:t>
            </a:r>
            <a:endParaRPr lang="en-US" altLang="zh-CN" sz="3200" dirty="0"/>
          </a:p>
          <a:p>
            <a:r>
              <a:rPr lang="zh-CN" altLang="en-US" sz="3200" dirty="0" smtClean="0"/>
              <a:t>混合均匀系统：常微分方程模型、计算机模拟模型</a:t>
            </a:r>
            <a:endParaRPr lang="en-US" altLang="zh-CN" sz="3200" dirty="0" smtClean="0"/>
          </a:p>
          <a:p>
            <a:r>
              <a:rPr lang="zh-CN" altLang="en-US" sz="3200" dirty="0"/>
              <a:t>有</a:t>
            </a:r>
            <a:r>
              <a:rPr lang="zh-CN" altLang="en-US" sz="3200" dirty="0" smtClean="0"/>
              <a:t>地域特征的系统：偏微分方程、计算机模拟模型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常微分方程模型（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      为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时刻得病人数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则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7664" y="2132856"/>
          <a:ext cx="154302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Equation" r:id="rId1" imgW="15240000" imgH="4267200" progId="Equation.DSMT4">
                  <p:embed/>
                </p:oleObj>
              </mc:Choice>
              <mc:Fallback>
                <p:oleObj name="Equation" r:id="rId1" imgW="15240000" imgH="4267200" progId="Equation.DSMT4">
                  <p:embed/>
                  <p:pic>
                    <p:nvPicPr>
                      <p:cNvPr id="0" name="图片 14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664" y="2132856"/>
                        <a:ext cx="1543029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592" y="2636912"/>
          <a:ext cx="4537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Equation" r:id="rId3" imgW="44805600" imgH="6096000" progId="Equation.DSMT4">
                  <p:embed/>
                </p:oleObj>
              </mc:Choice>
              <mc:Fallback>
                <p:oleObj name="Equation" r:id="rId3" imgW="448056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45370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59632" y="3284984"/>
          <a:ext cx="40433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Equation" r:id="rId5" imgW="39928800" imgH="10058400" progId="Equation.DSMT4">
                  <p:embed/>
                </p:oleObj>
              </mc:Choice>
              <mc:Fallback>
                <p:oleObj name="Equation" r:id="rId5" imgW="39928800" imgH="10058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40433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624" y="4437112"/>
          <a:ext cx="13681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" name="Equation" r:id="rId7" imgW="481965" imgH="177800" progId="Equation.DSMT4">
                  <p:embed/>
                </p:oleObj>
              </mc:Choice>
              <mc:Fallback>
                <p:oleObj name="Equation" r:id="rId7" imgW="481965" imgH="177800" progId="Equation.DSMT4">
                  <p:embed/>
                  <p:pic>
                    <p:nvPicPr>
                      <p:cNvPr id="0" name="图片 15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4437112"/>
                        <a:ext cx="136815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87624" y="5157192"/>
          <a:ext cx="21304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" name="Equation" r:id="rId9" imgW="21031200" imgH="9448800" progId="Equation.DSMT4">
                  <p:embed/>
                </p:oleObj>
              </mc:Choice>
              <mc:Fallback>
                <p:oleObj name="Equation" r:id="rId9" imgW="21031200" imgH="9448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57192"/>
                        <a:ext cx="21304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15616" y="1556792"/>
          <a:ext cx="69127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Equation" r:id="rId11" imgW="304800" imgH="254000" progId="Equation.DSMT4">
                  <p:embed/>
                </p:oleObj>
              </mc:Choice>
              <mc:Fallback>
                <p:oleObj name="Equation" r:id="rId11" imgW="304800" imgH="254000" progId="Equation.DSMT4">
                  <p:embed/>
                  <p:pic>
                    <p:nvPicPr>
                      <p:cNvPr id="0" name="图片 15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5616" y="1556792"/>
                        <a:ext cx="691277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51720" y="1700808"/>
          <a:ext cx="2159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Equation" r:id="rId13" imgW="88900" imgH="152400" progId="Equation.DSMT4">
                  <p:embed/>
                </p:oleObj>
              </mc:Choice>
              <mc:Fallback>
                <p:oleObj name="Equation" r:id="rId13" imgW="88900" imgH="15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700808"/>
                        <a:ext cx="2159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假设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    内新增得病人数是已有得病人数的增函数。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取                                      （最简增函数）</a:t>
            </a:r>
            <a:endParaRPr lang="en-US" altLang="zh-CN" dirty="0" smtClean="0"/>
          </a:p>
          <a:p>
            <a:r>
              <a:rPr lang="zh-CN" altLang="en-US" dirty="0"/>
              <a:t>则有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9632" y="1484784"/>
          <a:ext cx="2316162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1" imgW="22860000" imgH="16459200" progId="Equation.DSMT4">
                  <p:embed/>
                </p:oleObj>
              </mc:Choice>
              <mc:Fallback>
                <p:oleObj name="Equation" r:id="rId1" imgW="22860000" imgH="16459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484784"/>
                        <a:ext cx="2316162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59632" y="3861048"/>
          <a:ext cx="3626387" cy="57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3" imgW="38404800" imgH="6096000" progId="Equation.DSMT4">
                  <p:embed/>
                </p:oleObj>
              </mc:Choice>
              <mc:Fallback>
                <p:oleObj name="Equation" r:id="rId3" imgW="38404800" imgH="6096000" progId="Equation.DSMT4">
                  <p:embed/>
                  <p:pic>
                    <p:nvPicPr>
                      <p:cNvPr id="0" name="图片 24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861048"/>
                        <a:ext cx="3626387" cy="57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75656" y="4365104"/>
          <a:ext cx="2064916" cy="163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5" imgW="20726400" imgH="16459200" progId="Equation.DSMT4">
                  <p:embed/>
                </p:oleObj>
              </mc:Choice>
              <mc:Fallback>
                <p:oleObj name="Equation" r:id="rId5" imgW="20726400" imgH="16459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65104"/>
                        <a:ext cx="2064916" cy="1634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27984" y="4869160"/>
          <a:ext cx="16398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7" imgW="17373600" imgH="6096000" progId="Equation.DSMT4">
                  <p:embed/>
                </p:oleObj>
              </mc:Choice>
              <mc:Fallback>
                <p:oleObj name="Equation" r:id="rId7" imgW="173736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869160"/>
                        <a:ext cx="16398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79912" y="4941168"/>
          <a:ext cx="5040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Equation" r:id="rId9" imgW="4572000" imgH="3657600" progId="Equation.DSMT4">
                  <p:embed/>
                </p:oleObj>
              </mc:Choice>
              <mc:Fallback>
                <p:oleObj name="Equation" r:id="rId9" imgW="4572000" imgH="3657600" progId="Equation.DSMT4">
                  <p:embed/>
                  <p:pic>
                    <p:nvPicPr>
                      <p:cNvPr id="0" name="图片 24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912" y="4941168"/>
                        <a:ext cx="50405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7704" y="3068960"/>
          <a:ext cx="463025" cy="43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Equation" r:id="rId11" imgW="4572000" imgH="4267200" progId="Equation.DSMT4">
                  <p:embed/>
                </p:oleObj>
              </mc:Choice>
              <mc:Fallback>
                <p:oleObj name="Equation" r:id="rId11" imgW="4572000" imgH="426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68960"/>
                        <a:ext cx="463025" cy="433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        单调增加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zh-CN" altLang="en-US" dirty="0"/>
              <a:t>得病</a:t>
            </a:r>
            <a:r>
              <a:rPr lang="zh-CN" altLang="en-US" dirty="0" smtClean="0"/>
              <a:t>人数趋于无穷，无上限</a:t>
            </a:r>
            <a:endParaRPr lang="en-US" altLang="zh-CN" dirty="0" smtClean="0"/>
          </a:p>
          <a:p>
            <a:r>
              <a:rPr lang="zh-CN" altLang="en-US" dirty="0" smtClean="0"/>
              <a:t>原因：</a:t>
            </a:r>
            <a:endParaRPr lang="en-US" altLang="zh-CN" dirty="0" smtClean="0"/>
          </a:p>
          <a:p>
            <a:r>
              <a:rPr lang="zh-CN" altLang="en-US" dirty="0"/>
              <a:t>新增得病个体来源不清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640" y="2060848"/>
          <a:ext cx="6905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1" imgW="7315200" imgH="6096000" progId="Equation.DSMT4">
                  <p:embed/>
                </p:oleObj>
              </mc:Choice>
              <mc:Fallback>
                <p:oleObj name="Equation" r:id="rId1" imgW="73152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60848"/>
                        <a:ext cx="6905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9632" y="2996952"/>
          <a:ext cx="17827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3" imgW="18897600" imgH="7010400" progId="Equation.DSMT4">
                  <p:embed/>
                </p:oleObj>
              </mc:Choice>
              <mc:Fallback>
                <p:oleObj name="Equation" r:id="rId3" imgW="18897600" imgH="7010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96952"/>
                        <a:ext cx="178276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解决：设定总人数，区分已得病和未得病个体</a:t>
            </a:r>
            <a:endParaRPr lang="en-US" altLang="zh-CN" dirty="0" smtClean="0"/>
          </a:p>
          <a:p>
            <a:r>
              <a:rPr lang="zh-CN" altLang="en-US" dirty="0" smtClean="0"/>
              <a:t>记         为    时刻总个体数，     为</a:t>
            </a:r>
            <a:r>
              <a:rPr lang="en-US" altLang="zh-CN" dirty="0" smtClean="0"/>
              <a:t>  </a:t>
            </a:r>
            <a:r>
              <a:rPr lang="zh-CN" altLang="en-US" dirty="0"/>
              <a:t>时刻得病</a:t>
            </a:r>
            <a:r>
              <a:rPr lang="zh-CN" altLang="en-US" dirty="0" smtClean="0"/>
              <a:t>人数，      为   时刻未得病人数。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假设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    内新增得病人数是未得病人数的增函数（采用最简形式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正比函数）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在假设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的条件下，有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令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87624" y="2060848"/>
          <a:ext cx="8048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Equation" r:id="rId1" imgW="8534400" imgH="6096000" progId="Equation.DSMT4">
                  <p:embed/>
                </p:oleObj>
              </mc:Choice>
              <mc:Fallback>
                <p:oleObj name="Equation" r:id="rId1" imgW="8534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060848"/>
                        <a:ext cx="8048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3768" y="2132856"/>
          <a:ext cx="25218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Equation" r:id="rId3" imgW="88900" imgH="152400" progId="Equation.DSMT4">
                  <p:embed/>
                </p:oleObj>
              </mc:Choice>
              <mc:Fallback>
                <p:oleObj name="Equation" r:id="rId3" imgW="88900" imgH="152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32856"/>
                        <a:ext cx="252183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32040" y="2060848"/>
          <a:ext cx="6905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" name="Equation" r:id="rId5" imgW="304800" imgH="254000" progId="Equation.DSMT4">
                  <p:embed/>
                </p:oleObj>
              </mc:Choice>
              <mc:Fallback>
                <p:oleObj name="Equation" r:id="rId5" imgW="304800" imgH="254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060848"/>
                        <a:ext cx="6905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68144" y="2132856"/>
          <a:ext cx="25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Equation" r:id="rId7" imgW="88900" imgH="152400" progId="Equation.DSMT4">
                  <p:embed/>
                </p:oleObj>
              </mc:Choice>
              <mc:Fallback>
                <p:oleObj name="Equation" r:id="rId7" imgW="88900" imgH="15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132856"/>
                        <a:ext cx="25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77988" y="2420938"/>
          <a:ext cx="720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Equation" r:id="rId8" imgW="7620000" imgH="6096000" progId="Equation.DSMT4">
                  <p:embed/>
                </p:oleObj>
              </mc:Choice>
              <mc:Fallback>
                <p:oleObj name="Equation" r:id="rId8" imgW="7620000" imgH="6096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20938"/>
                        <a:ext cx="720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71800" y="2492896"/>
          <a:ext cx="25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Equation" r:id="rId10" imgW="88900" imgH="152400" progId="Equation.DSMT4">
                  <p:embed/>
                </p:oleObj>
              </mc:Choice>
              <mc:Fallback>
                <p:oleObj name="Equation" r:id="rId10" imgW="88900" imgH="15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92896"/>
                        <a:ext cx="25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7704" y="2996952"/>
          <a:ext cx="461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" name="Equation" r:id="rId11" imgW="4572000" imgH="4267200" progId="Equation.DSMT4">
                  <p:embed/>
                </p:oleObj>
              </mc:Choice>
              <mc:Fallback>
                <p:oleObj name="Equation" r:id="rId11" imgW="4572000" imgH="426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96952"/>
                        <a:ext cx="4619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99592" y="4221088"/>
          <a:ext cx="46593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" name="Equation" r:id="rId13" imgW="46024800" imgH="6096000" progId="Equation.DSMT4">
                  <p:embed/>
                </p:oleObj>
              </mc:Choice>
              <mc:Fallback>
                <p:oleObj name="Equation" r:id="rId13" imgW="46024800" imgH="6096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1088"/>
                        <a:ext cx="46593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87625" y="4797153"/>
          <a:ext cx="1296144" cy="47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" name="Equation" r:id="rId15" imgW="481965" imgH="177800" progId="Equation.DSMT4">
                  <p:embed/>
                </p:oleObj>
              </mc:Choice>
              <mc:Fallback>
                <p:oleObj name="Equation" r:id="rId15" imgW="481965" imgH="177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5" y="4797153"/>
                        <a:ext cx="1296144" cy="47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87624" y="5301208"/>
          <a:ext cx="23780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" name="Equation" r:id="rId17" imgW="23469600" imgH="9448800" progId="Equation.DSMT4">
                  <p:embed/>
                </p:oleObj>
              </mc:Choice>
              <mc:Fallback>
                <p:oleObj name="Equation" r:id="rId17" imgW="23469600" imgH="9448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01208"/>
                        <a:ext cx="23780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常微分方程模型（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endParaRPr lang="en-US" altLang="zh-CN" dirty="0" smtClean="0"/>
          </a:p>
          <a:p>
            <a:r>
              <a:rPr lang="zh-CN" altLang="en-US" dirty="0" smtClean="0"/>
              <a:t>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假设总人数恒定，即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7664" y="1628800"/>
          <a:ext cx="2673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1" imgW="28346400" imgH="6096000" progId="Equation.DSMT4">
                  <p:embed/>
                </p:oleObj>
              </mc:Choice>
              <mc:Fallback>
                <p:oleObj name="Equation" r:id="rId1" imgW="283464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28800"/>
                        <a:ext cx="2673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59632" y="2132856"/>
          <a:ext cx="37369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Equation" r:id="rId3" imgW="36880800" imgH="9448800" progId="Equation.DSMT4">
                  <p:embed/>
                </p:oleObj>
              </mc:Choice>
              <mc:Fallback>
                <p:oleObj name="Equation" r:id="rId3" imgW="36880800" imgH="9448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32856"/>
                        <a:ext cx="37369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51920" y="2996952"/>
          <a:ext cx="14382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5" imgW="15240000" imgH="6096000" progId="Equation.DSMT4">
                  <p:embed/>
                </p:oleObj>
              </mc:Choice>
              <mc:Fallback>
                <p:oleObj name="Equation" r:id="rId5" imgW="15240000" imgH="609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996952"/>
                        <a:ext cx="14382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624" y="3501008"/>
          <a:ext cx="3459163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Equation" r:id="rId7" imgW="34137600" imgH="16459200" progId="Equation.DSMT4">
                  <p:embed/>
                </p:oleObj>
              </mc:Choice>
              <mc:Fallback>
                <p:oleObj name="Equation" r:id="rId7" imgW="34137600" imgH="16459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3459163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576" y="5589240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Equation" r:id="rId9" imgW="4572000" imgH="3657600" progId="Equation.DSMT4">
                  <p:embed/>
                </p:oleObj>
              </mc:Choice>
              <mc:Fallback>
                <p:oleObj name="Equation" r:id="rId9" imgW="4572000" imgH="3657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89240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31640" y="5157192"/>
          <a:ext cx="32797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" name="Equation" r:id="rId11" imgW="34747200" imgH="16154400" progId="Equation.DSMT4">
                  <p:embed/>
                </p:oleObj>
              </mc:Choice>
              <mc:Fallback>
                <p:oleObj name="Equation" r:id="rId11" imgW="34747200" imgH="16154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192"/>
                        <a:ext cx="32797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59ec5c34-d6ff-42b6-b842-ae2e71a095bf}"/>
  <p:tag name="TABLE_ENDDRAG_ORIGIN_RECT" val="519*99"/>
  <p:tag name="TABLE_ENDDRAG_RECT" val="71*124*519*99"/>
</p:tagLst>
</file>

<file path=ppt/tags/tag2.xml><?xml version="1.0" encoding="utf-8"?>
<p:tagLst xmlns:p="http://schemas.openxmlformats.org/presentationml/2006/main">
  <p:tag name="KSO_WM_UNIT_TABLE_BEAUTIFY" val="smartTable{59ec5c34-d6ff-42b6-b842-ae2e71a095bf}"/>
  <p:tag name="TABLE_ENDDRAG_ORIGIN_RECT" val="519*99"/>
  <p:tag name="TABLE_ENDDRAG_RECT" val="71*124*519*99"/>
</p:tagLst>
</file>

<file path=ppt/tags/tag3.xml><?xml version="1.0" encoding="utf-8"?>
<p:tagLst xmlns:p="http://schemas.openxmlformats.org/presentationml/2006/main">
  <p:tag name="KSO_WM_UNIT_TABLE_BEAUTIFY" val="smartTable{b5af192a-06a1-49e6-b47a-d33f4d373c62}"/>
  <p:tag name="TABLE_ENDDRAG_ORIGIN_RECT" val="423*105"/>
  <p:tag name="TABLE_ENDDRAG_RECT" val="80*203*423*105"/>
</p:tagLst>
</file>

<file path=ppt/tags/tag4.xml><?xml version="1.0" encoding="utf-8"?>
<p:tagLst xmlns:p="http://schemas.openxmlformats.org/presentationml/2006/main">
  <p:tag name="KSO_WM_UNIT_PLACING_PICTURE_USER_VIEWPORT" val="{&quot;height&quot;:7632,&quot;width&quot;:5683}"/>
</p:tagLst>
</file>

<file path=ppt/tags/tag5.xml><?xml version="1.0" encoding="utf-8"?>
<p:tagLst xmlns:p="http://schemas.openxmlformats.org/presentationml/2006/main">
  <p:tag name="COMMONDATA" val="eyJoZGlkIjoiYWYxMTFkMDExYzI2N2UxMWYyMjU4YmU4NDk2NjNlMTkifQ=="/>
  <p:tag name="KSO_WPP_MARK_KEY" val="1944633d-0d19-4d46-a694-e885ef9fdd79"/>
  <p:tag name="commondata" val="eyJoZGlkIjoiMTdlYWJjZDllODA3M2FjNTA0MTU1NDM3NDZiNDY5ZT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3002</Words>
  <Application>WPS 演示</Application>
  <PresentationFormat>全屏显示(4:3)</PresentationFormat>
  <Paragraphs>338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114</vt:i4>
      </vt:variant>
      <vt:variant>
        <vt:lpstr>幻灯片标题</vt:lpstr>
      </vt:variant>
      <vt:variant>
        <vt:i4>34</vt:i4>
      </vt:variant>
    </vt:vector>
  </HeadingPairs>
  <TitlesOfParts>
    <vt:vector size="160" baseType="lpstr">
      <vt:lpstr>Arial</vt:lpstr>
      <vt:lpstr>宋体</vt:lpstr>
      <vt:lpstr>Wingdings</vt:lpstr>
      <vt:lpstr>Wingdings 2</vt:lpstr>
      <vt:lpstr>Wingdings</vt:lpstr>
      <vt:lpstr>Trebuchet MS</vt:lpstr>
      <vt:lpstr>黑体</vt:lpstr>
      <vt:lpstr>华文新魏</vt:lpstr>
      <vt:lpstr>微软雅黑</vt:lpstr>
      <vt:lpstr>Arial Unicode MS</vt:lpstr>
      <vt:lpstr>Calibri</vt:lpstr>
      <vt:lpstr>华丽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Visio.Drawing.15</vt:lpstr>
      <vt:lpstr>Equation.KSEE3</vt:lpstr>
      <vt:lpstr>Equation.3</vt:lpstr>
      <vt:lpstr>Equation.3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Visio.Drawing.15</vt:lpstr>
      <vt:lpstr>Equation.KSEE3</vt:lpstr>
      <vt:lpstr>Equation.DSMT4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传染病传播模型</vt:lpstr>
      <vt:lpstr>问题的提出</vt:lpstr>
      <vt:lpstr>两类系统</vt:lpstr>
      <vt:lpstr>两种方法</vt:lpstr>
      <vt:lpstr>常微分方程模型（1）</vt:lpstr>
      <vt:lpstr>常微分方程模型（1）</vt:lpstr>
      <vt:lpstr>常微分方程模型（1）</vt:lpstr>
      <vt:lpstr>常微分方程模型（2）</vt:lpstr>
      <vt:lpstr>常微分方程模型（2）</vt:lpstr>
      <vt:lpstr>常微分方程模型（2）</vt:lpstr>
      <vt:lpstr>常微分方程模型（3）</vt:lpstr>
      <vt:lpstr>常微分方程模型（3）</vt:lpstr>
      <vt:lpstr>常微分方程模型（3）</vt:lpstr>
      <vt:lpstr>模型求解及讨论</vt:lpstr>
      <vt:lpstr>案例1——模型</vt:lpstr>
      <vt:lpstr>案例1——结果</vt:lpstr>
      <vt:lpstr>案例1——结果</vt:lpstr>
      <vt:lpstr>案例1——结果</vt:lpstr>
      <vt:lpstr>案例2——模型</vt:lpstr>
      <vt:lpstr>案例2——模型</vt:lpstr>
      <vt:lpstr>案例2——结果</vt:lpstr>
      <vt:lpstr>案例2——结果</vt:lpstr>
      <vt:lpstr>小结</vt:lpstr>
      <vt:lpstr>计算机模拟模型</vt:lpstr>
      <vt:lpstr>计算机模拟模型</vt:lpstr>
      <vt:lpstr>计算机模拟模型</vt:lpstr>
      <vt:lpstr>计算机模拟模型</vt:lpstr>
      <vt:lpstr>计算机模拟模型</vt:lpstr>
      <vt:lpstr>计算机模拟模型</vt:lpstr>
      <vt:lpstr>计算机模拟模型</vt:lpstr>
      <vt:lpstr>计算机模拟模型</vt:lpstr>
      <vt:lpstr>计算机模拟模型</vt:lpstr>
      <vt:lpstr>总结</vt:lpstr>
      <vt:lpstr>相关的数模竞赛题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传染病模型</dc:title>
  <dc:creator>Administrator</dc:creator>
  <cp:lastModifiedBy>潘秋惠</cp:lastModifiedBy>
  <cp:revision>82</cp:revision>
  <dcterms:created xsi:type="dcterms:W3CDTF">2019-03-21T07:04:00Z</dcterms:created>
  <dcterms:modified xsi:type="dcterms:W3CDTF">2024-03-25T05:47:04Z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FB3755EE2DAB40ABAD6AE595CDF1264F</vt:lpwstr>
  </property>
  <property fmtid="{D5CDD505-2E9C-101B-9397-08002B2CF9AE}" pid="3" name="KSOProductBuildVer">
    <vt:lpwstr>2052-12.1.0.16417</vt:lpwstr>
  </property>
</Properties>
</file>