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52"/>
  </p:notesMasterIdLst>
  <p:handoutMasterIdLst>
    <p:handoutMasterId r:id="rId53"/>
  </p:handoutMasterIdLst>
  <p:sldIdLst>
    <p:sldId id="256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8" r:id="rId23"/>
    <p:sldId id="329" r:id="rId24"/>
    <p:sldId id="302" r:id="rId25"/>
    <p:sldId id="303" r:id="rId26"/>
    <p:sldId id="310" r:id="rId27"/>
    <p:sldId id="304" r:id="rId28"/>
    <p:sldId id="305" r:id="rId29"/>
    <p:sldId id="306" r:id="rId30"/>
    <p:sldId id="307" r:id="rId31"/>
    <p:sldId id="308" r:id="rId32"/>
    <p:sldId id="309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275" r:id="rId51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D6BB7-F1F9-4415-9A23-340382154624}" v="27" dt="2022-10-21T12:24:4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000" autoAdjust="0"/>
    <p:restoredTop sz="95667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360" y="44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ED3D6BB7-F1F9-4415-9A23-340382154624}"/>
    <pc:docChg chg="undo custSel addSld delSld modSld">
      <pc:chgData name="Marco Fasondini" userId="5dc4241ea68c62ec" providerId="LiveId" clId="{ED3D6BB7-F1F9-4415-9A23-340382154624}" dt="2024-10-01T18:58:20.969" v="1301" actId="20577"/>
      <pc:docMkLst>
        <pc:docMk/>
      </pc:docMkLst>
      <pc:sldChg chg="modSp mod">
        <pc:chgData name="Marco Fasondini" userId="5dc4241ea68c62ec" providerId="LiveId" clId="{ED3D6BB7-F1F9-4415-9A23-340382154624}" dt="2024-10-01T18:58:20.969" v="1301" actId="20577"/>
        <pc:sldMkLst>
          <pc:docMk/>
          <pc:sldMk cId="1208446337" sldId="256"/>
        </pc:sldMkLst>
        <pc:spChg chg="mod">
          <ac:chgData name="Marco Fasondini" userId="5dc4241ea68c62ec" providerId="LiveId" clId="{ED3D6BB7-F1F9-4415-9A23-340382154624}" dt="2024-10-01T18:58:20.969" v="1301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ED3D6BB7-F1F9-4415-9A23-340382154624}" dt="2022-10-21T00:12:34.626" v="60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2569027146" sldId="257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2349341125" sldId="276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1703828089" sldId="277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3503006075" sldId="278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2859921395" sldId="279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595218679" sldId="280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2250980631" sldId="281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1351003160" sldId="282"/>
        </pc:sldMkLst>
      </pc:sldChg>
      <pc:sldChg chg="add del">
        <pc:chgData name="Marco Fasondini" userId="5dc4241ea68c62ec" providerId="LiveId" clId="{ED3D6BB7-F1F9-4415-9A23-340382154624}" dt="2022-10-21T00:14:23.981" v="63" actId="47"/>
        <pc:sldMkLst>
          <pc:docMk/>
          <pc:sldMk cId="3650399811" sldId="284"/>
        </pc:sldMkLst>
      </pc:sldChg>
      <pc:sldChg chg="add del">
        <pc:chgData name="Marco Fasondini" userId="5dc4241ea68c62ec" providerId="LiveId" clId="{ED3D6BB7-F1F9-4415-9A23-340382154624}" dt="2022-10-21T00:14:07.472" v="62" actId="47"/>
        <pc:sldMkLst>
          <pc:docMk/>
          <pc:sldMk cId="4272239483" sldId="285"/>
        </pc:sldMkLst>
      </pc:sldChg>
      <pc:sldChg chg="modSp">
        <pc:chgData name="Marco Fasondini" userId="5dc4241ea68c62ec" providerId="LiveId" clId="{ED3D6BB7-F1F9-4415-9A23-340382154624}" dt="2022-10-21T10:48:08.031" v="64" actId="20577"/>
        <pc:sldMkLst>
          <pc:docMk/>
          <pc:sldMk cId="1670397945" sldId="289"/>
        </pc:sldMkLst>
        <pc:spChg chg="mod">
          <ac:chgData name="Marco Fasondini" userId="5dc4241ea68c62ec" providerId="LiveId" clId="{ED3D6BB7-F1F9-4415-9A23-340382154624}" dt="2022-10-21T10:48:08.031" v="64" actId="20577"/>
          <ac:spMkLst>
            <pc:docMk/>
            <pc:sldMk cId="1670397945" sldId="289"/>
            <ac:spMk id="3" creationId="{1A4E502F-D4B0-334B-A76D-BE3D0010A0EF}"/>
          </ac:spMkLst>
        </pc:spChg>
      </pc:sldChg>
      <pc:sldChg chg="modSp mod">
        <pc:chgData name="Marco Fasondini" userId="5dc4241ea68c62ec" providerId="LiveId" clId="{ED3D6BB7-F1F9-4415-9A23-340382154624}" dt="2022-10-21T21:54:53.863" v="1283" actId="20577"/>
        <pc:sldMkLst>
          <pc:docMk/>
          <pc:sldMk cId="960076966" sldId="327"/>
        </pc:sldMkLst>
        <pc:spChg chg="mod">
          <ac:chgData name="Marco Fasondini" userId="5dc4241ea68c62ec" providerId="LiveId" clId="{ED3D6BB7-F1F9-4415-9A23-340382154624}" dt="2022-10-21T21:54:53.863" v="1283" actId="20577"/>
          <ac:spMkLst>
            <pc:docMk/>
            <pc:sldMk cId="960076966" sldId="327"/>
            <ac:spMk id="2" creationId="{BFDC1ABE-EB88-4E46-8E62-1D158E4A9FEC}"/>
          </ac:spMkLst>
        </pc:spChg>
      </pc:sldChg>
      <pc:sldChg chg="modSp mod">
        <pc:chgData name="Marco Fasondini" userId="5dc4241ea68c62ec" providerId="LiveId" clId="{ED3D6BB7-F1F9-4415-9A23-340382154624}" dt="2022-10-21T12:28:58.493" v="1281" actId="20577"/>
        <pc:sldMkLst>
          <pc:docMk/>
          <pc:sldMk cId="984412609" sldId="329"/>
        </pc:sldMkLst>
        <pc:spChg chg="mod">
          <ac:chgData name="Marco Fasondini" userId="5dc4241ea68c62ec" providerId="LiveId" clId="{ED3D6BB7-F1F9-4415-9A23-340382154624}" dt="2022-10-21T12:28:58.493" v="1281" actId="20577"/>
          <ac:spMkLst>
            <pc:docMk/>
            <pc:sldMk cId="984412609" sldId="329"/>
            <ac:spMk id="3" creationId="{791CEEED-69C1-2A41-A792-BC557CDCB2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10 </a:t>
            </a:r>
            <a:br>
              <a:rPr lang="en-US" sz="2600" b="0" dirty="0"/>
            </a:br>
            <a:r>
              <a:rPr lang="en-US" sz="2600" b="0" dirty="0"/>
              <a:t>Networks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0 is {O}. C(N,K0) = {OA,OB,OC}. The edge OA has the smallest weight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9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0 is {O}. C(N,K0) = {OA,OB,OC}. The edge OA has the smallest weight. The node A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3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1 is {O,A}. C(N,K1) = {OB,OC,AD}. The edge AB has the smallest weight. The node B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8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2 is {O,A,B}. C(N,K2) = {OC,AD, BD,BE}. The edge BC has the smallest weight. The node C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9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US" dirty="0"/>
              <a:t>Prim's algorithm - example (step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3 is {O,A,B,C}. C(N,K3) = {AD, BD,BE,CE}. The edge BE has the smallest weight. The node E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4 is {O,A,B,C,E}. C(N,K4) = {AD, BD,ET}. The edge ED has the smallest weight. The node D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- example (step 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CH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  <m:oMath xmlns:m="http://schemas.openxmlformats.org/officeDocument/2006/math"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CH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en-US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CH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de-CH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CH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lit/>
                        </m:rPr>
                        <a:rPr lang="de-CH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CH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4 is {O,A,B,C,E,D}. C(N,K5) = {DT,ET}. The edge DT has the smallest weight. The node T  is selected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example (step 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br>
                  <a:rPr lang="de-CH" b="0" dirty="0">
                    <a:solidFill>
                      <a:schemeClr val="accent3"/>
                    </a:solidFill>
                  </a:rPr>
                </a:br>
                <a:endParaRPr lang="en-GB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							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minimal spanning tree is {OA,AB,BC,BE,ED,ET}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0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8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A2A-DD48-7347-AA72-EC49DCCC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(1956)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CEEED-69C1-2A41-A792-BC557CDCB2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connected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nodes numbered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Dijkstra's algorithms finds all shortest paths from the first node to every other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+,∞</m:t>
                        </m:r>
                      </m:sub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 …, </m:t>
                            </m:r>
                            <m: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pick one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de-CH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CH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CH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CEEED-69C1-2A41-A792-BC557CDCB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E95A-D656-2247-B5D3-C1B95088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A2A-DD48-7347-AA72-EC49DCCC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(1956) in lay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CEEED-69C1-2A41-A792-BC557CDCB2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denote the distance, previous-node, and visited-node vectors,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each iteration: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the most recently visited node (say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its </a:t>
                </a:r>
                <a:r>
                  <a:rPr lang="en-US" dirty="0" err="1"/>
                  <a:t>neighbouring</a:t>
                </a:r>
                <a:r>
                  <a:rPr lang="en-US" dirty="0"/>
                  <a:t> nodes that have not been visited yet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the distances to these </a:t>
                </a:r>
                <a:r>
                  <a:rPr lang="en-US" dirty="0" err="1"/>
                  <a:t>neighbours</a:t>
                </a:r>
                <a:r>
                  <a:rPr lang="en-US" dirty="0"/>
                  <a:t> assuming the preceding node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update the distance and preceding node of these </a:t>
                </a:r>
                <a:r>
                  <a:rPr lang="en-US" dirty="0" err="1"/>
                  <a:t>neighbours</a:t>
                </a:r>
                <a:r>
                  <a:rPr lang="en-US" dirty="0"/>
                  <a:t> if passing through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a shorter path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a node whose distance is a minimum among the un-visited nodes and mark it as visited.  This is the new most recently visited node. Return to step 1 until all nodes are marked as visited.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CEEED-69C1-2A41-A792-BC557CDCB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E95A-D656-2247-B5D3-C1B95088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spanning trees and shortest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F30D-9FD0-274C-A4DA-195F6E9CB0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3486031"/>
            <a:ext cx="8445500" cy="1814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Minimal spanning tree problem: </a:t>
            </a:r>
            <a:r>
              <a:rPr lang="en-GB" dirty="0"/>
              <a:t>Identify a connected subnetwork that contains all the nodes and such that the sum of the weights of the edges included (the </a:t>
            </a:r>
            <a:r>
              <a:rPr lang="en-GB"/>
              <a:t>total weight) is </a:t>
            </a:r>
            <a:r>
              <a:rPr lang="en-GB" dirty="0"/>
              <a:t>minimal.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Shortest path problem: </a:t>
            </a:r>
            <a:r>
              <a:rPr lang="en-GB" dirty="0"/>
              <a:t>Determine a path to join two nodes such that the sum of the weights of the edges included is minimal.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2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1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a:rPr lang="de-CH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CH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2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={2,3,4}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9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1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9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5" y="1357998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99397"/>
              <a:ext cx="1661353" cy="14595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5" y="2248553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9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21DA-E3E6-D6AF-B429-996F184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spanning tree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DA873-4FF5-A8D3-7AC9-620EB981A72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denote the cardinality of a generic set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Then,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  ∀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full</m:t>
                                  </m:r>
                                  <m: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subgraph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sSup>
                                    <m:sSup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∀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second constraint is known as </a:t>
                </a:r>
                <a:r>
                  <a:rPr lang="en-US" i="1" dirty="0"/>
                  <a:t>subtour elimination constraint</a:t>
                </a:r>
                <a:r>
                  <a:rPr lang="en-US" dirty="0"/>
                  <a:t>: any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vertices must have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 edges contained in that subset. This ensures that there are no cycles.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Remark:</a:t>
                </a:r>
                <a:r>
                  <a:rPr lang="en-US" dirty="0"/>
                  <a:t> this formulation enjoys the integer solution property!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DA873-4FF5-A8D3-7AC9-620EB981A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E4F6-4DAB-7F74-B305-F9AFC12C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8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,5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,6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5" y="1331782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5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2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79"/>
              <a:ext cx="2482791" cy="5915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7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4+4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4+3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6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1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6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0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2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:r>
                  <a:rPr lang="de-CH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6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1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7+7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Definition: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cut</a:t>
                </a:r>
                <a:r>
                  <a:rPr lang="en-GB" dirty="0"/>
                  <a:t> of a network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 partition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such that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i="1" dirty="0"/>
                  <a:t>cut-set</a:t>
                </a:r>
                <a:r>
                  <a:rPr lang="en-GB" dirty="0"/>
                  <a:t> of a cut is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de-CH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accent4"/>
                    </a:solidFill>
                  </a:rPr>
                  <a:t>𝐾={O,A,B,C}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={E,D,T} </a:t>
                </a:r>
                <a:r>
                  <a:rPr lang="en-GB" dirty="0"/>
                  <a:t>is a cut, and the set of edges </a:t>
                </a:r>
                <a:r>
                  <a:rPr lang="en-GB" i="1" dirty="0">
                    <a:solidFill>
                      <a:schemeClr val="accent5"/>
                    </a:solidFill>
                  </a:rPr>
                  <a:t>{(C,E), (B,E), (B,D), (A,D)} </a:t>
                </a:r>
                <a:r>
                  <a:rPr lang="en-GB" dirty="0"/>
                  <a:t>is the cut-set.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134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6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de-CH" dirty="0">
                    <a:solidFill>
                      <a:schemeClr val="accent4"/>
                    </a:solidFill>
                  </a:rPr>
                  <a:t> 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de-CH" dirty="0">
                    <a:solidFill>
                      <a:schemeClr val="accent4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={7}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8+5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de-CH" dirty="0">
                    <a:solidFill>
                      <a:schemeClr val="accent4"/>
                    </a:solidFill>
                  </a:rPr>
                  <a:t> 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de-CH" dirty="0">
                    <a:solidFill>
                      <a:schemeClr val="accent4"/>
                    </a:solidFill>
                  </a:rPr>
                  <a:t> 	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CH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4"/>
                              </a:solidFill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de-CH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5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 – example (step 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/>
                        <m:e>
                          <m:r>
                            <m:rPr>
                              <m:brk m:alnAt="7"/>
                            </m:r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r>
                  <a:rPr lang="de-CH" dirty="0">
                    <a:solidFill>
                      <a:schemeClr val="accent4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de-CH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 </m:t>
                        </m:r>
                        <m:d>
                          <m:dPr>
                            <m:ctrlP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de-CH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CH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450" t="-1388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6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1ABE-EB88-4E46-8E62-1D158E4A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46331"/>
          </a:xfrm>
        </p:spPr>
        <p:txBody>
          <a:bodyPr/>
          <a:lstStyle/>
          <a:p>
            <a:r>
              <a:rPr lang="en-US" sz="2600" dirty="0"/>
              <a:t>Minimal spanning and shortest path trees in </a:t>
            </a:r>
            <a:r>
              <a:rPr lang="en-US" sz="2600" dirty="0" err="1"/>
              <a:t>Matlab</a:t>
            </a:r>
            <a:br>
              <a:rPr lang="en-US" sz="2600" dirty="0"/>
            </a:br>
            <a:r>
              <a:rPr lang="en-US" sz="1600" dirty="0"/>
              <a:t>(see </a:t>
            </a:r>
            <a:r>
              <a:rPr lang="en-US" sz="1600" dirty="0">
                <a:latin typeface="American Typewriter" panose="02090604020004020304" pitchFamily="18" charset="77"/>
              </a:rPr>
              <a:t>OR_Lect_10_networks.m</a:t>
            </a:r>
            <a:r>
              <a:rPr lang="en-US" sz="1600" dirty="0"/>
              <a:t>)</a:t>
            </a:r>
          </a:p>
        </p:txBody>
      </p:sp>
      <p:pic>
        <p:nvPicPr>
          <p:cNvPr id="6" name="Content Placeholder 5" descr="Plots of minimal spanning tree and shortest path tree computed with matlab using the previous example">
            <a:extLst>
              <a:ext uri="{FF2B5EF4-FFF2-40B4-BE49-F238E27FC236}">
                <a16:creationId xmlns:a16="http://schemas.microsoft.com/office/drawing/2014/main" id="{7C3DED99-3D7A-A945-8D60-79BD3EC830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2" y="1872326"/>
            <a:ext cx="4571115" cy="3428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CD802-43C3-2142-B131-CA2074EA5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76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Summary: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today we have learnt:</a:t>
            </a:r>
          </a:p>
          <a:p>
            <a:r>
              <a:rPr lang="en-US" dirty="0"/>
              <a:t>about graphs and networks,</a:t>
            </a:r>
          </a:p>
          <a:p>
            <a:r>
              <a:rPr lang="en-US" dirty="0"/>
              <a:t>how to determine the minimal spanning tree of a network,</a:t>
            </a:r>
          </a:p>
          <a:p>
            <a:r>
              <a:rPr lang="en-US" dirty="0"/>
              <a:t>how to determine the shortest path tree of a network.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Self-study: </a:t>
            </a:r>
            <a:r>
              <a:rPr lang="en-US" dirty="0"/>
              <a:t>Find the minimal spanning tree</a:t>
            </a:r>
          </a:p>
          <a:p>
            <a:pPr marL="0" indent="0">
              <a:buNone/>
            </a:pPr>
            <a:r>
              <a:rPr lang="en-US" dirty="0"/>
              <a:t>and the shortest path tree starting at node O</a:t>
            </a:r>
          </a:p>
          <a:p>
            <a:pPr marL="0" indent="0">
              <a:buNone/>
            </a:pPr>
            <a:r>
              <a:rPr lang="en-US" dirty="0"/>
              <a:t>of the network on the right.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 descr="This is a network with nodes {O,A,B,C,D,E,T}, edges {OA,OB,OC,AB,AD,BC,BD,BE,CE,DE,DT,ET} and weights w(OA) = 4, w(OB)=3, w(OC)=5, w(AB)=1, w(AD)=2, w(BC)=2, w(BD) =4, w(BE)=8, w(CE)=3, w(DE)=2, w(DT)=4, w(ET)=8 ">
            <a:extLst>
              <a:ext uri="{FF2B5EF4-FFF2-40B4-BE49-F238E27FC236}">
                <a16:creationId xmlns:a16="http://schemas.microsoft.com/office/drawing/2014/main" id="{BE8B83F8-6559-2ED3-777F-4B988437A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12790" r="15307" b="17800"/>
          <a:stretch/>
        </p:blipFill>
        <p:spPr bwMode="auto">
          <a:xfrm>
            <a:off x="5481097" y="2905643"/>
            <a:ext cx="2991675" cy="2394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21DA-E3E6-D6AF-B429-996F184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via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DA873-4FF5-A8D3-7AC9-620EB981A72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can determine the shortest path between two nodes O and T by solving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   ∀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∈{</m:t>
                                  </m:r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.,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m:rPr>
                                  <m:brk m:alnAt="7"/>
                                </m:rP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constraint ensures that the resulting paths connects the source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to the target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DA873-4FF5-A8D3-7AC9-620EB981A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E4F6-4DAB-7F74-B305-F9AFC12C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C3FF-DE5A-DB4F-8922-D7D0E98E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key property of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E502F-D4B0-334B-A76D-BE3D0010A0E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Proposition:</a:t>
                </a:r>
                <a:r>
                  <a:rPr lang="en-US" dirty="0"/>
                  <a:t>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be a cut of a network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/>
                  <a:t> satisfy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belongs to a minimal spanning tree.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GB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is a minimal spanning tree of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Then, the network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′∪</m:t>
                    </m:r>
                    <m:d>
                      <m:dPr>
                        <m:begChr m:val="{"/>
                        <m:endChr m:val="}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a cycle that connects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CH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and another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(otherwise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would be disconnected). Since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network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′∪</m:t>
                    </m:r>
                    <m:d>
                      <m:dPr>
                        <m:begChr m:val="{"/>
                        <m:endChr m:val="}"/>
                        <m:ctrlPr>
                          <a:rPr lang="de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m:rPr>
                        <m:lit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remains connected, it is a tree by Euler's formula, and its total weight is not bigger than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E502F-D4B0-334B-A76D-BE3D0010A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E2F89-F15E-C948-9047-8069E3547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DCCE-DBCD-9747-98D0-D03FE4B6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US" dirty="0"/>
              <a:t>Prim's algorithm (1930, </a:t>
            </a:r>
            <a:r>
              <a:rPr lang="en-US" dirty="0" err="1"/>
              <a:t>Jarník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4434F-E88D-8D43-B1C4-7F881A1C69E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connected network with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|&gt;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merican Typewriter" panose="02090604020004020304" pitchFamily="18" charset="77"/>
                  </a:rPr>
                  <a:t>Initialization:</a:t>
                </a:r>
                <a:r>
                  <a:rPr lang="en-US" dirty="0"/>
                  <a:t>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build the cut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de-CH" dirty="0" err="1">
                    <a:latin typeface="American Typewriter" panose="02090604020004020304" pitchFamily="18" charset="77"/>
                  </a:rPr>
                  <a:t>Then</a:t>
                </a:r>
                <a:r>
                  <a:rPr lang="de-CH" dirty="0">
                    <a:latin typeface="American Typewriter" panose="02090604020004020304" pitchFamily="18" charset="77"/>
                  </a:rPr>
                  <a:t>, </a:t>
                </a:r>
                <a:r>
                  <a:rPr lang="de-CH" dirty="0" err="1">
                    <a:latin typeface="American Typewriter" panose="02090604020004020304" pitchFamily="18" charset="77"/>
                  </a:rPr>
                  <a:t>for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CH" b="0" dirty="0"/>
              </a:p>
              <a:p>
                <a:pPr marL="501650" lvl="1" indent="-246063">
                  <a:buFont typeface="+mj-lt"/>
                  <a:buAutoNum type="alphaLcPeriod"/>
                </a:pPr>
                <a:r>
                  <a:rPr lang="en-US" dirty="0"/>
                  <a:t>determine the cut-set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01650" lvl="1" indent="-246063">
                  <a:buFont typeface="+mj-lt"/>
                  <a:buAutoNum type="alphaL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</a:t>
                </a:r>
              </a:p>
              <a:p>
                <a:pPr marL="501650" lvl="1" indent="-246063">
                  <a:buFont typeface="+mj-lt"/>
                  <a:buAutoNum type="alphaL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m:rPr>
                        <m:lit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501650" lvl="1" indent="-246063">
                  <a:buFont typeface="+mj-lt"/>
                  <a:buAutoNum type="alphaLcPeriod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01650" lvl="1" indent="-246063">
                  <a:buFont typeface="+mj-lt"/>
                  <a:buAutoNum type="alphaLcPeriod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01650" lvl="1" indent="-246063">
                  <a:buFont typeface="+mj-lt"/>
                  <a:buAutoNum type="alphaLcPeriod"/>
                </a:pPr>
                <a:endParaRPr lang="en-US" dirty="0"/>
              </a:p>
              <a:p>
                <a:pPr marL="0" indent="-7">
                  <a:buNone/>
                </a:pPr>
                <a:r>
                  <a:rPr lang="en-US" dirty="0">
                    <a:latin typeface="American Typewriter" panose="02090604020004020304" pitchFamily="18" charset="77"/>
                  </a:rPr>
                  <a:t>Output: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minimal spanning tree.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4434F-E88D-8D43-B1C4-7F881A1C6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496D-35CC-E54F-9E05-F93EB8CEC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example (step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0 is {O}.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1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82B-F5C4-8C40-9E53-3273F69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example (step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CH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22F30D-9FD0-274C-A4DA-195F6E9C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3486031"/>
                <a:ext cx="8445500" cy="1814104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EB33-A284-5740-B0A0-A11C7B78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5" name="Group 24" descr="This is a weighted graph with 7 nodes, labelled {O, A, B, C, D, E, T} and 12 non-oriented edges, more specifically, {OA, OB, OC, AB, AD, BC, BD, BE, CE, ED, ET, DT}, with weights w(OA) = 2, w(OB) = 5, w(OC) = 4, w(AB) = 2, w(AD) = 7, w(BC) = 1, w(BD) = 4, w(BE) = 3, w(CE) = 3, w(ED) = 1, w(DT) = 5, w(ET) = 7. The set K0 is {O}. C(N,K0) = {OA,OB,OC}">
            <a:extLst>
              <a:ext uri="{FF2B5EF4-FFF2-40B4-BE49-F238E27FC236}">
                <a16:creationId xmlns:a16="http://schemas.microsoft.com/office/drawing/2014/main" id="{A9422A93-C715-694B-A12D-FD8E5B8F39F0}"/>
              </a:ext>
            </a:extLst>
          </p:cNvPr>
          <p:cNvGrpSpPr/>
          <p:nvPr/>
        </p:nvGrpSpPr>
        <p:grpSpPr>
          <a:xfrm>
            <a:off x="2044775" y="1298119"/>
            <a:ext cx="5054452" cy="1838467"/>
            <a:chOff x="1933433" y="1082627"/>
            <a:chExt cx="5668370" cy="21611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796EA9-09F4-6340-937C-BFC451BA7E47}"/>
                </a:ext>
              </a:extLst>
            </p:cNvPr>
            <p:cNvSpPr txBox="1"/>
            <p:nvPr/>
          </p:nvSpPr>
          <p:spPr>
            <a:xfrm>
              <a:off x="4299170" y="2845775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B59D37-435F-5B45-B1BC-358764B949E9}"/>
                </a:ext>
              </a:extLst>
            </p:cNvPr>
            <p:cNvSpPr/>
            <p:nvPr/>
          </p:nvSpPr>
          <p:spPr>
            <a:xfrm>
              <a:off x="1933433" y="1973181"/>
              <a:ext cx="300336" cy="29190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27194C-77CE-3F44-858B-3C778C090E56}"/>
                </a:ext>
              </a:extLst>
            </p:cNvPr>
            <p:cNvSpPr/>
            <p:nvPr/>
          </p:nvSpPr>
          <p:spPr>
            <a:xfrm>
              <a:off x="2923781" y="1082627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33611D-9385-8B46-8AD6-538C2EF78CB9}"/>
                </a:ext>
              </a:extLst>
            </p:cNvPr>
            <p:cNvSpPr/>
            <p:nvPr/>
          </p:nvSpPr>
          <p:spPr>
            <a:xfrm>
              <a:off x="3172795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88E4C9-C70D-D84A-B873-1F076207D7E7}"/>
                </a:ext>
              </a:extLst>
            </p:cNvPr>
            <p:cNvSpPr/>
            <p:nvPr/>
          </p:nvSpPr>
          <p:spPr>
            <a:xfrm>
              <a:off x="3895122" y="182722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E6141C-3A0D-0042-9C0C-0C207F9ED341}"/>
                </a:ext>
              </a:extLst>
            </p:cNvPr>
            <p:cNvSpPr/>
            <p:nvPr/>
          </p:nvSpPr>
          <p:spPr>
            <a:xfrm>
              <a:off x="5662925" y="177736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6F0699-41BD-0143-BD8E-A637DCCC6CE1}"/>
                </a:ext>
              </a:extLst>
            </p:cNvPr>
            <p:cNvSpPr/>
            <p:nvPr/>
          </p:nvSpPr>
          <p:spPr>
            <a:xfrm>
              <a:off x="5327421" y="2778841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6C39F3-0633-734C-BDA2-02A4D76492A5}"/>
                </a:ext>
              </a:extLst>
            </p:cNvPr>
            <p:cNvSpPr/>
            <p:nvPr/>
          </p:nvSpPr>
          <p:spPr>
            <a:xfrm>
              <a:off x="7301467" y="1413209"/>
              <a:ext cx="300336" cy="291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91D702-88AE-F54A-AB55-F7E57506F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9786" y="1331783"/>
              <a:ext cx="777979" cy="68414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F8E6E8-1008-944B-9C5E-4F1698EA4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69" y="1973181"/>
              <a:ext cx="1661353" cy="1459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C5116-5B40-944C-AC9B-A3E1280AF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86" y="2222337"/>
              <a:ext cx="1026992" cy="5992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7B41-561D-0747-A960-DC6A81B2F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458" y="1923314"/>
              <a:ext cx="1467467" cy="49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BBFC62-5FCA-6140-91E6-509D3A114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34" y="1331783"/>
              <a:ext cx="758972" cy="538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BE53-3ADE-8347-A790-8BDA45F70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147" y="2133974"/>
              <a:ext cx="591643" cy="68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EA8146-E9B5-7242-B955-D8E3AB56C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8" y="1662365"/>
              <a:ext cx="1717693" cy="1262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7DA2EF-CBC0-F447-BAA1-98EA55ACD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90" y="2069266"/>
              <a:ext cx="335503" cy="709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22AADE-11D7-9F44-B3BE-302589B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131" y="2924793"/>
              <a:ext cx="1854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74D9CB-7DF6-0042-981B-74E3C306F90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475" y="2076385"/>
              <a:ext cx="1219930" cy="745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8D2C4D-E9B7-FD46-90C0-DE97E328B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261" y="1559162"/>
              <a:ext cx="1338206" cy="364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2BA93C-4098-884A-B244-B7C31A64043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17" y="1228580"/>
              <a:ext cx="2482791" cy="591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416EB-49FC-F44B-882F-E5311AF6A47A}"/>
                </a:ext>
              </a:extLst>
            </p:cNvPr>
            <p:cNvSpPr txBox="1"/>
            <p:nvPr/>
          </p:nvSpPr>
          <p:spPr>
            <a:xfrm>
              <a:off x="2323095" y="1285472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BC6E03-5038-1F42-B7B3-DD09B950555C}"/>
                </a:ext>
              </a:extLst>
            </p:cNvPr>
            <p:cNvSpPr txBox="1"/>
            <p:nvPr/>
          </p:nvSpPr>
          <p:spPr>
            <a:xfrm>
              <a:off x="2367004" y="2459103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9B0F2E-432C-FD49-B6BC-08942C4A22D9}"/>
                </a:ext>
              </a:extLst>
            </p:cNvPr>
            <p:cNvSpPr txBox="1"/>
            <p:nvPr/>
          </p:nvSpPr>
          <p:spPr>
            <a:xfrm>
              <a:off x="2967763" y="1650216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3BA338-169D-6C41-89C4-C053A41EF497}"/>
                </a:ext>
              </a:extLst>
            </p:cNvPr>
            <p:cNvSpPr txBox="1"/>
            <p:nvPr/>
          </p:nvSpPr>
          <p:spPr>
            <a:xfrm>
              <a:off x="3586860" y="1413209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6C7CAF-0A6A-4C4C-90F3-E97762E68312}"/>
                </a:ext>
              </a:extLst>
            </p:cNvPr>
            <p:cNvSpPr txBox="1"/>
            <p:nvPr/>
          </p:nvSpPr>
          <p:spPr>
            <a:xfrm>
              <a:off x="4220461" y="111039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F8A251-9917-9B4A-90D2-5831B3B76380}"/>
                </a:ext>
              </a:extLst>
            </p:cNvPr>
            <p:cNvSpPr txBox="1"/>
            <p:nvPr/>
          </p:nvSpPr>
          <p:spPr>
            <a:xfrm>
              <a:off x="4529199" y="155916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CD61FE-3462-5C4C-B898-AF354D451B31}"/>
                </a:ext>
              </a:extLst>
            </p:cNvPr>
            <p:cNvSpPr txBox="1"/>
            <p:nvPr/>
          </p:nvSpPr>
          <p:spPr>
            <a:xfrm>
              <a:off x="5304361" y="2089901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7EF6F9-A82E-4647-B025-A43B434A31BA}"/>
                </a:ext>
              </a:extLst>
            </p:cNvPr>
            <p:cNvSpPr txBox="1"/>
            <p:nvPr/>
          </p:nvSpPr>
          <p:spPr>
            <a:xfrm>
              <a:off x="6602106" y="2184410"/>
              <a:ext cx="252113" cy="3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28584-A387-FF41-8715-D2C8DD589D17}"/>
                </a:ext>
              </a:extLst>
            </p:cNvPr>
            <p:cNvSpPr txBox="1"/>
            <p:nvPr/>
          </p:nvSpPr>
          <p:spPr>
            <a:xfrm>
              <a:off x="6360548" y="1334780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AA8196-9E46-C24B-A638-3FCE0EFFD8C8}"/>
                </a:ext>
              </a:extLst>
            </p:cNvPr>
            <p:cNvSpPr txBox="1"/>
            <p:nvPr/>
          </p:nvSpPr>
          <p:spPr>
            <a:xfrm>
              <a:off x="3336336" y="2174807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FF0845-A39A-4945-BE28-D211DAFBFE61}"/>
                </a:ext>
              </a:extLst>
            </p:cNvPr>
            <p:cNvSpPr txBox="1"/>
            <p:nvPr/>
          </p:nvSpPr>
          <p:spPr>
            <a:xfrm>
              <a:off x="4710467" y="2204624"/>
              <a:ext cx="334734" cy="39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3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purl.org/dc/terms/"/>
    <ds:schemaRef ds:uri="e7a5fc8e-e677-41ca-8019-df913e37547c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7a03111-f570-43e0-9b48-49049b7e86ee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14149</TotalTime>
  <Words>2526</Words>
  <Application>Microsoft Office PowerPoint</Application>
  <PresentationFormat>On-screen Show (4:3)</PresentationFormat>
  <Paragraphs>923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American Typewriter</vt:lpstr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10  Networks</vt:lpstr>
      <vt:lpstr>Minimal spanning trees and shortest paths</vt:lpstr>
      <vt:lpstr>Minimal spanning tree via linear programming</vt:lpstr>
      <vt:lpstr>Network cuts</vt:lpstr>
      <vt:lpstr>Shortest path via linear programming</vt:lpstr>
      <vt:lpstr>A key property of cuts</vt:lpstr>
      <vt:lpstr>Prim's algorithm (1930, Jarník)</vt:lpstr>
      <vt:lpstr>Prim's algorithm – example (step 1)</vt:lpstr>
      <vt:lpstr>Prim's algorithm – example (step 2)</vt:lpstr>
      <vt:lpstr>Prim's algorithm - example (step 3)</vt:lpstr>
      <vt:lpstr>Prim's algorithm - example (step 4)</vt:lpstr>
      <vt:lpstr>Prim's algorithm - example (step 5)</vt:lpstr>
      <vt:lpstr>Prim's algorithm - example (step 6)</vt:lpstr>
      <vt:lpstr>Prim's algorithm - example (step 7)</vt:lpstr>
      <vt:lpstr>Prim's algorithm - example (step 8)</vt:lpstr>
      <vt:lpstr>Prim's algorithm - example (step 9)</vt:lpstr>
      <vt:lpstr>Prim's algorithm – example (step 10)</vt:lpstr>
      <vt:lpstr>Dijkstra's algorithm (1956)</vt:lpstr>
      <vt:lpstr>Dijkstra's algorithm (1956) in lay terms</vt:lpstr>
      <vt:lpstr>Dijkstra's algorithm – example (step 1)</vt:lpstr>
      <vt:lpstr>Dijkstra's algorithm – example (step 2)</vt:lpstr>
      <vt:lpstr>Dijkstra's algorithm – example (step 3)</vt:lpstr>
      <vt:lpstr>Dijkstra's algorithm – example (step 4)</vt:lpstr>
      <vt:lpstr>Dijkstra's algorithm – example (step 5)</vt:lpstr>
      <vt:lpstr>Dijkstra's algorithm – example (step 6)</vt:lpstr>
      <vt:lpstr>Dijkstra's algorithm – example (step 7)</vt:lpstr>
      <vt:lpstr>Dijkstra's algorithm – example (step 8)</vt:lpstr>
      <vt:lpstr>Dijkstra's algorithm – example (step 9)</vt:lpstr>
      <vt:lpstr>Dijkstra's algorithm – example (step 10)</vt:lpstr>
      <vt:lpstr>Dijkstra's algorithm – example (step 11)</vt:lpstr>
      <vt:lpstr>Dijkstra's algorithm – example (step 12)</vt:lpstr>
      <vt:lpstr>Dijkstra's algorithm – example (step 13)</vt:lpstr>
      <vt:lpstr>Dijkstra's algorithm – example (step 14)</vt:lpstr>
      <vt:lpstr>Dijkstra's algorithm – example (step 15)</vt:lpstr>
      <vt:lpstr>Dijkstra's algorithm – example (step 16)</vt:lpstr>
      <vt:lpstr>Dijkstra's algorithm – example (step 17)</vt:lpstr>
      <vt:lpstr>Dijkstra's algorithm – example (step 18)</vt:lpstr>
      <vt:lpstr>Dijkstra's algorithm – example (step 19)</vt:lpstr>
      <vt:lpstr>Dijkstra's algorithm – example (step 20)</vt:lpstr>
      <vt:lpstr>Dijkstra's algorithm – example (step 21)</vt:lpstr>
      <vt:lpstr>Dijkstra's algorithm – example (step 22)</vt:lpstr>
      <vt:lpstr>Dijkstra's algorithm – example (step 23)</vt:lpstr>
      <vt:lpstr>Dijkstra's algorithm – example (step 24)</vt:lpstr>
      <vt:lpstr>Dijkstra's algorithm – example (step 25)</vt:lpstr>
      <vt:lpstr>Minimal spanning and shortest path trees in Matlab (see OR_Lect_10_networks.m)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120</cp:revision>
  <cp:lastPrinted>2022-10-21T14:04:59Z</cp:lastPrinted>
  <dcterms:created xsi:type="dcterms:W3CDTF">2020-07-06T13:17:56Z</dcterms:created>
  <dcterms:modified xsi:type="dcterms:W3CDTF">2024-10-01T18:58:31Z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