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80" r:id="rId5"/>
  </p:sldMasterIdLst>
  <p:notesMasterIdLst>
    <p:notesMasterId r:id="rId17"/>
  </p:notesMasterIdLst>
  <p:handoutMasterIdLst>
    <p:handoutMasterId r:id="rId18"/>
  </p:handoutMasterIdLst>
  <p:sldIdLst>
    <p:sldId id="256" r:id="rId6"/>
    <p:sldId id="276" r:id="rId7"/>
    <p:sldId id="270" r:id="rId8"/>
    <p:sldId id="272" r:id="rId9"/>
    <p:sldId id="273" r:id="rId10"/>
    <p:sldId id="274" r:id="rId11"/>
    <p:sldId id="258" r:id="rId12"/>
    <p:sldId id="259" r:id="rId13"/>
    <p:sldId id="260" r:id="rId14"/>
    <p:sldId id="277" r:id="rId15"/>
    <p:sldId id="278" r:id="rId16"/>
  </p:sldIdLst>
  <p:sldSz cx="9144000" cy="6858000" type="screen4x3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1" userDrawn="1">
          <p15:clr>
            <a:srgbClr val="A4A3A4"/>
          </p15:clr>
        </p15:guide>
        <p15:guide id="2" pos="27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F3F1F5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39B398-B957-4806-8A68-0FD877DAE49B}" v="5" dt="2022-09-29T21:46:08.1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39" autoAdjust="0"/>
    <p:restoredTop sz="96056" autoAdjust="0"/>
  </p:normalViewPr>
  <p:slideViewPr>
    <p:cSldViewPr snapToGrid="0" snapToObjects="1" showGuides="1">
      <p:cViewPr varScale="1">
        <p:scale>
          <a:sx n="79" d="100"/>
          <a:sy n="79" d="100"/>
        </p:scale>
        <p:origin x="264" y="60"/>
      </p:cViewPr>
      <p:guideLst>
        <p:guide orient="horz" pos="2111"/>
        <p:guide pos="27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Fasondini" userId="5dc4241ea68c62ec" providerId="LiveId" clId="{F839B398-B957-4806-8A68-0FD877DAE49B}"/>
    <pc:docChg chg="undo custSel addSld delSld modSld sldOrd">
      <pc:chgData name="Marco Fasondini" userId="5dc4241ea68c62ec" providerId="LiveId" clId="{F839B398-B957-4806-8A68-0FD877DAE49B}" dt="2024-09-21T07:56:25.139" v="201" actId="20577"/>
      <pc:docMkLst>
        <pc:docMk/>
      </pc:docMkLst>
      <pc:sldChg chg="modSp mod">
        <pc:chgData name="Marco Fasondini" userId="5dc4241ea68c62ec" providerId="LiveId" clId="{F839B398-B957-4806-8A68-0FD877DAE49B}" dt="2024-09-21T07:56:25.139" v="201" actId="20577"/>
        <pc:sldMkLst>
          <pc:docMk/>
          <pc:sldMk cId="1208446337" sldId="256"/>
        </pc:sldMkLst>
        <pc:spChg chg="mod">
          <ac:chgData name="Marco Fasondini" userId="5dc4241ea68c62ec" providerId="LiveId" clId="{F839B398-B957-4806-8A68-0FD877DAE49B}" dt="2024-09-21T07:56:25.139" v="201" actId="20577"/>
          <ac:spMkLst>
            <pc:docMk/>
            <pc:sldMk cId="1208446337" sldId="256"/>
            <ac:spMk id="2" creationId="{81196CDF-2CB5-C547-967C-386DEF9A92A9}"/>
          </ac:spMkLst>
        </pc:spChg>
        <pc:spChg chg="mod">
          <ac:chgData name="Marco Fasondini" userId="5dc4241ea68c62ec" providerId="LiveId" clId="{F839B398-B957-4806-8A68-0FD877DAE49B}" dt="2022-09-29T19:16:53.130" v="30" actId="20577"/>
          <ac:spMkLst>
            <pc:docMk/>
            <pc:sldMk cId="1208446337" sldId="256"/>
            <ac:spMk id="3" creationId="{F83BB64A-5E4C-7E42-9509-D3F5DE96E28A}"/>
          </ac:spMkLst>
        </pc:spChg>
      </pc:sldChg>
      <pc:sldChg chg="modSp mod">
        <pc:chgData name="Marco Fasondini" userId="5dc4241ea68c62ec" providerId="LiveId" clId="{F839B398-B957-4806-8A68-0FD877DAE49B}" dt="2022-09-29T21:08:22.198" v="97" actId="27636"/>
        <pc:sldMkLst>
          <pc:docMk/>
          <pc:sldMk cId="3019532015" sldId="258"/>
        </pc:sldMkLst>
        <pc:spChg chg="mod">
          <ac:chgData name="Marco Fasondini" userId="5dc4241ea68c62ec" providerId="LiveId" clId="{F839B398-B957-4806-8A68-0FD877DAE49B}" dt="2022-09-29T21:08:22.198" v="97" actId="27636"/>
          <ac:spMkLst>
            <pc:docMk/>
            <pc:sldMk cId="3019532015" sldId="258"/>
            <ac:spMk id="3" creationId="{5612993D-3FDB-7C40-B00E-10549CAB59A7}"/>
          </ac:spMkLst>
        </pc:spChg>
      </pc:sldChg>
      <pc:sldChg chg="modSp">
        <pc:chgData name="Marco Fasondini" userId="5dc4241ea68c62ec" providerId="LiveId" clId="{F839B398-B957-4806-8A68-0FD877DAE49B}" dt="2022-09-29T21:17:20.138" v="98"/>
        <pc:sldMkLst>
          <pc:docMk/>
          <pc:sldMk cId="1201838284" sldId="259"/>
        </pc:sldMkLst>
        <pc:spChg chg="mod">
          <ac:chgData name="Marco Fasondini" userId="5dc4241ea68c62ec" providerId="LiveId" clId="{F839B398-B957-4806-8A68-0FD877DAE49B}" dt="2022-09-29T21:17:20.138" v="98"/>
          <ac:spMkLst>
            <pc:docMk/>
            <pc:sldMk cId="1201838284" sldId="259"/>
            <ac:spMk id="3" creationId="{44C3B80C-69B7-5842-A1C2-6F7EBE406D6C}"/>
          </ac:spMkLst>
        </pc:spChg>
      </pc:sldChg>
      <pc:sldChg chg="modSp">
        <pc:chgData name="Marco Fasondini" userId="5dc4241ea68c62ec" providerId="LiveId" clId="{F839B398-B957-4806-8A68-0FD877DAE49B}" dt="2022-09-29T21:46:08.119" v="189" actId="20577"/>
        <pc:sldMkLst>
          <pc:docMk/>
          <pc:sldMk cId="3810695079" sldId="260"/>
        </pc:sldMkLst>
        <pc:spChg chg="mod">
          <ac:chgData name="Marco Fasondini" userId="5dc4241ea68c62ec" providerId="LiveId" clId="{F839B398-B957-4806-8A68-0FD877DAE49B}" dt="2022-09-29T21:46:08.119" v="189" actId="20577"/>
          <ac:spMkLst>
            <pc:docMk/>
            <pc:sldMk cId="3810695079" sldId="260"/>
            <ac:spMk id="3" creationId="{0985E6FD-0565-4E4A-8512-2174242F5594}"/>
          </ac:spMkLst>
        </pc:spChg>
      </pc:sldChg>
      <pc:sldChg chg="modSp mod">
        <pc:chgData name="Marco Fasondini" userId="5dc4241ea68c62ec" providerId="LiveId" clId="{F839B398-B957-4806-8A68-0FD877DAE49B}" dt="2022-09-29T20:58:52.766" v="88"/>
        <pc:sldMkLst>
          <pc:docMk/>
          <pc:sldMk cId="1030307494" sldId="270"/>
        </pc:sldMkLst>
        <pc:spChg chg="mod">
          <ac:chgData name="Marco Fasondini" userId="5dc4241ea68c62ec" providerId="LiveId" clId="{F839B398-B957-4806-8A68-0FD877DAE49B}" dt="2022-09-29T20:58:52.766" v="88"/>
          <ac:spMkLst>
            <pc:docMk/>
            <pc:sldMk cId="1030307494" sldId="270"/>
            <ac:spMk id="3" creationId="{407D193D-1AAD-8841-84E4-9296FE56E2A6}"/>
          </ac:spMkLst>
        </pc:spChg>
      </pc:sldChg>
      <pc:sldChg chg="modSp mod">
        <pc:chgData name="Marco Fasondini" userId="5dc4241ea68c62ec" providerId="LiveId" clId="{F839B398-B957-4806-8A68-0FD877DAE49B}" dt="2022-09-29T21:00:35.508" v="89"/>
        <pc:sldMkLst>
          <pc:docMk/>
          <pc:sldMk cId="116664397" sldId="272"/>
        </pc:sldMkLst>
        <pc:spChg chg="mod">
          <ac:chgData name="Marco Fasondini" userId="5dc4241ea68c62ec" providerId="LiveId" clId="{F839B398-B957-4806-8A68-0FD877DAE49B}" dt="2022-09-29T21:00:35.508" v="89"/>
          <ac:spMkLst>
            <pc:docMk/>
            <pc:sldMk cId="116664397" sldId="272"/>
            <ac:spMk id="3" creationId="{407D193D-1AAD-8841-84E4-9296FE56E2A6}"/>
          </ac:spMkLst>
        </pc:spChg>
      </pc:sldChg>
      <pc:sldChg chg="modSp mod">
        <pc:chgData name="Marco Fasondini" userId="5dc4241ea68c62ec" providerId="LiveId" clId="{F839B398-B957-4806-8A68-0FD877DAE49B}" dt="2022-09-29T21:04:01.441" v="90"/>
        <pc:sldMkLst>
          <pc:docMk/>
          <pc:sldMk cId="1539775680" sldId="273"/>
        </pc:sldMkLst>
        <pc:spChg chg="mod">
          <ac:chgData name="Marco Fasondini" userId="5dc4241ea68c62ec" providerId="LiveId" clId="{F839B398-B957-4806-8A68-0FD877DAE49B}" dt="2022-09-29T21:04:01.441" v="90"/>
          <ac:spMkLst>
            <pc:docMk/>
            <pc:sldMk cId="1539775680" sldId="273"/>
            <ac:spMk id="3" creationId="{407D193D-1AAD-8841-84E4-9296FE56E2A6}"/>
          </ac:spMkLst>
        </pc:spChg>
      </pc:sldChg>
      <pc:sldChg chg="modSp mod">
        <pc:chgData name="Marco Fasondini" userId="5dc4241ea68c62ec" providerId="LiveId" clId="{F839B398-B957-4806-8A68-0FD877DAE49B}" dt="2022-09-29T21:05:20.434" v="91"/>
        <pc:sldMkLst>
          <pc:docMk/>
          <pc:sldMk cId="1326754449" sldId="274"/>
        </pc:sldMkLst>
        <pc:spChg chg="mod">
          <ac:chgData name="Marco Fasondini" userId="5dc4241ea68c62ec" providerId="LiveId" clId="{F839B398-B957-4806-8A68-0FD877DAE49B}" dt="2022-09-29T21:05:20.434" v="91"/>
          <ac:spMkLst>
            <pc:docMk/>
            <pc:sldMk cId="1326754449" sldId="274"/>
            <ac:spMk id="3" creationId="{407D193D-1AAD-8841-84E4-9296FE56E2A6}"/>
          </ac:spMkLst>
        </pc:spChg>
      </pc:sldChg>
      <pc:sldChg chg="del">
        <pc:chgData name="Marco Fasondini" userId="5dc4241ea68c62ec" providerId="LiveId" clId="{F839B398-B957-4806-8A68-0FD877DAE49B}" dt="2022-09-29T21:41:31.891" v="187" actId="2696"/>
        <pc:sldMkLst>
          <pc:docMk/>
          <pc:sldMk cId="2067382196" sldId="275"/>
        </pc:sldMkLst>
      </pc:sldChg>
      <pc:sldChg chg="new del">
        <pc:chgData name="Marco Fasondini" userId="5dc4241ea68c62ec" providerId="LiveId" clId="{F839B398-B957-4806-8A68-0FD877DAE49B}" dt="2022-09-29T19:17:28.410" v="32" actId="2696"/>
        <pc:sldMkLst>
          <pc:docMk/>
          <pc:sldMk cId="1242753815" sldId="276"/>
        </pc:sldMkLst>
      </pc:sldChg>
      <pc:sldChg chg="modSp new mod ord">
        <pc:chgData name="Marco Fasondini" userId="5dc4241ea68c62ec" providerId="LiveId" clId="{F839B398-B957-4806-8A68-0FD877DAE49B}" dt="2022-09-29T19:36:08.424" v="87" actId="20577"/>
        <pc:sldMkLst>
          <pc:docMk/>
          <pc:sldMk cId="2758280701" sldId="276"/>
        </pc:sldMkLst>
        <pc:spChg chg="mod">
          <ac:chgData name="Marco Fasondini" userId="5dc4241ea68c62ec" providerId="LiveId" clId="{F839B398-B957-4806-8A68-0FD877DAE49B}" dt="2022-09-29T19:31:30.551" v="50" actId="20577"/>
          <ac:spMkLst>
            <pc:docMk/>
            <pc:sldMk cId="2758280701" sldId="276"/>
            <ac:spMk id="2" creationId="{C253ED2D-09E1-BB57-25B4-AD49E42A7D74}"/>
          </ac:spMkLst>
        </pc:spChg>
        <pc:spChg chg="mod">
          <ac:chgData name="Marco Fasondini" userId="5dc4241ea68c62ec" providerId="LiveId" clId="{F839B398-B957-4806-8A68-0FD877DAE49B}" dt="2022-09-29T19:36:08.424" v="87" actId="20577"/>
          <ac:spMkLst>
            <pc:docMk/>
            <pc:sldMk cId="2758280701" sldId="276"/>
            <ac:spMk id="3" creationId="{C48488C7-F142-7A15-CE49-82ADFBEA27B7}"/>
          </ac:spMkLst>
        </pc:spChg>
      </pc:sldChg>
      <pc:sldChg chg="modSp new mod">
        <pc:chgData name="Marco Fasondini" userId="5dc4241ea68c62ec" providerId="LiveId" clId="{F839B398-B957-4806-8A68-0FD877DAE49B}" dt="2022-09-29T21:40:47.220" v="186" actId="20577"/>
        <pc:sldMkLst>
          <pc:docMk/>
          <pc:sldMk cId="3972445015" sldId="277"/>
        </pc:sldMkLst>
        <pc:spChg chg="mod">
          <ac:chgData name="Marco Fasondini" userId="5dc4241ea68c62ec" providerId="LiveId" clId="{F839B398-B957-4806-8A68-0FD877DAE49B}" dt="2022-09-29T21:21:30.852" v="109" actId="20577"/>
          <ac:spMkLst>
            <pc:docMk/>
            <pc:sldMk cId="3972445015" sldId="277"/>
            <ac:spMk id="2" creationId="{B5E96B86-5D52-C935-2B7A-09FE413268A4}"/>
          </ac:spMkLst>
        </pc:spChg>
        <pc:spChg chg="mod">
          <ac:chgData name="Marco Fasondini" userId="5dc4241ea68c62ec" providerId="LiveId" clId="{F839B398-B957-4806-8A68-0FD877DAE49B}" dt="2022-09-29T21:40:47.220" v="186" actId="20577"/>
          <ac:spMkLst>
            <pc:docMk/>
            <pc:sldMk cId="3972445015" sldId="277"/>
            <ac:spMk id="3" creationId="{47B47260-1ECF-4A48-E78E-3863D45CB4B4}"/>
          </ac:spMkLst>
        </pc:spChg>
      </pc:sldChg>
      <pc:sldChg chg="modSp new mod">
        <pc:chgData name="Marco Fasondini" userId="5dc4241ea68c62ec" providerId="LiveId" clId="{F839B398-B957-4806-8A68-0FD877DAE49B}" dt="2022-09-29T21:47:30.085" v="191" actId="20577"/>
        <pc:sldMkLst>
          <pc:docMk/>
          <pc:sldMk cId="3372114073" sldId="278"/>
        </pc:sldMkLst>
        <pc:spChg chg="mod">
          <ac:chgData name="Marco Fasondini" userId="5dc4241ea68c62ec" providerId="LiveId" clId="{F839B398-B957-4806-8A68-0FD877DAE49B}" dt="2022-09-29T21:28:24.207" v="177" actId="20577"/>
          <ac:spMkLst>
            <pc:docMk/>
            <pc:sldMk cId="3372114073" sldId="278"/>
            <ac:spMk id="2" creationId="{847972A4-C327-C515-B2F6-FEAC2D671D59}"/>
          </ac:spMkLst>
        </pc:spChg>
        <pc:spChg chg="mod">
          <ac:chgData name="Marco Fasondini" userId="5dc4241ea68c62ec" providerId="LiveId" clId="{F839B398-B957-4806-8A68-0FD877DAE49B}" dt="2022-09-29T21:47:30.085" v="191" actId="20577"/>
          <ac:spMkLst>
            <pc:docMk/>
            <pc:sldMk cId="3372114073" sldId="278"/>
            <ac:spMk id="3" creationId="{C1D0FBD0-6B47-2E35-E9E5-FE04DEFA980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BFBE71-5035-4146-AFE9-36F5CE18AF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CEC63C-1F62-B94B-A73D-708D71DE7D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B4FBF-BAB0-464A-910D-50A092E2156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EFDFB-6464-D149-A909-972C4057D1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A2FD5-5907-934B-880F-E5DBCC10DA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A49F5-DC7A-1848-B36B-1AFA6915A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50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1D7CF-5F4D-5148-AB1A-A05EF0B57D46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2C7E9-CA6E-C945-826B-68C1FAB00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2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fixed">
    <p:bg>
      <p:bgPr>
        <a:blipFill dpi="0" rotWithShape="1">
          <a:blip r:embed="rId2">
            <a:lum/>
          </a:blip>
          <a:srcRect/>
          <a:stretch>
            <a:fillRect l="-6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&quot;&quot;">
            <a:extLst>
              <a:ext uri="{FF2B5EF4-FFF2-40B4-BE49-F238E27FC236}">
                <a16:creationId xmlns:a16="http://schemas.microsoft.com/office/drawing/2014/main" id="{576C3944-0362-9D40-9872-49A6CB42DF2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3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43300" y="1739302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43300" y="3175598"/>
            <a:ext cx="31496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3543300" y="3905169"/>
            <a:ext cx="31496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009900" cy="66378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31024" y="325122"/>
            <a:ext cx="1946275" cy="338010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8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31024" y="4070351"/>
            <a:ext cx="2212975" cy="2286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AAC969B-9F13-034E-B663-52115B22C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 descr="&quot;&quot;">
            <a:extLst>
              <a:ext uri="{FF2B5EF4-FFF2-40B4-BE49-F238E27FC236}">
                <a16:creationId xmlns:a16="http://schemas.microsoft.com/office/drawing/2014/main" id="{31B08584-E9B4-CC4D-A115-DB37368730A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43300" y="6563824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9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/Multiple images op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601414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45000" y="1601414"/>
            <a:ext cx="4699000" cy="23271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57601" y="4182533"/>
            <a:ext cx="2089151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956301" y="4182533"/>
            <a:ext cx="2984500" cy="217381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8C1839C-E96C-4544-9ABF-388A484FA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&quot;&quot;">
            <a:extLst>
              <a:ext uri="{FF2B5EF4-FFF2-40B4-BE49-F238E27FC236}">
                <a16:creationId xmlns:a16="http://schemas.microsoft.com/office/drawing/2014/main" id="{0337430E-2091-F040-A6DF-62998C97D1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44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584786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02501" y="1601412"/>
            <a:ext cx="1841500" cy="41728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33900" y="1602317"/>
            <a:ext cx="2540000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60801" y="4588933"/>
            <a:ext cx="3213100" cy="2269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CC22BD-2E67-5141-997D-78A8A2FD8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&quot;&quot;">
            <a:extLst>
              <a:ext uri="{FF2B5EF4-FFF2-40B4-BE49-F238E27FC236}">
                <a16:creationId xmlns:a16="http://schemas.microsoft.com/office/drawing/2014/main" id="{49F866BF-6E90-3349-8FF3-E51EEA51320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09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4503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030589"/>
            <a:ext cx="7907528" cy="4452764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&quot;&quot;">
            <a:extLst>
              <a:ext uri="{FF2B5EF4-FFF2-40B4-BE49-F238E27FC236}">
                <a16:creationId xmlns:a16="http://schemas.microsoft.com/office/drawing/2014/main" id="{6B006644-CEB7-064E-A96C-BE9436DEA41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2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6"/>
            <a:ext cx="7907528" cy="380947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&quot;&quot;">
            <a:extLst>
              <a:ext uri="{FF2B5EF4-FFF2-40B4-BE49-F238E27FC236}">
                <a16:creationId xmlns:a16="http://schemas.microsoft.com/office/drawing/2014/main" id="{DA7D585D-DE26-7345-818E-620B24C3031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75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2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two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3F1E7E8-C77B-9449-9C41-C649D6B2C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31F0693B-B667-9C4E-9A0E-CA8E69E0211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04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3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three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27F58-0398-A947-8487-9CAB1F088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F6FA3B21-5FCB-3845-9F81-65D0636136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41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61998"/>
            <a:ext cx="7915656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724400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697C437-15B1-6B4E-820F-F4B9AC40F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6A8BAA59-A1D6-6F41-92E8-7071C7C29C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76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16395" y="1269579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2605B3C-76AB-7C44-89B6-69DB9CE35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DC0B1B77-4112-1A4C-9659-C3BD93BCD13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3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1445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14172" y="196942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subhead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559300" y="1314450"/>
            <a:ext cx="4216400" cy="52218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633F8C1-4EA3-184A-9B17-D7331273E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07F991E4-7FF4-A447-B94D-3A2B037A83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1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A51C806-9317-4444-AF29-F6B5A5D8C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92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0302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94656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69598"/>
            <a:ext cx="3970528" cy="406615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1303020"/>
            <a:ext cx="4572000" cy="51909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D5A5362-FC22-DF4B-9E6F-A0E1C0DD1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2FFE9E-B38D-7B42-B2C5-7B32CEF7E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20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Content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42901" y="1219202"/>
            <a:ext cx="8445500" cy="4080933"/>
          </a:xfrm>
          <a:prstGeom prst="rect">
            <a:avLst/>
          </a:prstGeom>
        </p:spPr>
        <p:txBody>
          <a:bodyPr lIns="0"/>
          <a:lstStyle>
            <a:lvl1pPr marL="161996" indent="-1619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1pPr>
            <a:lvl2pPr marL="417590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2pPr>
            <a:lvl3pPr marL="56878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3pPr>
            <a:lvl4pPr marL="773981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4pPr>
            <a:lvl5pPr marL="94317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8585B-3519-EA4C-8EFE-828830A1A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&quot;&quot;">
            <a:extLst>
              <a:ext uri="{FF2B5EF4-FFF2-40B4-BE49-F238E27FC236}">
                <a16:creationId xmlns:a16="http://schemas.microsoft.com/office/drawing/2014/main" id="{E3AA376C-53B4-724F-B04D-5CD31E380E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175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79F5E8-6F33-6448-9D61-25C04DA7C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26EE0950-FB91-4B45-B478-F393A6C6F35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517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fixed">
    <p:bg>
      <p:bgPr>
        <a:blipFill dpi="0" rotWithShape="1">
          <a:blip r:embed="rId2">
            <a:lum/>
          </a:blip>
          <a:srcRect/>
          <a:stretch>
            <a:fillRect l="-6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&quot;&quot;">
            <a:extLst>
              <a:ext uri="{FF2B5EF4-FFF2-40B4-BE49-F238E27FC236}">
                <a16:creationId xmlns:a16="http://schemas.microsoft.com/office/drawing/2014/main" id="{576C3944-0362-9D40-9872-49A6CB42DF2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680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descr="&quot;&quot;">
            <a:extLst>
              <a:ext uri="{FF2B5EF4-FFF2-40B4-BE49-F238E27FC236}">
                <a16:creationId xmlns:a16="http://schemas.microsoft.com/office/drawing/2014/main" id="{5A51C806-9317-4444-AF29-F6B5A5D8C4D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933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314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/image fixed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61C8A52F-0B46-D648-8F69-2D51BFBD69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E0284337-09E0-A449-9478-C88079EF733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124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t" anchorCtr="0"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417128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6BC40D4D-4B25-9A4E-841C-4AD13B50C17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4362" y="486057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/>
              <a:t>For ‘UoLRedBandlogo_ppt4.3.png’ image only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6CA8893-AFD2-AF48-B366-2FBBE28BE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142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centred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5779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2419149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5121BD-3184-7B4E-AF38-5D06A178D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&quot;&quot;">
            <a:extLst>
              <a:ext uri="{FF2B5EF4-FFF2-40B4-BE49-F238E27FC236}">
                <a16:creationId xmlns:a16="http://schemas.microsoft.com/office/drawing/2014/main" id="{4BF32F7E-C818-C342-A3EB-36B6EDCFC4D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8042" y="6356351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188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top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931131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FBFCF30-02D1-924A-9CEA-301EA5945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E092F60E-7F8A-374A-AF40-8F3584A4BCD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6363" y="6356351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7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331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bottom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4180418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127B17B-3FD5-B64C-B165-99E09B79C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533D2540-C641-4241-843E-2767689BE9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6363" y="6356351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620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3A1C461-8F2B-964A-A854-646E5BE0AB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8063" y="1376363"/>
            <a:ext cx="3544025" cy="55399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36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143500" y="27940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3316957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Picture Placeholder 6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794081"/>
            <a:ext cx="4940300" cy="336761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0" name="Picture Placeholder 9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0300" y="0"/>
            <a:ext cx="3835400" cy="16679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09A432-DF92-7E40-BF61-AA6C75E15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&quot;&quot;">
            <a:extLst>
              <a:ext uri="{FF2B5EF4-FFF2-40B4-BE49-F238E27FC236}">
                <a16:creationId xmlns:a16="http://schemas.microsoft.com/office/drawing/2014/main" id="{E16CD505-C6AB-3440-B1AE-EA70BE19F36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6363" y="6330819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44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7" userDrawn="1">
          <p15:clr>
            <a:srgbClr val="FBAE40"/>
          </p15:clr>
        </p15:guide>
        <p15:guide id="2" pos="63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43300" y="1739302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43300" y="3175598"/>
            <a:ext cx="31496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3543300" y="3905169"/>
            <a:ext cx="31496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009900" cy="66378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7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31025" y="372535"/>
            <a:ext cx="1946275" cy="338010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8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31024" y="4070351"/>
            <a:ext cx="2212975" cy="2286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AAC969B-9F13-034E-B663-52115B22C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347A48E3-3A0F-BD43-9766-4600D0687B9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4874" y="6376616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599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/Multiple images op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601414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9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45000" y="1601414"/>
            <a:ext cx="4699000" cy="23271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4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57601" y="4182533"/>
            <a:ext cx="2089151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956301" y="4182533"/>
            <a:ext cx="2984500" cy="217381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8C1839C-E96C-4544-9ABF-388A484FA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 descr="&quot;&quot;">
            <a:extLst>
              <a:ext uri="{FF2B5EF4-FFF2-40B4-BE49-F238E27FC236}">
                <a16:creationId xmlns:a16="http://schemas.microsoft.com/office/drawing/2014/main" id="{0337430E-2091-F040-A6DF-62998C97D1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886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584786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02501" y="1601412"/>
            <a:ext cx="1841500" cy="41728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33900" y="1602317"/>
            <a:ext cx="2540000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2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60801" y="4588933"/>
            <a:ext cx="3213100" cy="2269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CC22BD-2E67-5141-997D-78A8A2FD8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&quot;&quot;">
            <a:extLst>
              <a:ext uri="{FF2B5EF4-FFF2-40B4-BE49-F238E27FC236}">
                <a16:creationId xmlns:a16="http://schemas.microsoft.com/office/drawing/2014/main" id="{49F866BF-6E90-3349-8FF3-E51EEA51320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614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4503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030589"/>
            <a:ext cx="7907528" cy="4452764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&quot;&quot;">
            <a:extLst>
              <a:ext uri="{FF2B5EF4-FFF2-40B4-BE49-F238E27FC236}">
                <a16:creationId xmlns:a16="http://schemas.microsoft.com/office/drawing/2014/main" id="{6B006644-CEB7-064E-A96C-BE9436DEA41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068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6"/>
            <a:ext cx="7907528" cy="380947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&quot;&quot;">
            <a:extLst>
              <a:ext uri="{FF2B5EF4-FFF2-40B4-BE49-F238E27FC236}">
                <a16:creationId xmlns:a16="http://schemas.microsoft.com/office/drawing/2014/main" id="{DA7D585D-DE26-7345-818E-620B24C3031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769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2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two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3F1E7E8-C77B-9449-9C41-C649D6B2C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31F0693B-B667-9C4E-9A0E-CA8E69E0211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997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3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three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27F58-0398-A947-8487-9CAB1F088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F6FA3B21-5FCB-3845-9F81-65D0636136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732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61998"/>
            <a:ext cx="7915656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724400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697C437-15B1-6B4E-820F-F4B9AC40F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6A8BAA59-A1D6-6F41-92E8-7071C7C29C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4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/image fixed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61C8A52F-0B46-D648-8F69-2D51BFBD69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</a:t>
            </a:r>
            <a:r>
              <a:rPr lang="en-GB"/>
              <a:t>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E0284337-09E0-A449-9478-C88079EF733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737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16395" y="1269579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2605B3C-76AB-7C44-89B6-69DB9CE35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DC0B1B77-4112-1A4C-9659-C3BD93BCD13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715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1445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14172" y="196942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subhead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559300" y="1314450"/>
            <a:ext cx="4216400" cy="52218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633F8C1-4EA3-184A-9B17-D7331273E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07F991E4-7FF4-A447-B94D-3A2B037A83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492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0302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94656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69598"/>
            <a:ext cx="3970528" cy="406615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1303020"/>
            <a:ext cx="4572000" cy="51909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D5A5362-FC22-DF4B-9E6F-A0E1C0DD1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562FFE9E-B38D-7B42-B2C5-7B32CEF7E51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956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Content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42901" y="1219202"/>
            <a:ext cx="8445500" cy="4080933"/>
          </a:xfrm>
          <a:prstGeom prst="rect">
            <a:avLst/>
          </a:prstGeom>
        </p:spPr>
        <p:txBody>
          <a:bodyPr lIns="0"/>
          <a:lstStyle>
            <a:lvl1pPr marL="161996" indent="-1619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1pPr>
            <a:lvl2pPr marL="417590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2pPr>
            <a:lvl3pPr marL="56878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3pPr>
            <a:lvl4pPr marL="773981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4pPr>
            <a:lvl5pPr marL="94317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8585B-3519-EA4C-8EFE-828830A1A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&quot;&quot;">
            <a:extLst>
              <a:ext uri="{FF2B5EF4-FFF2-40B4-BE49-F238E27FC236}">
                <a16:creationId xmlns:a16="http://schemas.microsoft.com/office/drawing/2014/main" id="{E3AA376C-53B4-724F-B04D-5CD31E380E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078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79F5E8-6F33-6448-9D61-25C04DA7C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26EE0950-FB91-4B45-B478-F393A6C6F35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0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-73693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t" anchorCtr="0"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latin typeface="+mn-lt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417128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6BC40D4D-4B25-9A4E-841C-4AD13B50C17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/>
              <a:t>For ‘UoLRedBandlogo_ppt4.3.png’ image only</a:t>
            </a:r>
          </a:p>
        </p:txBody>
      </p:sp>
    </p:spTree>
    <p:extLst>
      <p:ext uri="{BB962C8B-B14F-4D97-AF65-F5344CB8AC3E}">
        <p14:creationId xmlns:p14="http://schemas.microsoft.com/office/powerpoint/2010/main" val="259170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centred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2419149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5121BD-3184-7B4E-AF38-5D06A178D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 descr="&quot;&quot;">
            <a:extLst>
              <a:ext uri="{FF2B5EF4-FFF2-40B4-BE49-F238E27FC236}">
                <a16:creationId xmlns:a16="http://schemas.microsoft.com/office/drawing/2014/main" id="{5C16FDBB-635E-4943-B5EF-AC48633404D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5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top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931131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FBFCF30-02D1-924A-9CEA-301EA5945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5C1895FB-26D4-0F45-8008-470C1A5DB00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08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bottom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4180418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127B17B-3FD5-B64C-B165-99E09B79C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DBF49AA9-75F0-4842-8E81-A7CBFC2AA33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6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3C9FD82-3D69-CD4A-BF07-F48878A89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8063" y="1376363"/>
            <a:ext cx="3544025" cy="55399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36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143500" y="27940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3316957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7" name="Picture Placeholder 6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794081"/>
            <a:ext cx="4940300" cy="336761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Picture Placeholder 9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0300" y="6652"/>
            <a:ext cx="3835400" cy="16679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09A432-DF92-7E40-BF61-AA6C75E15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AB7ACE82-840C-894E-A401-E2C19B85E24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03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7" userDrawn="1">
          <p15:clr>
            <a:srgbClr val="FBAE40"/>
          </p15:clr>
        </p15:guide>
        <p15:guide id="2" pos="63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219760A-70CA-F344-B257-539E482A9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5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728" r:id="rId3"/>
    <p:sldLayoutId id="2147483706" r:id="rId4"/>
    <p:sldLayoutId id="2147483701" r:id="rId5"/>
    <p:sldLayoutId id="2147483661" r:id="rId6"/>
    <p:sldLayoutId id="2147483672" r:id="rId7"/>
    <p:sldLayoutId id="2147483673" r:id="rId8"/>
    <p:sldLayoutId id="2147483649" r:id="rId9"/>
    <p:sldLayoutId id="2147483666" r:id="rId10"/>
    <p:sldLayoutId id="2147483678" r:id="rId11"/>
    <p:sldLayoutId id="2147483679" r:id="rId12"/>
    <p:sldLayoutId id="2147483700" r:id="rId13"/>
    <p:sldLayoutId id="2147483671" r:id="rId14"/>
    <p:sldLayoutId id="2147483660" r:id="rId15"/>
    <p:sldLayoutId id="2147483664" r:id="rId16"/>
    <p:sldLayoutId id="2147483674" r:id="rId17"/>
    <p:sldLayoutId id="2147483677" r:id="rId18"/>
    <p:sldLayoutId id="2147483668" r:id="rId19"/>
    <p:sldLayoutId id="2147483670" r:id="rId20"/>
    <p:sldLayoutId id="2147483675" r:id="rId21"/>
    <p:sldLayoutId id="2147483669" r:id="rId22"/>
  </p:sldLayoutIdLst>
  <p:hf hdr="0" ft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eorgia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eorgia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eorgia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eorgia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eorgia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2248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29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  <p:sldLayoutId id="2147483726" r:id="rId21"/>
    <p:sldLayoutId id="2147483727" r:id="rId22"/>
  </p:sldLayoutIdLst>
  <p:hf hdr="0" ft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eorgia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eorgia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eorgia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eorgia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eorgia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sek.com/modeling-cookbook/linear.html" TargetMode="Externa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ressed_sensing" TargetMode="External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96CDF-2CB5-C547-967C-386DEF9A92A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EFEFE"/>
          </a:solidFill>
        </p:spPr>
        <p:txBody>
          <a:bodyPr>
            <a:normAutofit/>
          </a:bodyPr>
          <a:lstStyle/>
          <a:p>
            <a:r>
              <a:rPr lang="en-US" sz="1400" b="0" dirty="0"/>
              <a:t>MA3077 Operational Research</a:t>
            </a:r>
            <a:br>
              <a:rPr lang="en-US" sz="1400" b="0" dirty="0"/>
            </a:br>
            <a:br>
              <a:rPr lang="en-US" sz="1400" b="0" dirty="0"/>
            </a:br>
            <a:r>
              <a:rPr lang="en-US" sz="2600" b="0" dirty="0"/>
              <a:t>Lecture 2 – linear programming and linear modelling</a:t>
            </a:r>
            <a:endParaRPr lang="en-GB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BB64A-5E4C-7E42-9509-D3F5DE96E2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solidFill>
            <a:srgbClr val="FEFEFE"/>
          </a:solidFill>
        </p:spPr>
        <p:txBody>
          <a:bodyPr/>
          <a:lstStyle/>
          <a:p>
            <a:r>
              <a:rPr lang="en-GB" dirty="0"/>
              <a:t>Dr Marco Fasondini</a:t>
            </a:r>
          </a:p>
        </p:txBody>
      </p:sp>
    </p:spTree>
    <p:extLst>
      <p:ext uri="{BB962C8B-B14F-4D97-AF65-F5344CB8AC3E}">
        <p14:creationId xmlns:p14="http://schemas.microsoft.com/office/powerpoint/2010/main" val="1208446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96B86-5D52-C935-2B7A-09FE4132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B47260-1ECF-4A48-E78E-3863D45CB4B4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In the first two lectures</a:t>
                </a:r>
                <a:r>
                  <a:rPr lang="en-CH" dirty="0"/>
                  <a:t> </a:t>
                </a:r>
                <a:r>
                  <a:rPr lang="en-GB" dirty="0"/>
                  <a:t>we</a:t>
                </a:r>
                <a:r>
                  <a:rPr lang="en-CH" dirty="0"/>
                  <a:t> learn</a:t>
                </a:r>
                <a:r>
                  <a:rPr lang="en-GB" dirty="0"/>
                  <a:t>ed</a:t>
                </a:r>
              </a:p>
              <a:p>
                <a:pPr marL="0" indent="0">
                  <a:buNone/>
                </a:pPr>
                <a:endParaRPr lang="en-CH" dirty="0"/>
              </a:p>
              <a:p>
                <a:r>
                  <a:rPr lang="en-CH" dirty="0"/>
                  <a:t>how to solve simple (2 dimensional) linear programming problems using a graphical method</a:t>
                </a:r>
              </a:p>
              <a:p>
                <a:r>
                  <a:rPr lang="en-CH" dirty="0"/>
                  <a:t>that linear programming problems can be written in many equivalent formulations, and that one of them is know as standard form</a:t>
                </a:r>
              </a:p>
              <a:p>
                <a:r>
                  <a:rPr lang="en-CH" dirty="0"/>
                  <a:t>that some nonlinear functions such as </a:t>
                </a:r>
                <a:r>
                  <a:rPr lang="en-CH" i="1" dirty="0"/>
                  <a:t>max</a:t>
                </a:r>
                <a:r>
                  <a:rPr lang="en-CH" dirty="0"/>
                  <a:t>, </a:t>
                </a:r>
                <a:r>
                  <a:rPr lang="en-CH" i="1" dirty="0"/>
                  <a:t>min</a:t>
                </a:r>
                <a:r>
                  <a:rPr lang="en-CH" dirty="0"/>
                  <a:t>, </a:t>
                </a:r>
                <a:r>
                  <a:rPr lang="en-CH" i="1" dirty="0"/>
                  <a:t>abs</a:t>
                </a:r>
                <a:r>
                  <a:rPr lang="en-CH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H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CH" dirty="0"/>
                  <a:t> can be described using linear functions.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B47260-1ECF-4A48-E78E-3863D45CB4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876" t="-7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56520-0CE0-2B20-0452-2D00E54B2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45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72A4-C327-C515-B2F6-FEAC2D671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Self-study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0FBD0-6B47-2E35-E9E5-FE04DEFA980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marR="0" lvl="0" indent="-342900" algn="l" defTabSz="457189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farmer owns 80 acres and produces wheat and barley. To produce these crops, the farmer incurs some costs (seeds,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fertilisers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etc.). An acre of wheat costs £100, whereas an acre of barley costs £120. To sell the crops at the most favorable market conditions (£1.50 per bushel of wheat and £3.00 per bushel of barley), the farmer stores them in a barn that has capacity for 5'000 bushels. An acre cultivated with wheat produces 115 bushels, whereas an acre allocated to barley produces 35 bushels. Knowing that the farmer currently has £16'000 available for expenses, how should they plant their field?</a:t>
            </a:r>
            <a:endParaRPr kumimoji="0" lang="en-CH" sz="18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457189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457189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CH" sz="18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Create your own (2 dimensional) linear programming problem and solve it using the graphical method. Then, write your example in standard form.</a:t>
            </a:r>
          </a:p>
          <a:p>
            <a:pPr marL="342900" marR="0" lvl="0" indent="-342900" algn="l" defTabSz="457189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9E96B-A492-FB1D-CEF8-F96D3ACB8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14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3ED2D-09E1-BB57-25B4-AD49E42A7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Lecture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488C7-F142-7A15-CE49-82ADFBEA27B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Today's goal is to: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learn how to write a linear programming problem in standard form,</a:t>
            </a:r>
          </a:p>
          <a:p>
            <a:pPr>
              <a:buFontTx/>
              <a:buChar char="-"/>
            </a:pPr>
            <a:r>
              <a:rPr lang="en-US" dirty="0"/>
              <a:t>and learn how some nonlinear functions can be modelled with linear functions.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Today's lecture is loosely based on </a:t>
            </a:r>
            <a:r>
              <a:rPr lang="en-CH" dirty="0"/>
              <a:t>chapter 2.2 of the </a:t>
            </a:r>
            <a:r>
              <a:rPr lang="en-CH" dirty="0">
                <a:hlinkClick r:id="rId2"/>
              </a:rPr>
              <a:t>Mosek Cookbook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6C085-6469-621D-4880-97D4EA332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80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CA49-570F-A844-BCDC-3516EC830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Linear programming in standard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7D193D-1AAD-8841-84E4-9296FE56E2A6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H" dirty="0"/>
                  <a:t>Linear programming problems can be written in many ways, e.g.:</a:t>
                </a:r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1"/>
                                <m:mcJc m:val="center"/>
                              </m:mcPr>
                            </m:mc>
                          </m:mcs>
                          <m:ctrlPr>
                            <a:rPr lang="en-CH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e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/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2)</m:t>
                            </m:r>
                          </m:e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e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/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3)</m:t>
                            </m:r>
                          </m:e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e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/>
                          <m:e/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e/>
                          <m:e/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mr>
                        <m:mr>
                          <m:e/>
                          <m:e/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</m:t>
                            </m:r>
                          </m:e>
                          <m:e/>
                          <m:e/>
                          <m:e/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  <m:r>
                              <a:rPr lang="de-CH" b="0" i="1" baseline="30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e/>
                          <m:e/>
                          <m:e/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  <m:r>
                              <a:rPr lang="de-CH" i="1" baseline="30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mr>
                      </m:m>
                    </m:oMath>
                  </m:oMathPara>
                </a14:m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:r>
                  <a:rPr lang="en-CH" dirty="0"/>
                  <a:t>for some </a:t>
                </a:r>
                <a14:m>
                  <m:oMath xmlns:m="http://schemas.openxmlformats.org/officeDocument/2006/math">
                    <m:r>
                      <a:rPr lang="de-CH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CH" dirty="0"/>
                  <a:t>. Formulation 1) is called the </a:t>
                </a:r>
                <a:r>
                  <a:rPr lang="en-CH" i="1" dirty="0"/>
                  <a:t>standard form</a:t>
                </a:r>
                <a:r>
                  <a:rPr lang="en-CH" dirty="0"/>
                  <a:t>.</a:t>
                </a:r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:r>
                  <a:rPr lang="en-CH" b="1" dirty="0">
                    <a:solidFill>
                      <a:schemeClr val="accent1"/>
                    </a:solidFill>
                  </a:rPr>
                  <a:t>Lemma: </a:t>
                </a:r>
                <a:r>
                  <a:rPr lang="en-CH" dirty="0"/>
                  <a:t>Representations 1), 2), and 3) (and similar combinations), are all equivalent (for possibly different matrices </a:t>
                </a:r>
                <a14:m>
                  <m:oMath xmlns:m="http://schemas.openxmlformats.org/officeDocument/2006/math">
                    <m:r>
                      <a:rPr lang="en-CH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CH" dirty="0"/>
                  <a:t>, </a:t>
                </a:r>
                <a14:m>
                  <m:oMath xmlns:m="http://schemas.openxmlformats.org/officeDocument/2006/math">
                    <m:r>
                      <a:rPr lang="en-CH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CH" dirty="0"/>
                  <a:t>, and dimensions </a:t>
                </a:r>
                <a14:m>
                  <m:oMath xmlns:m="http://schemas.openxmlformats.org/officeDocument/2006/math">
                    <m:r>
                      <a:rPr lang="de-CH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CH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H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H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7D193D-1AAD-8841-84E4-9296FE56E2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59" t="-7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70A07-BB8A-A145-B204-090E57AA4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07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CA49-570F-A844-BCDC-3516EC830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Linear programming in standard form – Proof 1/3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7D193D-1AAD-8841-84E4-9296FE56E2A6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H" b="1" dirty="0">
                    <a:solidFill>
                      <a:schemeClr val="accent1"/>
                    </a:solidFill>
                  </a:rPr>
                  <a:t>Lemma:</a:t>
                </a:r>
                <a:r>
                  <a:rPr lang="en-CH" dirty="0"/>
                  <a:t> The following representations are equivalent.</a:t>
                </a:r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1"/>
                                <m:mcJc m:val="center"/>
                              </m:mcPr>
                            </m:mc>
                          </m:mcs>
                          <m:ctrlPr>
                            <a:rPr lang="en-CH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e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/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2)</m:t>
                            </m:r>
                          </m:e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e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/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3)</m:t>
                            </m:r>
                          </m:e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e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/>
                          <m:e/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e/>
                          <m:e/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mr>
                        <m:mr>
                          <m:e/>
                          <m:e/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</m:t>
                            </m:r>
                          </m:e>
                          <m:e/>
                          <m:e/>
                          <m:e/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  <m:r>
                              <a:rPr lang="de-CH" b="0" i="1" baseline="30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e/>
                          <m:e/>
                          <m:e/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  <m:r>
                              <a:rPr lang="de-CH" i="1" baseline="30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mr>
                      </m:m>
                    </m:oMath>
                  </m:oMathPara>
                </a14:m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:r>
                  <a:rPr lang="en-CH" b="1" dirty="0">
                    <a:solidFill>
                      <a:schemeClr val="accent1"/>
                    </a:solidFill>
                  </a:rPr>
                  <a:t>Proof:</a:t>
                </a:r>
                <a:r>
                  <a:rPr lang="en-CH" dirty="0"/>
                  <a:t> 1) can be written as 2):</a:t>
                </a:r>
                <a:br>
                  <a:rPr lang="en-CH" dirty="0"/>
                </a:br>
                <a:br>
                  <a:rPr lang="de-CH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CH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de-CH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e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mr>
                      <m:m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mr>
                      <m:mr>
                        <m:e/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e>
                      </m:mr>
                    </m:m>
                  </m:oMath>
                </a14:m>
                <a:r>
                  <a:rPr lang="en-CH" dirty="0"/>
                  <a:t>  </a:t>
                </a:r>
                <a14:m>
                  <m:oMath xmlns:m="http://schemas.openxmlformats.org/officeDocument/2006/math">
                    <m:r>
                      <a:rPr lang="en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CH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de-CH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e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mr>
                      <m:m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mr>
                      <m:mr>
                        <m:e/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mr>
                      <m:mr>
                        <m:e/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𝐼𝑥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e>
                      </m:mr>
                    </m:m>
                  </m:oMath>
                </a14:m>
                <a:r>
                  <a:rPr lang="en-CH" dirty="0"/>
                  <a:t> </a:t>
                </a:r>
                <a14:m>
                  <m:oMath xmlns:m="http://schemas.openxmlformats.org/officeDocument/2006/math">
                    <m:r>
                      <a:rPr lang="en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 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CH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de-CH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e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mr>
                      <m:m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mr>
                      <m:mr>
                        <m:e/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≤−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mr>
                      <m:mr>
                        <m:e/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𝐼𝑥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≤0</m:t>
                          </m:r>
                        </m:e>
                      </m:mr>
                    </m:m>
                  </m:oMath>
                </a14:m>
                <a:r>
                  <a:rPr lang="en-CH" dirty="0"/>
                  <a:t> </a:t>
                </a:r>
                <a14:m>
                  <m:oMath xmlns:m="http://schemas.openxmlformats.org/officeDocument/2006/math">
                    <m:r>
                      <a:rPr lang="en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CH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CH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de-CH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e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mr>
                      <m:m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CH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CH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CH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mr>
                    </m:m>
                  </m:oMath>
                </a14:m>
                <a:br>
                  <a:rPr lang="de-CH" dirty="0"/>
                </a:br>
                <a:br>
                  <a:rPr lang="de-CH" dirty="0"/>
                </a:br>
                <a:r>
                  <a:rPr lang="de-CH" dirty="0"/>
                  <a:t>Note </a:t>
                </a:r>
                <a:r>
                  <a:rPr lang="de-CH" dirty="0" err="1"/>
                  <a:t>that</a:t>
                </a:r>
                <a:r>
                  <a:rPr lang="de-CH" dirty="0"/>
                  <a:t> </a:t>
                </a:r>
                <a:r>
                  <a:rPr lang="de-CH" dirty="0" err="1"/>
                  <a:t>there</a:t>
                </a:r>
                <a:r>
                  <a:rPr lang="de-CH" dirty="0"/>
                  <a:t> </a:t>
                </a:r>
                <a:r>
                  <a:rPr lang="de-CH" dirty="0" err="1"/>
                  <a:t>are</a:t>
                </a:r>
                <a:r>
                  <a:rPr lang="de-CH" dirty="0"/>
                  <a:t> </a:t>
                </a:r>
                <a:r>
                  <a:rPr lang="de-CH" dirty="0" err="1"/>
                  <a:t>no</a:t>
                </a:r>
                <a:r>
                  <a:rPr lang="de-CH" dirty="0"/>
                  <a:t> </a:t>
                </a:r>
                <a:r>
                  <a:rPr lang="de-CH" dirty="0" err="1"/>
                  <a:t>constraints</a:t>
                </a:r>
                <a:r>
                  <a:rPr lang="de-CH" dirty="0"/>
                  <a:t> on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CH" dirty="0"/>
                  <a:t>, </a:t>
                </a:r>
                <a:r>
                  <a:rPr lang="de-CH" dirty="0" err="1"/>
                  <a:t>hence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CH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7D193D-1AAD-8841-84E4-9296FE56E2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59" t="-747" b="-35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70A07-BB8A-A145-B204-090E57AA4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4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CA49-570F-A844-BCDC-3516EC830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Linear programming in standard form – Proof 2/3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7D193D-1AAD-8841-84E4-9296FE56E2A6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H" b="1" dirty="0">
                    <a:solidFill>
                      <a:schemeClr val="accent1"/>
                    </a:solidFill>
                  </a:rPr>
                  <a:t>Lemma:</a:t>
                </a:r>
                <a:r>
                  <a:rPr lang="en-CH" dirty="0"/>
                  <a:t> The following representations are equivalent.</a:t>
                </a:r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1"/>
                                <m:mcJc m:val="center"/>
                              </m:mcPr>
                            </m:mc>
                          </m:mcs>
                          <m:ctrlPr>
                            <a:rPr lang="en-CH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e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/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2)</m:t>
                            </m:r>
                          </m:e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e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/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3)</m:t>
                            </m:r>
                          </m:e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e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/>
                          <m:e/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e/>
                          <m:e/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mr>
                        <m:mr>
                          <m:e/>
                          <m:e/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</m:t>
                            </m:r>
                          </m:e>
                          <m:e/>
                          <m:e/>
                          <m:e/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  <m:r>
                              <a:rPr lang="de-CH" b="0" i="1" baseline="30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e/>
                          <m:e/>
                          <m:e/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  <m:r>
                              <a:rPr lang="de-CH" i="1" baseline="30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mr>
                      </m:m>
                    </m:oMath>
                  </m:oMathPara>
                </a14:m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:r>
                  <a:rPr lang="en-CH" b="1" dirty="0">
                    <a:solidFill>
                      <a:schemeClr val="accent1"/>
                    </a:solidFill>
                  </a:rPr>
                  <a:t>Proof:</a:t>
                </a:r>
                <a:r>
                  <a:rPr lang="en-CH" dirty="0"/>
                  <a:t> 2) can be written as 1):</a:t>
                </a:r>
                <a:br>
                  <a:rPr lang="en-CH" dirty="0"/>
                </a:br>
                <a:br>
                  <a:rPr lang="de-CH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CH" sz="16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de-CH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e>
                          <m:sSup>
                            <m:sSupPr>
                              <m:ctrlPr>
                                <a:rPr lang="de-CH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de-CH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mr>
                      <m:mr>
                        <m:e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e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de-CH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mr>
                      <m:mr>
                        <m:e/>
                        <m:e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CH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e-CH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  <m:r>
                            <a:rPr lang="de-CH" sz="1600" i="1" baseline="30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</m:m>
                  </m:oMath>
                </a14:m>
                <a:r>
                  <a:rPr lang="en-CH" sz="1600" dirty="0"/>
                  <a:t>  </a:t>
                </a:r>
                <a14:m>
                  <m:oMath xmlns:m="http://schemas.openxmlformats.org/officeDocument/2006/math">
                    <m:r>
                      <a:rPr lang="en-CH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CH" sz="16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de-CH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e>
                          <m:sSup>
                            <m:sSupPr>
                              <m:ctrlPr>
                                <a:rPr lang="de-CH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de-CH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mr>
                      <m:mr>
                        <m:e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e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de-CH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de-CH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mr>
                      <m:mr>
                        <m:e/>
                        <m:e>
                          <m:r>
                            <a:rPr lang="de-CH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de-CH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e>
                      </m:mr>
                    </m:m>
                  </m:oMath>
                </a14:m>
                <a:r>
                  <a:rPr lang="en-CH" sz="1600" dirty="0"/>
                  <a:t> </a:t>
                </a:r>
                <a14:m>
                  <m:oMath xmlns:m="http://schemas.openxmlformats.org/officeDocument/2006/math">
                    <m:r>
                      <a:rPr lang="en-CH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 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CH" sz="16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e>
                          <m:d>
                            <m:dPr>
                              <m:ctrlPr>
                                <a:rPr lang="de-CH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de-CH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CH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de-CH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e-CH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  <m:r>
                            <a:rPr lang="de-CH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de-CH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de-CH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CH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de-CH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d>
                        </m:e>
                      </m:mr>
                      <m:mr>
                        <m:e>
                          <m:r>
                            <a:rPr lang="de-CH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CH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CH" sz="1600" i="1">
                                  <a:latin typeface="Cambria Math" panose="02040503050406030204" pitchFamily="18" charset="0"/>
                                </a:rPr>
                                <m:t>, −</m:t>
                              </m:r>
                              <m:r>
                                <a:rPr lang="de-CH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d>
                            <m:dPr>
                              <m:ctrlPr>
                                <a:rPr lang="de-CH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de-CH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CH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de-CH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d>
                          <m:r>
                            <a:rPr lang="de-CH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de-CH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mr>
                      <m:mr>
                        <m:e/>
                        <m:e>
                          <m:r>
                            <a:rPr lang="de-CH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de-CH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de-CH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de-CH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e>
                      </m:mr>
                    </m:m>
                  </m:oMath>
                </a14:m>
                <a:r>
                  <a:rPr lang="en-CH" sz="1600" dirty="0"/>
                  <a:t> </a:t>
                </a:r>
                <a14:m>
                  <m:oMath xmlns:m="http://schemas.openxmlformats.org/officeDocument/2006/math">
                    <m:r>
                      <a:rPr lang="en-CH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CH" sz="16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e>
                          <m:d>
                            <m:dPr>
                              <m:ctrlPr>
                                <a:rPr lang="de-CH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de-CH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CH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de-CH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e-CH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  <m:r>
                            <a:rPr lang="de-CH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de-CH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de-CH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CH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de-CH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d>
                        </m:e>
                      </m:mr>
                      <m:mr>
                        <m:e>
                          <m:r>
                            <a:rPr lang="de-CH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de-CH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de-CH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de-CH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CH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CH" sz="1600" i="1">
                                  <a:latin typeface="Cambria Math" panose="02040503050406030204" pitchFamily="18" charset="0"/>
                                </a:rPr>
                                <m:t>, −</m:t>
                              </m:r>
                              <m:r>
                                <a:rPr lang="de-CH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  <m:d>
                            <m:dPr>
                              <m:ctrlPr>
                                <a:rPr lang="en-CH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CH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CH" sz="1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CH" sz="16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CH" sz="16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CH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mr>
                      <m:mr>
                        <m:e/>
                        <m:e>
                          <m:r>
                            <a:rPr lang="de-CH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de-CH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de-CH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de-CH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e>
                      </m:mr>
                    </m:m>
                  </m:oMath>
                </a14:m>
                <a:endParaRPr lang="en-CH" sz="1600" dirty="0"/>
              </a:p>
              <a:p>
                <a:pPr marL="0" indent="0">
                  <a:buNone/>
                </a:pPr>
                <a:r>
                  <a:rPr lang="en-CH" sz="1600" b="1" dirty="0">
                    <a:solidFill>
                      <a:schemeClr val="accent1"/>
                    </a:solidFill>
                  </a:rPr>
                  <a:t>Remark:</a:t>
                </a:r>
                <a:r>
                  <a:rPr lang="en-CH" sz="1600" dirty="0"/>
                  <a:t> the new variable </a:t>
                </a:r>
                <a14:m>
                  <m:oMath xmlns:m="http://schemas.openxmlformats.org/officeDocument/2006/math">
                    <m:r>
                      <a:rPr lang="en-CH" sz="160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CH" sz="1600" dirty="0"/>
                  <a:t> is known as </a:t>
                </a:r>
                <a:r>
                  <a:rPr lang="en-CH" sz="1600" i="1" dirty="0"/>
                  <a:t>slack variable</a:t>
                </a:r>
                <a:r>
                  <a:rPr lang="en-CH" sz="16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7D193D-1AAD-8841-84E4-9296FE56E2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59" t="-747" b="-19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70A07-BB8A-A145-B204-090E57AA4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75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CA49-570F-A844-BCDC-3516EC830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Linear programming in standard form – Proof 3/3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7D193D-1AAD-8841-84E4-9296FE56E2A6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42901" y="1219202"/>
                <a:ext cx="8445500" cy="456828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Lemma:</a:t>
                </a:r>
                <a:r>
                  <a:rPr lang="en-US" dirty="0"/>
                  <a:t> The following representations are equivalent.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2)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3)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/>
                          <m:e/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e/>
                          <m:e/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mr>
                        <m:mr>
                          <m:e/>
                          <m:e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</m:t>
                            </m:r>
                          </m:e>
                          <m:e/>
                          <m:e/>
                          <m:e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  <m:r>
                              <a:rPr lang="en-US" b="0" i="1" baseline="30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e/>
                          <m:e/>
                          <m:e/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  <m:r>
                              <a:rPr lang="en-US" i="1" baseline="30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Proof:</a:t>
                </a:r>
                <a:r>
                  <a:rPr lang="en-US" dirty="0"/>
                  <a:t> 2) is equivalent to 3):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:br>
                  <a:rPr lang="en-US" b="1" dirty="0">
                    <a:solidFill>
                      <a:schemeClr val="accent1"/>
                    </a:solidFill>
                  </a:rPr>
                </a:b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mr>
                      <m:m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mr>
                      <m:mr>
                        <m:e/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  <m:r>
                            <a:rPr lang="en-US" i="1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</m:m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  <m:m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mr>
                      <m:mr>
                        <m:e/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mr>
                    </m:m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mr>
                      <m:m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mr>
                      <m:mr>
                        <m:e/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mr>
                    </m:m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mr>
                      <m:m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𝐴𝑦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mr>
                      <m:mr>
                        <m:e/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mr>
                    </m:m>
                  </m:oMath>
                </a14:m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Note that 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solves 2)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solves 3),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=−(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					</a:t>
                </a:r>
              </a:p>
              <a:p>
                <a:pPr marL="0" indent="0">
                  <a:buNone/>
                </a:pPr>
                <a:r>
                  <a:rPr lang="en-US" dirty="0"/>
                  <a:t>																	 ☐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7D193D-1AAD-8841-84E4-9296FE56E2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42901" y="1219202"/>
                <a:ext cx="8445500" cy="4568281"/>
              </a:xfrm>
              <a:blipFill>
                <a:blip r:embed="rId2"/>
                <a:stretch>
                  <a:fillRect l="-1659" t="-6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70A07-BB8A-A145-B204-090E57AA4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5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16ECC-50E2-3F4F-B5D9-8C6686D23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Linear modelling - maximum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12993D-3FDB-7C40-B00E-10549CAB59A7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42901" y="1219203"/>
                <a:ext cx="8445500" cy="435640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CH" dirty="0"/>
                  <a:t>The inequality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</m:t>
                    </m:r>
                    <m:d>
                      <m:dPr>
                        <m:begChr m:val="{"/>
                        <m:endChr m:val="}"/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CH" dirty="0"/>
                  <a:t> is equivalent to the </a:t>
                </a:r>
                <a14:m>
                  <m:oMath xmlns:m="http://schemas.openxmlformats.org/officeDocument/2006/math">
                    <m:r>
                      <a:rPr lang="en-CH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H" dirty="0"/>
                  <a:t> inequalities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 ≥</m:t>
                      </m:r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 ≥</m:t>
                      </m:r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CH"/>
                        <m:t> ... 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 ≥</m:t>
                      </m:r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CH" dirty="0"/>
              </a:p>
              <a:p>
                <a:pPr marL="0" indent="0">
                  <a:buNone/>
                </a:pPr>
                <a:r>
                  <a:rPr lang="en-CH" dirty="0"/>
                  <a:t>The inequality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𝑚𝑖𝑛</m:t>
                    </m:r>
                    <m:d>
                      <m:dPr>
                        <m:begChr m:val="{"/>
                        <m:endChr m:val="}"/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CH" dirty="0"/>
                  <a:t> can be treated analogously. Similarly, </a:t>
                </a:r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CH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func>
                            <m:func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CH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=1,…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func>
                        </m:e>
                      </m:func>
                      <m:r>
                        <a:rPr lang="de-CH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:r>
                  <a:rPr lang="en-CH" dirty="0"/>
                  <a:t>can be rewritten as the linear programming problem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CH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mr>
                        <m:m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sSubSup>
                              <m:sSubSup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>
                            <m:r>
                              <a:rPr lang="en-CH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sSubSup>
                              <m:sSubSup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</m:mr>
                      </m:m>
                    </m:oMath>
                  </m:oMathPara>
                </a14:m>
                <a:endParaRPr lang="de-CH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:r>
                  <a:rPr lang="en-CH" b="1" dirty="0">
                    <a:solidFill>
                      <a:schemeClr val="accent1"/>
                    </a:solidFill>
                  </a:rPr>
                  <a:t>Application: </a:t>
                </a:r>
                <a:r>
                  <a:rPr lang="en-CH" dirty="0"/>
                  <a:t>piecewise-affine functions can be used to approximate nonlinear functions accurately (e.g.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CH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CH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, −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CH" dirty="0"/>
                  <a:t>), and hence to approximate a nonlinear (convex) problem with a linear one.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12993D-3FDB-7C40-B00E-10549CAB59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42901" y="1219203"/>
                <a:ext cx="8445500" cy="4356408"/>
              </a:xfrm>
              <a:blipFill>
                <a:blip r:embed="rId2"/>
                <a:stretch>
                  <a:fillRect l="-1371" t="-699" r="-4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23CB8-4062-5D49-9606-4B4BE9943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32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4C251BE-8122-4E41-A0CE-C85B916C3C6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42901" y="488953"/>
                <a:ext cx="8445500" cy="430887"/>
              </a:xfrm>
            </p:spPr>
            <p:txBody>
              <a:bodyPr/>
              <a:lstStyle/>
              <a:p>
                <a:r>
                  <a:rPr lang="en-CH"/>
                  <a:t>Linear modelling – absolute value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CH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CH"/>
                  <a:t>-norm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4C251BE-8122-4E41-A0CE-C85B916C3C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42901" y="488953"/>
                <a:ext cx="8445500" cy="430887"/>
              </a:xfrm>
              <a:blipFill>
                <a:blip r:embed="rId2"/>
                <a:stretch>
                  <a:fillRect l="-2549" t="-25714" b="-45714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C3B80C-69B7-5842-A1C2-6F7EBE406D6C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H" dirty="0"/>
                  <a:t>When the absolute value of a scalar enters the model as a constraint, e.g., </a:t>
                </a:r>
                <a:endParaRPr lang="de-CH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de-CH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CH" dirty="0"/>
                  <a:t>this inequality can be modelled with the </a:t>
                </a:r>
                <a14:m>
                  <m:oMath xmlns:m="http://schemas.openxmlformats.org/officeDocument/2006/math">
                    <m:r>
                      <a:rPr lang="en-CH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CH" dirty="0"/>
                  <a:t> inequalities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 ≤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de-CH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:r>
                  <a:rPr lang="en-CH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CH" dirty="0"/>
                  <a:t>-norm of a vector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CH" dirty="0"/>
                  <a:t> is defined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CH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=1, …, 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en-CH" dirty="0"/>
              </a:p>
              <a:p>
                <a:pPr marL="0" indent="0">
                  <a:buNone/>
                </a:pPr>
                <a:r>
                  <a:rPr lang="en-CH" dirty="0"/>
                  <a:t>The inequality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CH" dirty="0"/>
                  <a:t> can be modelled with the </a:t>
                </a:r>
                <a14:m>
                  <m:oMath xmlns:m="http://schemas.openxmlformats.org/officeDocument/2006/math">
                    <m:r>
                      <a:rPr lang="en-CH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CH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H" dirty="0"/>
                  <a:t> inequalities</a:t>
                </a:r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,−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,…,−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C3B80C-69B7-5842-A1C2-6F7EBE406D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3"/>
                <a:stretch>
                  <a:fillRect l="-1659" t="-7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20BC7-B7FB-E440-B04B-BA6BA1021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38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74D6A5-028C-284E-8192-E3115072322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42901" y="488953"/>
                <a:ext cx="8445500" cy="440633"/>
              </a:xfrm>
            </p:spPr>
            <p:txBody>
              <a:bodyPr/>
              <a:lstStyle/>
              <a:p>
                <a:r>
                  <a:rPr lang="en-CH"/>
                  <a:t>Linear modelling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H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H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CH"/>
                  <a:t>-norm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74D6A5-028C-284E-8192-E311507232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42901" y="488953"/>
                <a:ext cx="8445500" cy="440633"/>
              </a:xfrm>
              <a:blipFill>
                <a:blip r:embed="rId2"/>
                <a:stretch>
                  <a:fillRect l="-2549" t="-25714" b="-45714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85E6FD-0565-4E4A-8512-2174242F5594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H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CH" dirty="0"/>
                  <a:t>-norm of a vector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CH" dirty="0"/>
                  <a:t> is defined as</a:t>
                </a:r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|"/>
                          <m:endChr m:val="|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de-CH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de-CH" i="1">
                          <a:latin typeface="Cambria Math" panose="02040503050406030204" pitchFamily="18" charset="0"/>
                        </a:rPr>
                        <m:t>+ …+|</m:t>
                      </m:r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CH"/>
                        <m:t> </m:t>
                      </m:r>
                    </m:oMath>
                  </m:oMathPara>
                </a14:m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:r>
                  <a:rPr lang="en-CH" dirty="0"/>
                  <a:t>The inequality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CH" dirty="0"/>
                  <a:t> can be modelled as follows,</a:t>
                </a:r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d>
                        <m:dPr>
                          <m:begChr m:val="|"/>
                          <m:endChr m:val="|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</m:t>
                      </m:r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:r>
                  <a:rPr lang="en-CH" dirty="0"/>
                  <a:t>where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CH" dirty="0"/>
                  <a:t> is an auxiliary variable</a:t>
                </a:r>
              </a:p>
              <a:p>
                <a:pPr marL="0" indent="0">
                  <a:buNone/>
                </a:pPr>
                <a:r>
                  <a:rPr lang="en-CH" b="1" dirty="0">
                    <a:solidFill>
                      <a:schemeClr val="accent1"/>
                    </a:solidFill>
                  </a:rPr>
                  <a:t>Application: </a:t>
                </a:r>
                <a:r>
                  <a:rPr lang="en-CH" dirty="0"/>
                  <a:t>Given an underdetermined linear system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CH" dirty="0"/>
                  <a:t>, the optimi</a:t>
                </a:r>
                <a:r>
                  <a:rPr lang="en-GB" dirty="0"/>
                  <a:t>s</a:t>
                </a:r>
                <a:r>
                  <a:rPr lang="en-CH" dirty="0"/>
                  <a:t>ation problem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CH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CH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de-CH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CH" dirty="0"/>
                  <a:t> can be used to find a </a:t>
                </a:r>
                <a:r>
                  <a:rPr lang="en-CH" i="1" dirty="0"/>
                  <a:t>sparse solution </a:t>
                </a:r>
                <a:r>
                  <a:rPr lang="en-CH" dirty="0"/>
                  <a:t>(a solution with as many zeros as possible). This is the gist of </a:t>
                </a:r>
                <a:r>
                  <a:rPr lang="en-CH" dirty="0">
                    <a:hlinkClick r:id="rId3"/>
                  </a:rPr>
                  <a:t>compressed sensing</a:t>
                </a:r>
                <a:r>
                  <a:rPr lang="en-CH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85E6FD-0565-4E4A-8512-2174242F55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4"/>
                <a:stretch>
                  <a:fillRect l="-1659" t="-747" b="-2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590E5-5570-AC40-9495-3D2C5192F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95079"/>
      </p:ext>
    </p:extLst>
  </p:cSld>
  <p:clrMapOvr>
    <a:masterClrMapping/>
  </p:clrMapOvr>
</p:sld>
</file>

<file path=ppt/theme/theme1.xml><?xml version="1.0" encoding="utf-8"?>
<a:theme xmlns:a="http://schemas.openxmlformats.org/drawingml/2006/main" name="UoL Powerpoint Guidelines Accessibility Design">
  <a:themeElements>
    <a:clrScheme name="UoL CofC Colour Palette">
      <a:dk1>
        <a:srgbClr val="3C3C3C"/>
      </a:dk1>
      <a:lt1>
        <a:srgbClr val="E6E6E6"/>
      </a:lt1>
      <a:dk2>
        <a:srgbClr val="3C3C3C"/>
      </a:dk2>
      <a:lt2>
        <a:srgbClr val="E6E6E6"/>
      </a:lt2>
      <a:accent1>
        <a:srgbClr val="E4042C"/>
      </a:accent1>
      <a:accent2>
        <a:srgbClr val="E37606"/>
      </a:accent2>
      <a:accent3>
        <a:srgbClr val="07A75A"/>
      </a:accent3>
      <a:accent4>
        <a:srgbClr val="0096D2"/>
      </a:accent4>
      <a:accent5>
        <a:srgbClr val="5A4BC2"/>
      </a:accent5>
      <a:accent6>
        <a:srgbClr val="141E46"/>
      </a:accent6>
      <a:hlink>
        <a:srgbClr val="0096D2"/>
      </a:hlink>
      <a:folHlink>
        <a:srgbClr val="0096D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216000" tIns="187200" rIns="216000" bIns="187200" rtlCol="0">
        <a:spAutoFit/>
      </a:bodyPr>
      <a:lstStyle>
        <a:defPPr>
          <a:defRPr sz="4400" b="1" i="0" dirty="0" smtClean="0">
            <a:solidFill>
              <a:schemeClr val="accent1"/>
            </a:solidFill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oL Powerpoint Accessibility 4.3 template" id="{0A42CC50-EA31-C544-8150-C45736D1DEEB}" vid="{5C3E4FF0-C24E-DA45-B6A5-82A35CF6F652}"/>
    </a:ext>
  </a:extLst>
</a:theme>
</file>

<file path=ppt/theme/theme2.xml><?xml version="1.0" encoding="utf-8"?>
<a:theme xmlns:a="http://schemas.openxmlformats.org/drawingml/2006/main" name="1_Office Theme">
  <a:themeElements>
    <a:clrScheme name="UoL CofC Colour Palette">
      <a:dk1>
        <a:srgbClr val="3C3C3C"/>
      </a:dk1>
      <a:lt1>
        <a:srgbClr val="E6E6E6"/>
      </a:lt1>
      <a:dk2>
        <a:srgbClr val="3C3C3C"/>
      </a:dk2>
      <a:lt2>
        <a:srgbClr val="E6E6E6"/>
      </a:lt2>
      <a:accent1>
        <a:srgbClr val="E4042C"/>
      </a:accent1>
      <a:accent2>
        <a:srgbClr val="E37606"/>
      </a:accent2>
      <a:accent3>
        <a:srgbClr val="07A75A"/>
      </a:accent3>
      <a:accent4>
        <a:srgbClr val="0096D2"/>
      </a:accent4>
      <a:accent5>
        <a:srgbClr val="5A4BC2"/>
      </a:accent5>
      <a:accent6>
        <a:srgbClr val="141E46"/>
      </a:accent6>
      <a:hlink>
        <a:srgbClr val="0096D2"/>
      </a:hlink>
      <a:folHlink>
        <a:srgbClr val="0096D2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216000" tIns="187200" rIns="216000" bIns="187200" rtlCol="0">
        <a:spAutoFit/>
      </a:bodyPr>
      <a:lstStyle>
        <a:defPPr>
          <a:defRPr sz="4400" b="1" i="0" dirty="0" smtClean="0">
            <a:solidFill>
              <a:schemeClr val="accent1"/>
            </a:solidFill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oL Powerpoint Accessibility 4.3 template" id="{0A42CC50-EA31-C544-8150-C45736D1DEEB}" vid="{0B845206-0906-6545-A189-840B432E562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29F9906F84F04094CE5CD4728D492D" ma:contentTypeVersion="11" ma:contentTypeDescription="Create a new document." ma:contentTypeScope="" ma:versionID="d8405a51cd8e7340846183e6d812064a">
  <xsd:schema xmlns:xsd="http://www.w3.org/2001/XMLSchema" xmlns:xs="http://www.w3.org/2001/XMLSchema" xmlns:p="http://schemas.microsoft.com/office/2006/metadata/properties" xmlns:ns2="67a03111-f570-43e0-9b48-49049b7e86ee" xmlns:ns3="e7a5fc8e-e677-41ca-8019-df913e37547c" targetNamespace="http://schemas.microsoft.com/office/2006/metadata/properties" ma:root="true" ma:fieldsID="3efbf6a554415c45fb1c2221561ca4d5" ns2:_="" ns3:_="">
    <xsd:import namespace="67a03111-f570-43e0-9b48-49049b7e86ee"/>
    <xsd:import namespace="e7a5fc8e-e677-41ca-8019-df913e3754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a03111-f570-43e0-9b48-49049b7e86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a5fc8e-e677-41ca-8019-df913e37547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98282DC-4851-419D-9CF0-16A2A7D2866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7553772-E2E2-455A-9FE0-DDB6DBE0018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700D3A-BCF8-41A7-A48F-10BDC5C7EB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a03111-f570-43e0-9b48-49049b7e86ee"/>
    <ds:schemaRef ds:uri="e7a5fc8e-e677-41ca-8019-df913e3754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UoL Powerpoint Guidelines Accessibility Design</Template>
  <TotalTime>2529</TotalTime>
  <Words>866</Words>
  <Application>Microsoft Office PowerPoint</Application>
  <PresentationFormat>On-screen Show (4:3)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Georgia</vt:lpstr>
      <vt:lpstr>Lucida Grande</vt:lpstr>
      <vt:lpstr>UoL Powerpoint Guidelines Accessibility Design</vt:lpstr>
      <vt:lpstr>1_Office Theme</vt:lpstr>
      <vt:lpstr>MA3077 Operational Research  Lecture 2 – linear programming and linear modelling</vt:lpstr>
      <vt:lpstr>Lecture outline</vt:lpstr>
      <vt:lpstr>Linear programming in standard form</vt:lpstr>
      <vt:lpstr>Linear programming in standard form – Proof 1/3</vt:lpstr>
      <vt:lpstr>Linear programming in standard form – Proof 2/3</vt:lpstr>
      <vt:lpstr>Linear programming in standard form – Proof 3/3</vt:lpstr>
      <vt:lpstr>Linear modelling - maximum</vt:lpstr>
      <vt:lpstr>Linear modelling – absolute value and ℓ^∞-norm</vt:lpstr>
      <vt:lpstr>Linear modelling - ℓ^1-norm</vt:lpstr>
      <vt:lpstr>Summary</vt:lpstr>
      <vt:lpstr>Self-study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Aylward, Samantha</dc:creator>
  <cp:lastModifiedBy>Marco Fasondini</cp:lastModifiedBy>
  <cp:revision>43</cp:revision>
  <cp:lastPrinted>2020-07-06T08:56:06Z</cp:lastPrinted>
  <dcterms:created xsi:type="dcterms:W3CDTF">2020-07-06T13:17:56Z</dcterms:created>
  <dcterms:modified xsi:type="dcterms:W3CDTF">2024-09-21T07:56:34Z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0x010100CB29F9906F84F04094CE5CD4728D492D</vt:lpwstr>
  </property>
</Properties>
</file>