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  <p:sldMasterId id="214748368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66" r:id="rId8"/>
    <p:sldId id="267" r:id="rId9"/>
    <p:sldId id="268" r:id="rId10"/>
    <p:sldId id="276" r:id="rId11"/>
    <p:sldId id="277" r:id="rId12"/>
    <p:sldId id="278" r:id="rId13"/>
    <p:sldId id="275" r:id="rId1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2387-1417-480D-AA36-2A0E0239929D}" v="59" dt="2022-09-30T15:07:0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3" autoAdjust="0"/>
    <p:restoredTop sz="9564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88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0BB22387-1417-480D-AA36-2A0E0239929D}"/>
    <pc:docChg chg="custSel addSld modSld">
      <pc:chgData name="Marco Fasondini" userId="5dc4241ea68c62ec" providerId="LiveId" clId="{0BB22387-1417-480D-AA36-2A0E0239929D}" dt="2024-09-21T08:04:18.551" v="335" actId="20577"/>
      <pc:docMkLst>
        <pc:docMk/>
      </pc:docMkLst>
      <pc:sldChg chg="modSp mod">
        <pc:chgData name="Marco Fasondini" userId="5dc4241ea68c62ec" providerId="LiveId" clId="{0BB22387-1417-480D-AA36-2A0E0239929D}" dt="2024-09-21T08:04:18.551" v="335" actId="20577"/>
        <pc:sldMkLst>
          <pc:docMk/>
          <pc:sldMk cId="1208446337" sldId="256"/>
        </pc:sldMkLst>
        <pc:spChg chg="mod">
          <ac:chgData name="Marco Fasondini" userId="5dc4241ea68c62ec" providerId="LiveId" clId="{0BB22387-1417-480D-AA36-2A0E0239929D}" dt="2024-09-21T08:04:18.551" v="335" actId="20577"/>
          <ac:spMkLst>
            <pc:docMk/>
            <pc:sldMk cId="1208446337" sldId="256"/>
            <ac:spMk id="2" creationId="{81196CDF-2CB5-C547-967C-386DEF9A92A9}"/>
          </ac:spMkLst>
        </pc:spChg>
      </pc:sldChg>
      <pc:sldChg chg="modSp mod">
        <pc:chgData name="Marco Fasondini" userId="5dc4241ea68c62ec" providerId="LiveId" clId="{0BB22387-1417-480D-AA36-2A0E0239929D}" dt="2022-09-30T14:12:49.003" v="8" actId="20577"/>
        <pc:sldMkLst>
          <pc:docMk/>
          <pc:sldMk cId="2569027146" sldId="257"/>
        </pc:sldMkLst>
        <pc:spChg chg="mod">
          <ac:chgData name="Marco Fasondini" userId="5dc4241ea68c62ec" providerId="LiveId" clId="{0BB22387-1417-480D-AA36-2A0E0239929D}" dt="2022-09-30T14:12:49.003" v="8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Marco Fasondini" userId="5dc4241ea68c62ec" providerId="LiveId" clId="{0BB22387-1417-480D-AA36-2A0E0239929D}" dt="2022-09-30T14:54:40.329" v="154" actId="20577"/>
        <pc:sldMkLst>
          <pc:docMk/>
          <pc:sldMk cId="3040480679" sldId="267"/>
        </pc:sldMkLst>
        <pc:spChg chg="mod">
          <ac:chgData name="Marco Fasondini" userId="5dc4241ea68c62ec" providerId="LiveId" clId="{0BB22387-1417-480D-AA36-2A0E0239929D}" dt="2022-09-30T14:54:40.329" v="154" actId="20577"/>
          <ac:spMkLst>
            <pc:docMk/>
            <pc:sldMk cId="3040480679" sldId="267"/>
            <ac:spMk id="7" creationId="{AB92D811-8178-C642-82A0-50FBDDBA7FBB}"/>
          </ac:spMkLst>
        </pc:spChg>
      </pc:sldChg>
      <pc:sldChg chg="modSp mod">
        <pc:chgData name="Marco Fasondini" userId="5dc4241ea68c62ec" providerId="LiveId" clId="{0BB22387-1417-480D-AA36-2A0E0239929D}" dt="2022-09-30T14:54:52.249" v="156" actId="20577"/>
        <pc:sldMkLst>
          <pc:docMk/>
          <pc:sldMk cId="1835063702" sldId="268"/>
        </pc:sldMkLst>
        <pc:spChg chg="mod">
          <ac:chgData name="Marco Fasondini" userId="5dc4241ea68c62ec" providerId="LiveId" clId="{0BB22387-1417-480D-AA36-2A0E0239929D}" dt="2022-09-30T14:15:48.959" v="9" actId="2711"/>
          <ac:spMkLst>
            <pc:docMk/>
            <pc:sldMk cId="1835063702" sldId="268"/>
            <ac:spMk id="2" creationId="{9F5C950E-51B4-DB4A-B459-78D08C691BD1}"/>
          </ac:spMkLst>
        </pc:spChg>
        <pc:spChg chg="mod">
          <ac:chgData name="Marco Fasondini" userId="5dc4241ea68c62ec" providerId="LiveId" clId="{0BB22387-1417-480D-AA36-2A0E0239929D}" dt="2022-09-30T14:54:52.249" v="156" actId="20577"/>
          <ac:spMkLst>
            <pc:docMk/>
            <pc:sldMk cId="1835063702" sldId="268"/>
            <ac:spMk id="3" creationId="{9D609EE9-FFAC-324C-AF70-9053E3126A0D}"/>
          </ac:spMkLst>
        </pc:spChg>
      </pc:sldChg>
      <pc:sldChg chg="modSp mod">
        <pc:chgData name="Marco Fasondini" userId="5dc4241ea68c62ec" providerId="LiveId" clId="{0BB22387-1417-480D-AA36-2A0E0239929D}" dt="2022-09-30T14:59:06.141" v="279" actId="20577"/>
        <pc:sldMkLst>
          <pc:docMk/>
          <pc:sldMk cId="2067382196" sldId="275"/>
        </pc:sldMkLst>
        <pc:spChg chg="mod">
          <ac:chgData name="Marco Fasondini" userId="5dc4241ea68c62ec" providerId="LiveId" clId="{0BB22387-1417-480D-AA36-2A0E0239929D}" dt="2022-09-30T14:59:06.141" v="279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addSp delSp modSp mod">
        <pc:chgData name="Marco Fasondini" userId="5dc4241ea68c62ec" providerId="LiveId" clId="{0BB22387-1417-480D-AA36-2A0E0239929D}" dt="2022-09-30T14:55:15.520" v="171" actId="20577"/>
        <pc:sldMkLst>
          <pc:docMk/>
          <pc:sldMk cId="3680990586" sldId="276"/>
        </pc:sldMkLst>
        <pc:spChg chg="mod">
          <ac:chgData name="Marco Fasondini" userId="5dc4241ea68c62ec" providerId="LiveId" clId="{0BB22387-1417-480D-AA36-2A0E0239929D}" dt="2022-09-30T14:55:15.520" v="171" actId="20577"/>
          <ac:spMkLst>
            <pc:docMk/>
            <pc:sldMk cId="3680990586" sldId="276"/>
            <ac:spMk id="3" creationId="{71CB0F63-4185-3907-7AFA-29F85A413C63}"/>
          </ac:spMkLst>
        </pc:spChg>
        <pc:picChg chg="add del">
          <ac:chgData name="Marco Fasondini" userId="5dc4241ea68c62ec" providerId="LiveId" clId="{0BB22387-1417-480D-AA36-2A0E0239929D}" dt="2022-09-30T14:17:58.857" v="11"/>
          <ac:picMkLst>
            <pc:docMk/>
            <pc:sldMk cId="3680990586" sldId="276"/>
            <ac:picMk id="5" creationId="{C8E3CE95-CFBC-5E7B-FA6A-B2F1E0A5493F}"/>
          </ac:picMkLst>
        </pc:picChg>
        <pc:picChg chg="add mod">
          <ac:chgData name="Marco Fasondini" userId="5dc4241ea68c62ec" providerId="LiveId" clId="{0BB22387-1417-480D-AA36-2A0E0239929D}" dt="2022-09-30T14:23:15.371" v="19" actId="1076"/>
          <ac:picMkLst>
            <pc:docMk/>
            <pc:sldMk cId="3680990586" sldId="276"/>
            <ac:picMk id="7" creationId="{05EEB93E-1CF5-9719-FC4C-07255BFE794F}"/>
          </ac:picMkLst>
        </pc:picChg>
        <pc:picChg chg="add del mod">
          <ac:chgData name="Marco Fasondini" userId="5dc4241ea68c62ec" providerId="LiveId" clId="{0BB22387-1417-480D-AA36-2A0E0239929D}" dt="2022-09-30T14:40:08.759" v="32" actId="21"/>
          <ac:picMkLst>
            <pc:docMk/>
            <pc:sldMk cId="3680990586" sldId="276"/>
            <ac:picMk id="9" creationId="{5D88198F-0F4E-5275-2751-C31E5DBBAF19}"/>
          </ac:picMkLst>
        </pc:picChg>
        <pc:picChg chg="add mod">
          <ac:chgData name="Marco Fasondini" userId="5dc4241ea68c62ec" providerId="LiveId" clId="{0BB22387-1417-480D-AA36-2A0E0239929D}" dt="2022-09-30T14:40:42.338" v="39" actId="1076"/>
          <ac:picMkLst>
            <pc:docMk/>
            <pc:sldMk cId="3680990586" sldId="276"/>
            <ac:picMk id="11" creationId="{88044765-F365-46FE-2E83-B6D20A21B29E}"/>
          </ac:picMkLst>
        </pc:picChg>
      </pc:sldChg>
      <pc:sldChg chg="modSp new mod">
        <pc:chgData name="Marco Fasondini" userId="5dc4241ea68c62ec" providerId="LiveId" clId="{0BB22387-1417-480D-AA36-2A0E0239929D}" dt="2022-09-30T14:58:05.446" v="244" actId="20577"/>
        <pc:sldMkLst>
          <pc:docMk/>
          <pc:sldMk cId="2263840535" sldId="277"/>
        </pc:sldMkLst>
        <pc:spChg chg="mod">
          <ac:chgData name="Marco Fasondini" userId="5dc4241ea68c62ec" providerId="LiveId" clId="{0BB22387-1417-480D-AA36-2A0E0239929D}" dt="2022-09-30T14:44:43.231" v="42"/>
          <ac:spMkLst>
            <pc:docMk/>
            <pc:sldMk cId="2263840535" sldId="277"/>
            <ac:spMk id="2" creationId="{D6008E57-8E25-197D-F487-7B3C88154F05}"/>
          </ac:spMkLst>
        </pc:spChg>
        <pc:spChg chg="mod">
          <ac:chgData name="Marco Fasondini" userId="5dc4241ea68c62ec" providerId="LiveId" clId="{0BB22387-1417-480D-AA36-2A0E0239929D}" dt="2022-09-30T14:58:05.446" v="244" actId="20577"/>
          <ac:spMkLst>
            <pc:docMk/>
            <pc:sldMk cId="2263840535" sldId="277"/>
            <ac:spMk id="3" creationId="{B2ADBCF3-52B9-797D-1F36-167DF593BB6A}"/>
          </ac:spMkLst>
        </pc:spChg>
      </pc:sldChg>
      <pc:sldChg chg="modSp new mod">
        <pc:chgData name="Marco Fasondini" userId="5dc4241ea68c62ec" providerId="LiveId" clId="{0BB22387-1417-480D-AA36-2A0E0239929D}" dt="2022-09-30T15:07:08.149" v="325" actId="20577"/>
        <pc:sldMkLst>
          <pc:docMk/>
          <pc:sldMk cId="3728009137" sldId="278"/>
        </pc:sldMkLst>
        <pc:spChg chg="mod">
          <ac:chgData name="Marco Fasondini" userId="5dc4241ea68c62ec" providerId="LiveId" clId="{0BB22387-1417-480D-AA36-2A0E0239929D}" dt="2022-09-30T14:46:29.508" v="45"/>
          <ac:spMkLst>
            <pc:docMk/>
            <pc:sldMk cId="3728009137" sldId="278"/>
            <ac:spMk id="2" creationId="{00C7DE8C-AEF6-CD55-4E6C-D02659A024DD}"/>
          </ac:spMkLst>
        </pc:spChg>
        <pc:spChg chg="mod">
          <ac:chgData name="Marco Fasondini" userId="5dc4241ea68c62ec" providerId="LiveId" clId="{0BB22387-1417-480D-AA36-2A0E0239929D}" dt="2022-09-30T15:07:08.149" v="325" actId="20577"/>
          <ac:spMkLst>
            <pc:docMk/>
            <pc:sldMk cId="3728009137" sldId="278"/>
            <ac:spMk id="3" creationId="{3C099A1E-D506-2754-5049-DF7341E701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3 - Solving linear programming problems in </a:t>
            </a:r>
            <a:r>
              <a:rPr lang="en-US" sz="2600" b="0" dirty="0" err="1"/>
              <a:t>Matlab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GB" dirty="0"/>
              <a:t> and lecture outline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Summary: </a:t>
                </a:r>
                <a:r>
                  <a:rPr lang="en-CH" dirty="0"/>
                  <a:t>so far we have learnt</a:t>
                </a:r>
              </a:p>
              <a:p>
                <a:r>
                  <a:rPr lang="en-CH" dirty="0"/>
                  <a:t>how to solve simple (2 dimensional) linear programming problems using a graphical method</a:t>
                </a:r>
              </a:p>
              <a:p>
                <a:r>
                  <a:rPr lang="en-CH" dirty="0"/>
                  <a:t>that linear programming problems can be written in many equivalent formulations, and that one of them is know</a:t>
                </a:r>
                <a:r>
                  <a:rPr lang="en-GB" dirty="0"/>
                  <a:t>n</a:t>
                </a:r>
                <a:r>
                  <a:rPr lang="en-CH" dirty="0"/>
                  <a:t> as</a:t>
                </a:r>
                <a:r>
                  <a:rPr lang="en-GB" dirty="0"/>
                  <a:t> the</a:t>
                </a:r>
                <a:r>
                  <a:rPr lang="en-CH" dirty="0"/>
                  <a:t> standard form</a:t>
                </a:r>
              </a:p>
              <a:p>
                <a:r>
                  <a:rPr lang="en-CH" dirty="0"/>
                  <a:t>that some nonlinear functions such as max, min, abs,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H" dirty="0"/>
                  <a:t> can be described using linear functions.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Today: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endParaRPr lang="en-GB" dirty="0">
                  <a:solidFill>
                    <a:schemeClr val="accent1"/>
                  </a:solidFill>
                </a:endParaRPr>
              </a:p>
              <a:p>
                <a:r>
                  <a:rPr lang="de-CH" dirty="0"/>
                  <a:t>How to solve linear programming problems in Matlab using </a:t>
                </a:r>
                <a:r>
                  <a:rPr lang="de-CH" dirty="0">
                    <a:latin typeface="American Typewriter" panose="02090604020004020304" pitchFamily="18" charset="77"/>
                  </a:rPr>
                  <a:t>linprog</a:t>
                </a:r>
                <a:endParaRPr lang="en-GB" dirty="0"/>
              </a:p>
              <a:p>
                <a:r>
                  <a:rPr lang="en-GB" dirty="0"/>
                  <a:t>How to solve a compressed sensing problem using linear programming </a:t>
                </a:r>
                <a:endParaRPr lang="de-CH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b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FEA593-C192-1A45-BDA7-E1736054E31A}"/>
              </a:ext>
            </a:extLst>
          </p:cNvPr>
          <p:cNvSpPr txBox="1"/>
          <p:nvPr/>
        </p:nvSpPr>
        <p:spPr>
          <a:xfrm>
            <a:off x="0" y="4883774"/>
            <a:ext cx="8445500" cy="870499"/>
          </a:xfrm>
          <a:prstGeom prst="rect">
            <a:avLst/>
          </a:prstGeom>
          <a:solidFill>
            <a:schemeClr val="bg1"/>
          </a:solidFill>
        </p:spPr>
        <p:txBody>
          <a:bodyPr wrap="square" lIns="216000" tIns="187200" rIns="216000" bIns="187200" rtlCol="0">
            <a:spAutoFit/>
          </a:bodyPr>
          <a:lstStyle/>
          <a:p>
            <a:pPr marL="11113"/>
            <a:r>
              <a:rPr lang="en-CH" sz="1600" dirty="0">
                <a:latin typeface="Arial"/>
                <a:cs typeface="Arial"/>
              </a:rPr>
              <a:t>This is a </a:t>
            </a:r>
            <a:r>
              <a:rPr lang="en-CH" sz="1600" i="1" dirty="0">
                <a:solidFill>
                  <a:schemeClr val="accent1"/>
                </a:solidFill>
                <a:latin typeface="Arial"/>
                <a:cs typeface="Arial"/>
              </a:rPr>
              <a:t>linear programming problem</a:t>
            </a:r>
            <a:r>
              <a:rPr lang="en-CH" sz="1600" dirty="0">
                <a:latin typeface="Arial"/>
                <a:cs typeface="Arial"/>
              </a:rPr>
              <a:t> because both the objective and the constraints can be expressed with linear functions.</a:t>
            </a:r>
            <a:endParaRPr lang="en-CH" sz="1600" i="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/>
              <p:nvPr/>
            </p:nvSpPr>
            <p:spPr>
              <a:xfrm>
                <a:off x="4862386" y="1755109"/>
                <a:ext cx="4229098" cy="3225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49190-448B-DF42-871A-DDE17F07D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6" y="1755109"/>
                <a:ext cx="4229098" cy="322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9FB1-2620-604C-B7CD-B0322B4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0" y="1755109"/>
            <a:ext cx="6350" cy="3100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/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 marL="11113" lvl="1">
                  <a:buNone/>
                </a:pPr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80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+ 120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marL="11113" lvl="1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</m:e>
                          <m:e>
                            <m:r>
                              <a:rPr lang="de-CH" alt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en-US" sz="1600" dirty="0"/>
              </a:p>
              <a:p>
                <a:pPr marL="161925" indent="-161925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E6C2D-DECD-794C-844B-C345D0FF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755109"/>
                <a:ext cx="4229099" cy="3311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26EEB-D070-9F41-A84C-4EC09AB02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517E-C613-B245-9A5A-12FBBF4C33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620749"/>
          </a:xfrm>
        </p:spPr>
        <p:txBody>
          <a:bodyPr/>
          <a:lstStyle/>
          <a:p>
            <a:pPr marL="0" indent="0">
              <a:buNone/>
            </a:pPr>
            <a:r>
              <a:rPr lang="en-CH" sz="1600" dirty="0"/>
              <a:t>Mathematically, we usually write the problem as follows:</a:t>
            </a:r>
          </a:p>
          <a:p>
            <a:pPr marL="0" indent="0">
              <a:buNone/>
            </a:pPr>
            <a:endParaRPr lang="en-CH" altLang="en-US" sz="1600" dirty="0"/>
          </a:p>
          <a:p>
            <a:pPr marL="0" indent="0">
              <a:buNone/>
            </a:pPr>
            <a:endParaRPr lang="en-CH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5D72-9191-0D42-9955-81443373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A previous example - formulation</a:t>
            </a:r>
          </a:p>
        </p:txBody>
      </p:sp>
    </p:spTree>
    <p:extLst>
      <p:ext uri="{BB962C8B-B14F-4D97-AF65-F5344CB8AC3E}">
        <p14:creationId xmlns:p14="http://schemas.microsoft.com/office/powerpoint/2010/main" val="225377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836A-E386-4F4A-927A-F4C75B34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  <p:pic>
        <p:nvPicPr>
          <p:cNvPr id="19" name="Content Placeholder 18" descr="Feasible region of linear programming problem">
            <a:extLst>
              <a:ext uri="{FF2B5EF4-FFF2-40B4-BE49-F238E27FC236}">
                <a16:creationId xmlns:a16="http://schemas.microsoft.com/office/drawing/2014/main" id="{511CFFDB-924D-1744-809C-28D96EB2C98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260" y="1521143"/>
            <a:ext cx="4520141" cy="33901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/>
              <p:nvPr/>
            </p:nvSpPr>
            <p:spPr>
              <a:xfrm>
                <a:off x="336553" y="1521143"/>
                <a:ext cx="3931707" cy="33060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" y="1521143"/>
                <a:ext cx="3931707" cy="3306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838FEF-D150-C648-BA7E-781438DC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A previous example</a:t>
            </a:r>
            <a:r>
              <a:rPr lang="en-GB" dirty="0"/>
              <a:t> </a:t>
            </a:r>
            <a:r>
              <a:rPr lang="en-CH" dirty="0"/>
              <a:t>– graphical solution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0404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950E-51B4-DB4A-B459-78D08C69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CH" dirty="0"/>
              <a:t>An example – solve in Matlab with </a:t>
            </a:r>
            <a:r>
              <a:rPr lang="en-CH" dirty="0">
                <a:latin typeface="American Typewriter" panose="02090604020004020304"/>
              </a:rPr>
              <a:t>linprog</a:t>
            </a:r>
            <a:br>
              <a:rPr lang="en-CH" dirty="0"/>
            </a:br>
            <a:r>
              <a:rPr lang="en-CH" sz="1600" dirty="0"/>
              <a:t>(see </a:t>
            </a:r>
            <a:r>
              <a:rPr lang="en-GB" sz="1600" dirty="0"/>
              <a:t>M</a:t>
            </a:r>
            <a:r>
              <a:rPr lang="en-CH" sz="1600" dirty="0"/>
              <a:t>atlab's documentation)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9EE9-FFAC-324C-AF70-9053E3126A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% set the problem specs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f = </a:t>
            </a:r>
            <a:r>
              <a:rPr lang="en-US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-1*</a:t>
            </a:r>
            <a:r>
              <a:rPr lang="en-US" dirty="0">
                <a:latin typeface="American Typewriter" panose="02090604020004020304" pitchFamily="18" charset="77"/>
              </a:rPr>
              <a:t>[80;120];			% objective function </a:t>
            </a:r>
            <a:r>
              <a:rPr lang="en-US" dirty="0">
                <a:solidFill>
                  <a:schemeClr val="accent1"/>
                </a:solidFill>
                <a:latin typeface="American Typewriter" panose="02090604020004020304" pitchFamily="18" charset="77"/>
              </a:rPr>
              <a:t>to </a:t>
            </a:r>
            <a:r>
              <a:rPr lang="en-US" dirty="0" err="1">
                <a:solidFill>
                  <a:schemeClr val="accent1"/>
                </a:solidFill>
                <a:latin typeface="American Typewriter" panose="02090604020004020304" pitchFamily="18" charset="77"/>
              </a:rPr>
              <a:t>minimise</a:t>
            </a:r>
            <a:endParaRPr lang="en-US" dirty="0">
              <a:solidFill>
                <a:schemeClr val="accent1"/>
              </a:solidFill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A = [1 2; 8 7; 1 0];		% inequality constraints matrix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b = [6 28 3];				% inequality constraints </a:t>
            </a:r>
            <a:r>
              <a:rPr lang="en-US" dirty="0" err="1">
                <a:latin typeface="American Typewriter" panose="02090604020004020304" pitchFamily="18" charset="77"/>
              </a:rPr>
              <a:t>rhs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Aeq</a:t>
            </a:r>
            <a:r>
              <a:rPr lang="en-US" dirty="0">
                <a:latin typeface="American Typewriter" panose="02090604020004020304" pitchFamily="18" charset="77"/>
              </a:rPr>
              <a:t> = [];					% equality constraints matrix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beq</a:t>
            </a:r>
            <a:r>
              <a:rPr lang="en-US" dirty="0">
                <a:latin typeface="American Typewriter" panose="02090604020004020304" pitchFamily="18" charset="77"/>
              </a:rPr>
              <a:t> = [];					% inequality constraints </a:t>
            </a:r>
            <a:r>
              <a:rPr lang="en-US" dirty="0" err="1">
                <a:latin typeface="American Typewriter" panose="02090604020004020304" pitchFamily="18" charset="77"/>
              </a:rPr>
              <a:t>rhs</a:t>
            </a: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lb</a:t>
            </a:r>
            <a:r>
              <a:rPr lang="en-US" dirty="0">
                <a:latin typeface="American Typewriter" panose="02090604020004020304" pitchFamily="18" charset="77"/>
              </a:rPr>
              <a:t> = zeros(size(f));		% lower bounds</a:t>
            </a:r>
          </a:p>
          <a:p>
            <a:pPr marL="0" indent="0"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ub</a:t>
            </a:r>
            <a:r>
              <a:rPr lang="en-US" dirty="0">
                <a:latin typeface="American Typewriter" panose="02090604020004020304" pitchFamily="18" charset="77"/>
              </a:rPr>
              <a:t> = [];					% upper bounds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% solve the problem</a:t>
            </a:r>
          </a:p>
          <a:p>
            <a:pPr marL="0" indent="0">
              <a:buNone/>
            </a:pPr>
            <a:r>
              <a:rPr lang="en-US" dirty="0">
                <a:latin typeface="American Typewriter" panose="02090604020004020304" pitchFamily="18" charset="77"/>
              </a:rPr>
              <a:t>[</a:t>
            </a:r>
            <a:r>
              <a:rPr lang="en-US" dirty="0" err="1">
                <a:latin typeface="American Typewriter" panose="02090604020004020304" pitchFamily="18" charset="77"/>
              </a:rPr>
              <a:t>x,fval,exitflag,output</a:t>
            </a:r>
            <a:r>
              <a:rPr lang="en-US" dirty="0">
                <a:latin typeface="American Typewriter" panose="02090604020004020304" pitchFamily="18" charset="77"/>
              </a:rPr>
              <a:t>] = </a:t>
            </a:r>
            <a:r>
              <a:rPr lang="en-US" dirty="0" err="1">
                <a:latin typeface="American Typewriter" panose="02090604020004020304" pitchFamily="18" charset="77"/>
              </a:rPr>
              <a:t>linprog</a:t>
            </a:r>
            <a:r>
              <a:rPr lang="en-US" dirty="0">
                <a:latin typeface="American Typewriter" panose="02090604020004020304" pitchFamily="18" charset="77"/>
              </a:rPr>
              <a:t>(</a:t>
            </a:r>
            <a:r>
              <a:rPr lang="en-US" dirty="0" err="1">
                <a:latin typeface="American Typewriter" panose="02090604020004020304" pitchFamily="18" charset="77"/>
              </a:rPr>
              <a:t>f,A,b,Aeq,beq,lb,ub</a:t>
            </a:r>
            <a:r>
              <a:rPr lang="en-US" dirty="0">
                <a:latin typeface="American Typewriter" panose="02090604020004020304" pitchFamily="18" charset="77"/>
              </a:rPr>
              <a:t>);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A7C4-6DF6-1647-8752-7237ED963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6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322D-6DD5-CE49-1121-1FBDF061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– an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0F63-4185-3907-7AFA-29F85A413C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198654"/>
            <a:ext cx="8445500" cy="4462407"/>
          </a:xfrm>
        </p:spPr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Scenario: </a:t>
            </a:r>
            <a:r>
              <a:rPr lang="en-CH" dirty="0"/>
              <a:t>Your </a:t>
            </a:r>
            <a:r>
              <a:rPr lang="en-GB" dirty="0"/>
              <a:t>friend</a:t>
            </a:r>
            <a:r>
              <a:rPr lang="en-CH" dirty="0"/>
              <a:t> is sending you a signal through the aether, but your aether decoder is currently malfunctioning and can only take a discrete number of measurements</a:t>
            </a:r>
            <a:r>
              <a:rPr lang="en-GB" dirty="0"/>
              <a:t>/samples</a:t>
            </a:r>
            <a:r>
              <a:rPr lang="en-CH" dirty="0"/>
              <a:t>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255594" lvl="1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GB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Question: </a:t>
            </a:r>
            <a:r>
              <a:rPr lang="en-CH" dirty="0"/>
              <a:t>Can you retrieve the signal from these measurements?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1BE1-FAE1-2CCE-A8A4-F72F6D64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5EEB93E-1CF5-9719-FC4C-07255BFE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2161597"/>
            <a:ext cx="3513542" cy="29343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8044765-F365-46FE-2E83-B6D20A21B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07" y="2087589"/>
            <a:ext cx="3667564" cy="30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8E57-8E25-197D-F487-7B3C8815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- questions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DBCF3-52B9-797D-1F36-167DF593BB6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Question: </a:t>
                </a:r>
                <a:r>
                  <a:rPr lang="en-CH" dirty="0"/>
                  <a:t>Can you retrieve the signal from these measurements?</a:t>
                </a:r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Answer: </a:t>
                </a:r>
                <a:r>
                  <a:rPr lang="en-CH" dirty="0"/>
                  <a:t>In general no, but if you know how the signal is generated and you have enough measurements, then you stand a chance.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Assumptions: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CH" dirty="0"/>
                  <a:t>Your </a:t>
                </a:r>
                <a:r>
                  <a:rPr lang="en-GB" dirty="0"/>
                  <a:t>friend</a:t>
                </a:r>
                <a:r>
                  <a:rPr lang="en-CH" dirty="0"/>
                  <a:t> tells you that the signal is a linear combination of cosine functions. More precisely,</a:t>
                </a:r>
                <a:r>
                  <a:rPr lang="en-GB" dirty="0"/>
                  <a:t> your friend says</a:t>
                </a:r>
                <a:r>
                  <a:rPr lang="en-CH" dirty="0"/>
                  <a:t> it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and that very few of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H" dirty="0"/>
                  <a:t> are nonzero.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Good news: </a:t>
                </a:r>
                <a:r>
                  <a:rPr lang="en-CH" dirty="0"/>
                  <a:t>We can retrieve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H" dirty="0"/>
                  <a:t> by solving a compressed sensing problem.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DBCF3-52B9-797D-1F36-167DF593B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BCBD-9AD3-69F0-F22B-68FF4A768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4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DE8C-AEF6-CD55-4E6C-D02659A0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Compressed sensing – mathematical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9A1E-D506-2754-5049-DF7341E7013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More precisely, we "just" need to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𝑚𝑖𝑛𝑖𝑚𝑖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where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H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are the </a:t>
                </a:r>
                <a:r>
                  <a:rPr lang="en-GB" dirty="0"/>
                  <a:t>measurements</a:t>
                </a:r>
                <a:r>
                  <a:rPr lang="en-CH" dirty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H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CH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,50</m:t>
                        </m:r>
                      </m:sup>
                    </m:sSup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As seen in </a:t>
                </a:r>
                <a:r>
                  <a:rPr lang="en-US" dirty="0"/>
                  <a:t>OR Lecture 2.pptx</a:t>
                </a:r>
                <a:r>
                  <a:rPr lang="en-CH" dirty="0"/>
                  <a:t>, this can be modelled as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 </m:t>
                            </m:r>
                          </m:e>
                        </m:mr>
                      </m:m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See </a:t>
                </a:r>
                <a:r>
                  <a:rPr lang="en-CH" dirty="0">
                    <a:latin typeface="American Typewriter" panose="02090604020004020304" pitchFamily="18" charset="77"/>
                  </a:rPr>
                  <a:t>OR03_compressed_sensing.m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9A1E-D506-2754-5049-DF7341E7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 b="-15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CD01-03B4-092F-D052-3DC4FD1D7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0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today we learn</a:t>
            </a:r>
            <a:r>
              <a:rPr lang="en-GB" dirty="0"/>
              <a:t>ed</a:t>
            </a:r>
            <a:endParaRPr lang="en-CH" dirty="0"/>
          </a:p>
          <a:p>
            <a:r>
              <a:rPr lang="en-CH" dirty="0"/>
              <a:t>how to solve linear programming problems in </a:t>
            </a:r>
            <a:r>
              <a:rPr lang="en-GB" dirty="0"/>
              <a:t>M</a:t>
            </a:r>
            <a:r>
              <a:rPr lang="en-CH" dirty="0"/>
              <a:t>atlab using </a:t>
            </a:r>
            <a:r>
              <a:rPr lang="de-CH" dirty="0">
                <a:latin typeface="American Typewriter" panose="02090604020004020304" pitchFamily="18" charset="77"/>
              </a:rPr>
              <a:t>linprog.</a:t>
            </a:r>
          </a:p>
          <a:p>
            <a:r>
              <a:rPr lang="en-CH" dirty="0"/>
              <a:t>how to tackle</a:t>
            </a:r>
            <a:r>
              <a:rPr lang="en-GB" dirty="0"/>
              <a:t> a</a:t>
            </a:r>
            <a:r>
              <a:rPr lang="en-CH" dirty="0"/>
              <a:t> compressed sensing problem via linear programming.</a:t>
            </a:r>
          </a:p>
          <a:p>
            <a:pPr marL="0" indent="0">
              <a:buNone/>
            </a:pPr>
            <a:endParaRPr lang="en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Self-study: </a:t>
            </a:r>
            <a:endParaRPr lang="en-GB" b="1" dirty="0">
              <a:solidFill>
                <a:schemeClr val="accent1"/>
              </a:solidFill>
            </a:endParaRPr>
          </a:p>
          <a:p>
            <a:r>
              <a:rPr lang="en-GB" dirty="0"/>
              <a:t>S</a:t>
            </a:r>
            <a:r>
              <a:rPr lang="en-CH" dirty="0"/>
              <a:t>olve the self-study problems on the last slide of </a:t>
            </a:r>
            <a:r>
              <a:rPr lang="en-US" dirty="0"/>
              <a:t>OR Lecture 2.pptx in </a:t>
            </a:r>
            <a:r>
              <a:rPr lang="en-US" dirty="0" err="1"/>
              <a:t>Matlab</a:t>
            </a:r>
            <a:r>
              <a:rPr lang="en-US" dirty="0"/>
              <a:t> using </a:t>
            </a:r>
            <a:r>
              <a:rPr lang="de-CH" dirty="0">
                <a:latin typeface="American Typewriter" panose="02090604020004020304" pitchFamily="18" charset="77"/>
              </a:rPr>
              <a:t>linprog</a:t>
            </a:r>
            <a:r>
              <a:rPr lang="en-CH" dirty="0"/>
              <a:t>.</a:t>
            </a:r>
            <a:endParaRPr lang="en-GB" dirty="0"/>
          </a:p>
          <a:p>
            <a:r>
              <a:rPr lang="en-CH" dirty="0"/>
              <a:t>In </a:t>
            </a:r>
            <a:r>
              <a:rPr lang="en-CH" dirty="0">
                <a:latin typeface="American Typewriter" panose="02090604020004020304" pitchFamily="18" charset="77"/>
              </a:rPr>
              <a:t>OR03_compressed_sensing.m</a:t>
            </a:r>
            <a:r>
              <a:rPr lang="en-CH" dirty="0"/>
              <a:t>, </a:t>
            </a:r>
            <a:r>
              <a:rPr lang="en-GB" dirty="0"/>
              <a:t>experiment</a:t>
            </a:r>
            <a:r>
              <a:rPr lang="en-CH" dirty="0"/>
              <a:t> with the parameters </a:t>
            </a:r>
            <a:r>
              <a:rPr lang="en-US" dirty="0">
                <a:latin typeface="American Typewriter" panose="02090604020004020304" pitchFamily="18" charset="77"/>
              </a:rPr>
              <a:t>number of modes, number of nonzero weights, number of measurements</a:t>
            </a:r>
            <a:r>
              <a:rPr lang="en-CH" dirty="0">
                <a:latin typeface="American Typewriter" panose="02090604020004020304" pitchFamily="18" charset="77"/>
              </a:rPr>
              <a:t>. </a:t>
            </a:r>
            <a:r>
              <a:rPr lang="en-CH" dirty="0">
                <a:latin typeface="+mn-lt"/>
              </a:rPr>
              <a:t>What do you observe?</a:t>
            </a: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purl.org/dc/terms/"/>
    <ds:schemaRef ds:uri="http://purl.org/dc/dcmitype/"/>
    <ds:schemaRef ds:uri="http://www.w3.org/XML/1998/namespace"/>
    <ds:schemaRef ds:uri="67a03111-f570-43e0-9b48-49049b7e86e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7a5fc8e-e677-41ca-8019-df913e37547c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4231</TotalTime>
  <Words>704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American Typewriter</vt:lpstr>
      <vt:lpstr>Calibri</vt:lpstr>
      <vt:lpstr>Lucida Grande</vt:lpstr>
      <vt:lpstr>Cambria Math</vt:lpstr>
      <vt:lpstr>Arial</vt:lpstr>
      <vt:lpstr>Georgia</vt:lpstr>
      <vt:lpstr>UoL Powerpoint Guidelines Accessibility Design</vt:lpstr>
      <vt:lpstr>1_Office Theme</vt:lpstr>
      <vt:lpstr>MA3077 Operational Research  Lecture 3 - Solving linear programming problems in Matlab</vt:lpstr>
      <vt:lpstr>Recapitulation and lecture outline</vt:lpstr>
      <vt:lpstr>A previous example - formulation</vt:lpstr>
      <vt:lpstr>A previous example – graphical solution</vt:lpstr>
      <vt:lpstr>An example – solve in Matlab with linprog (see Matlab's documentation)</vt:lpstr>
      <vt:lpstr>Compressed sensing – an example</vt:lpstr>
      <vt:lpstr>Compressed sensing - questions</vt:lpstr>
      <vt:lpstr>Compressed sensing – mathematical model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53</cp:revision>
  <cp:lastPrinted>2020-07-06T08:56:06Z</cp:lastPrinted>
  <dcterms:created xsi:type="dcterms:W3CDTF">2020-07-06T13:17:56Z</dcterms:created>
  <dcterms:modified xsi:type="dcterms:W3CDTF">2024-09-21T08:04:26Z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