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80" r:id="rId5"/>
  </p:sldMasterIdLst>
  <p:notesMasterIdLst>
    <p:notesMasterId r:id="rId17"/>
  </p:notesMasterIdLst>
  <p:handoutMasterIdLst>
    <p:handoutMasterId r:id="rId18"/>
  </p:handoutMasterIdLst>
  <p:sldIdLst>
    <p:sldId id="256" r:id="rId6"/>
    <p:sldId id="257" r:id="rId7"/>
    <p:sldId id="276" r:id="rId8"/>
    <p:sldId id="277" r:id="rId9"/>
    <p:sldId id="278" r:id="rId10"/>
    <p:sldId id="279" r:id="rId11"/>
    <p:sldId id="280" r:id="rId12"/>
    <p:sldId id="281" r:id="rId13"/>
    <p:sldId id="288" r:id="rId14"/>
    <p:sldId id="282" r:id="rId15"/>
    <p:sldId id="289" r:id="rId16"/>
  </p:sldIdLst>
  <p:sldSz cx="9144000" cy="6858000" type="screen4x3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1" userDrawn="1">
          <p15:clr>
            <a:srgbClr val="A4A3A4"/>
          </p15:clr>
        </p15:guide>
        <p15:guide id="2" pos="2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3F1F5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E0D19D-0CDD-4F5B-976A-F7091396E2D7}" v="18" dt="2022-10-02T17:35:25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043" autoAdjust="0"/>
    <p:restoredTop sz="95649" autoAdjust="0"/>
  </p:normalViewPr>
  <p:slideViewPr>
    <p:cSldViewPr snapToGrid="0" snapToObjects="1" showGuides="1">
      <p:cViewPr varScale="1">
        <p:scale>
          <a:sx n="79" d="100"/>
          <a:sy n="79" d="100"/>
        </p:scale>
        <p:origin x="1312" y="60"/>
      </p:cViewPr>
      <p:guideLst>
        <p:guide orient="horz" pos="2111"/>
        <p:guide pos="2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Fasondini" userId="5dc4241ea68c62ec" providerId="LiveId" clId="{8BE0D19D-0CDD-4F5B-976A-F7091396E2D7}"/>
    <pc:docChg chg="delSld modSld">
      <pc:chgData name="Marco Fasondini" userId="5dc4241ea68c62ec" providerId="LiveId" clId="{8BE0D19D-0CDD-4F5B-976A-F7091396E2D7}" dt="2024-09-21T08:12:07.803" v="136" actId="20577"/>
      <pc:docMkLst>
        <pc:docMk/>
      </pc:docMkLst>
      <pc:sldChg chg="modSp mod">
        <pc:chgData name="Marco Fasondini" userId="5dc4241ea68c62ec" providerId="LiveId" clId="{8BE0D19D-0CDD-4F5B-976A-F7091396E2D7}" dt="2024-09-21T08:12:07.803" v="136" actId="20577"/>
        <pc:sldMkLst>
          <pc:docMk/>
          <pc:sldMk cId="1208446337" sldId="256"/>
        </pc:sldMkLst>
        <pc:spChg chg="mod">
          <ac:chgData name="Marco Fasondini" userId="5dc4241ea68c62ec" providerId="LiveId" clId="{8BE0D19D-0CDD-4F5B-976A-F7091396E2D7}" dt="2024-09-21T08:12:07.803" v="136" actId="20577"/>
          <ac:spMkLst>
            <pc:docMk/>
            <pc:sldMk cId="1208446337" sldId="256"/>
            <ac:spMk id="2" creationId="{81196CDF-2CB5-C547-967C-386DEF9A92A9}"/>
          </ac:spMkLst>
        </pc:spChg>
        <pc:spChg chg="mod">
          <ac:chgData name="Marco Fasondini" userId="5dc4241ea68c62ec" providerId="LiveId" clId="{8BE0D19D-0CDD-4F5B-976A-F7091396E2D7}" dt="2022-10-02T16:07:15.611" v="35" actId="20577"/>
          <ac:spMkLst>
            <pc:docMk/>
            <pc:sldMk cId="1208446337" sldId="256"/>
            <ac:spMk id="3" creationId="{F83BB64A-5E4C-7E42-9509-D3F5DE96E28A}"/>
          </ac:spMkLst>
        </pc:spChg>
      </pc:sldChg>
      <pc:sldChg chg="modSp mod">
        <pc:chgData name="Marco Fasondini" userId="5dc4241ea68c62ec" providerId="LiveId" clId="{8BE0D19D-0CDD-4F5B-976A-F7091396E2D7}" dt="2022-10-02T16:11:03.899" v="106" actId="20577"/>
        <pc:sldMkLst>
          <pc:docMk/>
          <pc:sldMk cId="2569027146" sldId="257"/>
        </pc:sldMkLst>
        <pc:spChg chg="mod">
          <ac:chgData name="Marco Fasondini" userId="5dc4241ea68c62ec" providerId="LiveId" clId="{8BE0D19D-0CDD-4F5B-976A-F7091396E2D7}" dt="2022-10-02T16:10:34.990" v="102" actId="20577"/>
          <ac:spMkLst>
            <pc:docMk/>
            <pc:sldMk cId="2569027146" sldId="257"/>
            <ac:spMk id="11" creationId="{E9381321-5EDF-4D42-B147-ADA7004CD9E0}"/>
          </ac:spMkLst>
        </pc:spChg>
        <pc:spChg chg="mod">
          <ac:chgData name="Marco Fasondini" userId="5dc4241ea68c62ec" providerId="LiveId" clId="{8BE0D19D-0CDD-4F5B-976A-F7091396E2D7}" dt="2022-10-02T16:11:03.899" v="106" actId="20577"/>
          <ac:spMkLst>
            <pc:docMk/>
            <pc:sldMk cId="2569027146" sldId="257"/>
            <ac:spMk id="12" creationId="{17544916-EBE4-A840-ABCA-18C4128C3E98}"/>
          </ac:spMkLst>
        </pc:spChg>
      </pc:sldChg>
      <pc:sldChg chg="del">
        <pc:chgData name="Marco Fasondini" userId="5dc4241ea68c62ec" providerId="LiveId" clId="{8BE0D19D-0CDD-4F5B-976A-F7091396E2D7}" dt="2022-10-02T17:30:51.548" v="124" actId="2696"/>
        <pc:sldMkLst>
          <pc:docMk/>
          <pc:sldMk cId="2067382196" sldId="275"/>
        </pc:sldMkLst>
      </pc:sldChg>
      <pc:sldChg chg="modSp">
        <pc:chgData name="Marco Fasondini" userId="5dc4241ea68c62ec" providerId="LiveId" clId="{8BE0D19D-0CDD-4F5B-976A-F7091396E2D7}" dt="2022-10-02T16:15:14.061" v="108" actId="20577"/>
        <pc:sldMkLst>
          <pc:docMk/>
          <pc:sldMk cId="4208428691" sldId="278"/>
        </pc:sldMkLst>
        <pc:spChg chg="mod">
          <ac:chgData name="Marco Fasondini" userId="5dc4241ea68c62ec" providerId="LiveId" clId="{8BE0D19D-0CDD-4F5B-976A-F7091396E2D7}" dt="2022-10-02T16:15:14.061" v="108" actId="20577"/>
          <ac:spMkLst>
            <pc:docMk/>
            <pc:sldMk cId="4208428691" sldId="278"/>
            <ac:spMk id="3" creationId="{C0D3D6AA-E73E-D340-B9FA-C5F8066BF819}"/>
          </ac:spMkLst>
        </pc:spChg>
      </pc:sldChg>
      <pc:sldChg chg="modSp mod">
        <pc:chgData name="Marco Fasondini" userId="5dc4241ea68c62ec" providerId="LiveId" clId="{8BE0D19D-0CDD-4F5B-976A-F7091396E2D7}" dt="2022-10-02T17:35:25.365" v="126" actId="20577"/>
        <pc:sldMkLst>
          <pc:docMk/>
          <pc:sldMk cId="2111129117" sldId="279"/>
        </pc:sldMkLst>
        <pc:spChg chg="mod">
          <ac:chgData name="Marco Fasondini" userId="5dc4241ea68c62ec" providerId="LiveId" clId="{8BE0D19D-0CDD-4F5B-976A-F7091396E2D7}" dt="2022-10-02T17:35:25.365" v="126" actId="20577"/>
          <ac:spMkLst>
            <pc:docMk/>
            <pc:sldMk cId="2111129117" sldId="279"/>
            <ac:spMk id="3" creationId="{08D60747-0C74-9541-88D2-2F8A24696F26}"/>
          </ac:spMkLst>
        </pc:spChg>
      </pc:sldChg>
      <pc:sldChg chg="modSp">
        <pc:chgData name="Marco Fasondini" userId="5dc4241ea68c62ec" providerId="LiveId" clId="{8BE0D19D-0CDD-4F5B-976A-F7091396E2D7}" dt="2022-10-02T16:26:03.384" v="121"/>
        <pc:sldMkLst>
          <pc:docMk/>
          <pc:sldMk cId="765797891" sldId="281"/>
        </pc:sldMkLst>
        <pc:spChg chg="mod">
          <ac:chgData name="Marco Fasondini" userId="5dc4241ea68c62ec" providerId="LiveId" clId="{8BE0D19D-0CDD-4F5B-976A-F7091396E2D7}" dt="2022-10-02T16:26:03.384" v="121"/>
          <ac:spMkLst>
            <pc:docMk/>
            <pc:sldMk cId="765797891" sldId="281"/>
            <ac:spMk id="3" creationId="{36C770E3-4D53-664E-B9FB-1A0B1E561B57}"/>
          </ac:spMkLst>
        </pc:spChg>
      </pc:sldChg>
      <pc:sldChg chg="del">
        <pc:chgData name="Marco Fasondini" userId="5dc4241ea68c62ec" providerId="LiveId" clId="{8BE0D19D-0CDD-4F5B-976A-F7091396E2D7}" dt="2022-10-02T17:30:51.548" v="124" actId="2696"/>
        <pc:sldMkLst>
          <pc:docMk/>
          <pc:sldMk cId="3820655322" sldId="283"/>
        </pc:sldMkLst>
      </pc:sldChg>
      <pc:sldChg chg="del">
        <pc:chgData name="Marco Fasondini" userId="5dc4241ea68c62ec" providerId="LiveId" clId="{8BE0D19D-0CDD-4F5B-976A-F7091396E2D7}" dt="2022-10-02T17:30:51.548" v="124" actId="2696"/>
        <pc:sldMkLst>
          <pc:docMk/>
          <pc:sldMk cId="1612390683" sldId="284"/>
        </pc:sldMkLst>
      </pc:sldChg>
      <pc:sldChg chg="del">
        <pc:chgData name="Marco Fasondini" userId="5dc4241ea68c62ec" providerId="LiveId" clId="{8BE0D19D-0CDD-4F5B-976A-F7091396E2D7}" dt="2022-10-02T17:30:51.548" v="124" actId="2696"/>
        <pc:sldMkLst>
          <pc:docMk/>
          <pc:sldMk cId="3938546926" sldId="285"/>
        </pc:sldMkLst>
      </pc:sldChg>
      <pc:sldChg chg="del">
        <pc:chgData name="Marco Fasondini" userId="5dc4241ea68c62ec" providerId="LiveId" clId="{8BE0D19D-0CDD-4F5B-976A-F7091396E2D7}" dt="2022-10-02T17:30:29.867" v="122" actId="2696"/>
        <pc:sldMkLst>
          <pc:docMk/>
          <pc:sldMk cId="1389848067" sldId="290"/>
        </pc:sldMkLst>
      </pc:sldChg>
      <pc:sldChg chg="del">
        <pc:chgData name="Marco Fasondini" userId="5dc4241ea68c62ec" providerId="LiveId" clId="{8BE0D19D-0CDD-4F5B-976A-F7091396E2D7}" dt="2022-10-02T17:30:33.941" v="123" actId="2696"/>
        <pc:sldMkLst>
          <pc:docMk/>
          <pc:sldMk cId="152508537" sldId="291"/>
        </pc:sldMkLst>
      </pc:sldChg>
      <pc:sldChg chg="del">
        <pc:chgData name="Marco Fasondini" userId="5dc4241ea68c62ec" providerId="LiveId" clId="{8BE0D19D-0CDD-4F5B-976A-F7091396E2D7}" dt="2022-10-02T17:30:51.548" v="124" actId="2696"/>
        <pc:sldMkLst>
          <pc:docMk/>
          <pc:sldMk cId="4160312663" sldId="292"/>
        </pc:sldMkLst>
      </pc:sldChg>
      <pc:sldChg chg="del">
        <pc:chgData name="Marco Fasondini" userId="5dc4241ea68c62ec" providerId="LiveId" clId="{8BE0D19D-0CDD-4F5B-976A-F7091396E2D7}" dt="2022-10-02T17:30:51.548" v="124" actId="2696"/>
        <pc:sldMkLst>
          <pc:docMk/>
          <pc:sldMk cId="1343956335" sldId="293"/>
        </pc:sldMkLst>
      </pc:sldChg>
      <pc:sldChg chg="del">
        <pc:chgData name="Marco Fasondini" userId="5dc4241ea68c62ec" providerId="LiveId" clId="{8BE0D19D-0CDD-4F5B-976A-F7091396E2D7}" dt="2022-10-02T17:30:51.548" v="124" actId="2696"/>
        <pc:sldMkLst>
          <pc:docMk/>
          <pc:sldMk cId="4243281651" sldId="29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BFBE71-5035-4146-AFE9-36F5CE18AF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EC63C-1F62-B94B-A73D-708D71DE7D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B4FBF-BAB0-464A-910D-50A092E2156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EFDFB-6464-D149-A909-972C4057D1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A2FD5-5907-934B-880F-E5DBCC10DA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A49F5-DC7A-1848-B36B-1AFA6915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50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1D7CF-5F4D-5148-AB1A-A05EF0B57D46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2C7E9-CA6E-C945-826B-68C1FAB00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3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4" y="325122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31B08584-E9B4-CC4D-A115-DB37368730A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3300" y="6563824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9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44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09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2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75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0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41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76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3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1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92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2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17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51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680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&quot;&quot;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93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31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124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4362" y="486057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CA8893-AFD2-AF48-B366-2FBBE28BE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142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5779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4BF32F7E-C818-C342-A3EB-36B6EDCFC4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042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188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92F60E-7F8A-374A-AF40-8F3584A4BC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7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331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533D2540-C641-4241-843E-2767689BE9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620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3A1C461-8F2B-964A-A854-646E5BE0AB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0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E16CD505-C6AB-3440-B1AE-EA70BE19F3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30819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4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5" y="372535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47A48E3-3A0F-BD43-9766-4600D0687B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4874" y="6376616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599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886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614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068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769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997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732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4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</a:t>
            </a:r>
            <a:r>
              <a:rPr lang="en-GB"/>
              <a:t>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737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715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492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956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078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0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3693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latin typeface="+mn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</p:spTree>
    <p:extLst>
      <p:ext uri="{BB962C8B-B14F-4D97-AF65-F5344CB8AC3E}">
        <p14:creationId xmlns:p14="http://schemas.microsoft.com/office/powerpoint/2010/main" val="259170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5C16FDBB-635E-4943-B5EF-AC48633404D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5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C1895FB-26D4-0F45-8008-470C1A5DB00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8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DBF49AA9-75F0-4842-8E81-A7CBFC2AA33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6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3C9FD82-3D69-CD4A-BF07-F48878A89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6652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AB7ACE82-840C-894E-A401-E2C19B85E2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03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219760A-70CA-F344-B257-539E482A9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5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728" r:id="rId3"/>
    <p:sldLayoutId id="2147483706" r:id="rId4"/>
    <p:sldLayoutId id="2147483701" r:id="rId5"/>
    <p:sldLayoutId id="2147483661" r:id="rId6"/>
    <p:sldLayoutId id="2147483672" r:id="rId7"/>
    <p:sldLayoutId id="2147483673" r:id="rId8"/>
    <p:sldLayoutId id="2147483649" r:id="rId9"/>
    <p:sldLayoutId id="2147483666" r:id="rId10"/>
    <p:sldLayoutId id="2147483678" r:id="rId11"/>
    <p:sldLayoutId id="2147483679" r:id="rId12"/>
    <p:sldLayoutId id="2147483700" r:id="rId13"/>
    <p:sldLayoutId id="2147483671" r:id="rId14"/>
    <p:sldLayoutId id="2147483660" r:id="rId15"/>
    <p:sldLayoutId id="2147483664" r:id="rId16"/>
    <p:sldLayoutId id="2147483674" r:id="rId17"/>
    <p:sldLayoutId id="2147483677" r:id="rId18"/>
    <p:sldLayoutId id="2147483668" r:id="rId19"/>
    <p:sldLayoutId id="2147483670" r:id="rId20"/>
    <p:sldLayoutId id="2147483675" r:id="rId21"/>
    <p:sldLayoutId id="2147483669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248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29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mosek.com/modeling-cookbook/linear.html#infeasibility-in-linear-optimization" TargetMode="Externa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n.wikipedia.org/wiki/Hyperplane_separation_theorem" TargetMode="Externa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6CDF-2CB5-C547-967C-386DEF9A92A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EFEFE"/>
          </a:solidFill>
        </p:spPr>
        <p:txBody>
          <a:bodyPr>
            <a:normAutofit/>
          </a:bodyPr>
          <a:lstStyle/>
          <a:p>
            <a:r>
              <a:rPr lang="en-US" sz="1400" b="0" dirty="0"/>
              <a:t>MA3077 Operational Research</a:t>
            </a:r>
            <a:br>
              <a:rPr lang="en-US" sz="1400" b="0" dirty="0"/>
            </a:br>
            <a:br>
              <a:rPr lang="en-US" sz="1400" b="0" dirty="0"/>
            </a:br>
            <a:r>
              <a:rPr lang="en-US" sz="2600" b="0" dirty="0"/>
              <a:t>Lecture 4 – Feasibility and duality in linear programming</a:t>
            </a:r>
            <a:endParaRPr lang="en-GB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BB64A-5E4C-7E42-9509-D3F5DE96E2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solidFill>
            <a:srgbClr val="FEFEFE"/>
          </a:solidFill>
        </p:spPr>
        <p:txBody>
          <a:bodyPr/>
          <a:lstStyle/>
          <a:p>
            <a:r>
              <a:rPr lang="en-GB" dirty="0"/>
              <a:t>Dr Marco Fasondini</a:t>
            </a:r>
          </a:p>
        </p:txBody>
      </p:sp>
    </p:spTree>
    <p:extLst>
      <p:ext uri="{BB962C8B-B14F-4D97-AF65-F5344CB8AC3E}">
        <p14:creationId xmlns:p14="http://schemas.microsoft.com/office/powerpoint/2010/main" val="120844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474E-D0A4-A340-9F3A-DFDC7B24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Duality – example 1/2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D0C743-1B67-6846-A7CC-2E3DF6F46555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the primal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r>
                              <a:rPr lang="en-GB" altLang="en-US" i="1">
                                <a:latin typeface="Cambria Math" panose="02040503050406030204" pitchFamily="18" charset="0"/>
                              </a:rPr>
                              <m:t>(80 120)∙</m:t>
                            </m:r>
                            <m:d>
                              <m:dPr>
                                <m:ctrlPr>
                                  <a:rPr lang="en-GB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GB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d>
                          </m:e>
                        </m:mr>
                        <m:m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28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en-GB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alt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altLang="en-US" i="1">
                                <a:latin typeface="Cambria Math" panose="02040503050406030204" pitchFamily="18" charset="0"/>
                              </a:rPr>
                              <m:t> ≥ 0</m:t>
                            </m:r>
                            <m:r>
                              <m:rPr>
                                <m:nor/>
                              </m:rPr>
                              <a:rPr lang="en-US" altLang="en-US" dirty="0"/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in standard form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5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80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−120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mr>
                        <m:mr>
                          <m:e/>
                          <m:e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5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de-CH" alt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de-CH" alt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CH" alt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de-CH" alt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CH" alt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de-CH" alt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CH" alt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CH" alt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CH" alt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de-CH" alt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CH" alt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28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de-CH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denote the optimal objective value.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D0C743-1B67-6846-A7CC-2E3DF6F46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 b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A467B-AB2A-F847-8513-AF2D19AEC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49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474E-D0A4-A340-9F3A-DFDC7B24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Duality – example 2/2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D0C743-1B67-6846-A7CC-2E3DF6F46555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de-CH" dirty="0"/>
                  <a:t>The </a:t>
                </a:r>
                <a:r>
                  <a:rPr lang="de-CH" dirty="0" err="1"/>
                  <a:t>Lagrangian</a:t>
                </a:r>
                <a:r>
                  <a:rPr lang="de-CH" dirty="0"/>
                  <a:t> </a:t>
                </a:r>
                <a:r>
                  <a:rPr lang="de-CH" dirty="0" err="1"/>
                  <a:t>associated</a:t>
                </a:r>
                <a:r>
                  <a:rPr lang="de-CH" dirty="0"/>
                  <a:t> </a:t>
                </a:r>
                <a:r>
                  <a:rPr lang="de-CH" dirty="0" err="1"/>
                  <a:t>to</a:t>
                </a:r>
                <a:r>
                  <a:rPr lang="de-CH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5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80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−120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mr>
                        <m:mr>
                          <m:e/>
                          <m:e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5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de-CH" alt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de-CH" alt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CH" alt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de-CH" alt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CH" alt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de-CH" alt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CH" alt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CH" alt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CH" alt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de-CH" alt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CH" alt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28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80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−120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5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CH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e-CH" alt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CH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alt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CH" alt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alt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CH" alt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the dual problem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28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/>
                          <m:e>
                            <m:d>
                              <m:dPr>
                                <m:ctrlPr>
                                  <a:rPr lang="de-CH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80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−120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d>
                              <m:d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de-CH" alt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alt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alt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alt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D0C743-1B67-6846-A7CC-2E3DF6F46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199"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A467B-AB2A-F847-8513-AF2D19AEC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1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9381321-5EDF-4D42-B147-ADA7004C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88953"/>
            <a:ext cx="8445500" cy="430887"/>
          </a:xfrm>
        </p:spPr>
        <p:txBody>
          <a:bodyPr/>
          <a:lstStyle/>
          <a:p>
            <a:r>
              <a:rPr lang="en-CH" dirty="0"/>
              <a:t>Recap</a:t>
            </a:r>
            <a:r>
              <a:rPr lang="en-GB" dirty="0" err="1"/>
              <a:t>itulation</a:t>
            </a:r>
            <a:r>
              <a:rPr lang="en-GB" dirty="0"/>
              <a:t> and lecture outline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17544916-EBE4-A840-ABCA-18C4128C3E98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H" b="1" dirty="0">
                    <a:solidFill>
                      <a:schemeClr val="accent1"/>
                    </a:solidFill>
                  </a:rPr>
                  <a:t>Summary:</a:t>
                </a:r>
                <a:r>
                  <a:rPr lang="en-CH" dirty="0">
                    <a:solidFill>
                      <a:schemeClr val="accent1"/>
                    </a:solidFill>
                  </a:rPr>
                  <a:t> </a:t>
                </a:r>
                <a:r>
                  <a:rPr lang="en-CH" dirty="0"/>
                  <a:t>so far we have learnt:</a:t>
                </a:r>
              </a:p>
              <a:p>
                <a:r>
                  <a:rPr lang="en-CH" dirty="0"/>
                  <a:t>how to solve simple (2 dimensional) linear programming problems using a graphical method</a:t>
                </a:r>
              </a:p>
              <a:p>
                <a:r>
                  <a:rPr lang="en-CH" dirty="0"/>
                  <a:t>that linear programming problems can be written in many equivalent formulations, and that one of them is know as standard form</a:t>
                </a:r>
              </a:p>
              <a:p>
                <a:r>
                  <a:rPr lang="en-CH" dirty="0"/>
                  <a:t>that some nonlinear functions such as max, min, abs,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H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CH" dirty="0"/>
                  <a:t> can be described using linear functions.</a:t>
                </a:r>
              </a:p>
              <a:p>
                <a:r>
                  <a:rPr lang="en-CH" dirty="0"/>
                  <a:t>how to solve linear programming problems in </a:t>
                </a:r>
                <a:r>
                  <a:rPr lang="en-GB" dirty="0"/>
                  <a:t>M</a:t>
                </a:r>
                <a:r>
                  <a:rPr lang="en-CH" dirty="0"/>
                  <a:t>atlab.</a:t>
                </a:r>
              </a:p>
              <a:p>
                <a:endParaRPr lang="en-CH" dirty="0"/>
              </a:p>
              <a:p>
                <a:pPr marL="0" indent="0">
                  <a:buNone/>
                </a:pPr>
                <a:r>
                  <a:rPr lang="en-CH" b="1" dirty="0">
                    <a:solidFill>
                      <a:schemeClr val="accent1"/>
                    </a:solidFill>
                  </a:rPr>
                  <a:t>Today:</a:t>
                </a:r>
                <a:r>
                  <a:rPr lang="en-CH" dirty="0"/>
                  <a:t> Duality theory in linear optimi</a:t>
                </a:r>
                <a:r>
                  <a:rPr lang="en-GB" dirty="0"/>
                  <a:t>s</a:t>
                </a:r>
                <a:r>
                  <a:rPr lang="en-CH" dirty="0"/>
                  <a:t>ation, following closely chapters 2.3 and 2.4 of the </a:t>
                </a:r>
                <a:r>
                  <a:rPr lang="en-CH" dirty="0">
                    <a:hlinkClick r:id="rId2"/>
                  </a:rPr>
                  <a:t>Mosek Cookbook</a:t>
                </a:r>
                <a:r>
                  <a:rPr lang="en-CH" dirty="0"/>
                  <a:t>.</a:t>
                </a: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17544916-EBE4-A840-ABCA-18C4128C3E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3"/>
                <a:stretch>
                  <a:fillRect l="-1876" t="-747" r="-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06723-615A-9348-B0C2-5844CA978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3461-4BA0-094C-80EF-0573F23A6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Feasible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621441-DFFF-9A47-8906-022BB01E4CC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Definition:</a:t>
                </a:r>
                <a:r>
                  <a:rPr lang="en-US" dirty="0"/>
                  <a:t> The </a:t>
                </a:r>
                <a:r>
                  <a:rPr lang="en-US" i="1" dirty="0"/>
                  <a:t>feasible set</a:t>
                </a:r>
                <a:r>
                  <a:rPr lang="en-US" dirty="0"/>
                  <a:t> of the linear programming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:=</m:t>
                      </m:r>
                      <m:d>
                        <m:dPr>
                          <m:begChr m:val="{"/>
                          <m:endChr m:val="|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is a convex polytope.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linear programming problem is </a:t>
                </a:r>
                <a:r>
                  <a:rPr lang="en-US" i="1" dirty="0"/>
                  <a:t>feasible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de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. Otherwise, the problem is </a:t>
                </a:r>
                <a:r>
                  <a:rPr lang="en-US" i="1" dirty="0"/>
                  <a:t>infeasible</a:t>
                </a:r>
                <a:r>
                  <a:rPr lang="en-US" dirty="0"/>
                  <a:t>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621441-DFFF-9A47-8906-022BB01E4C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CF3E6-7258-6E40-B5EA-830E52D9C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0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BC98-2AA2-2146-8091-2B0438D1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an infeasible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6CD7FE-E814-4B4C-84FC-CFEC7E31BD3C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following linear programming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2, 3, 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−10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50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d>
                              <m:d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infeasible because multiplying the equality constraint from the left with the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 −</m:t>
                            </m:r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leads to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1, 1, −0.1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CH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−2, −1, −1</m:t>
                              </m:r>
                            </m:e>
                          </m:d>
                        </m:e>
                        <m:sup>
                          <m:r>
                            <a:rPr lang="de-CH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CH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CH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 1, −0.1</m:t>
                          </m:r>
                        </m:e>
                      </m:d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is impossible if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6CD7FE-E814-4B4C-84FC-CFEC7E31BD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 b="-3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3214B-D0F4-DB46-B560-AE4855BC7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1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077D2-632B-5D40-A403-9481CF979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Farkas'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D3D6AA-E73E-D340-B9FA-C5F8066BF819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Lemma: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de-C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C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de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de-C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CH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Then, exactly one of the following is true: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There exists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There exists </a:t>
                </a:r>
                <a14:m>
                  <m:oMath xmlns:m="http://schemas.openxmlformats.org/officeDocument/2006/math">
                    <m:r>
                      <a:rPr lang="de-C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C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C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C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C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Proof: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CH">
                        <a:latin typeface="Cambria Math" panose="02040503050406030204" pitchFamily="18" charset="0"/>
                      </a:rPr>
                      <m:t>=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|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≥0} </m:t>
                    </m:r>
                  </m:oMath>
                </a14:m>
                <a:r>
                  <a:rPr lang="en-US" dirty="0"/>
                  <a:t> be the closed convex cone spanned by the columns of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If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then the first alternative is true. Otherwise, standard (but not trivial) </a:t>
                </a:r>
                <a:r>
                  <a:rPr lang="en-US" dirty="0">
                    <a:hlinkClick r:id="rId2"/>
                  </a:rPr>
                  <a:t>hyperplane separation theorems</a:t>
                </a:r>
                <a:r>
                  <a:rPr lang="en-US" dirty="0"/>
                  <a:t> imply the existence of a hyperplane passing through the origin that separates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be a vector normal to this hyperplane. Then, without loss of generality,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&gt;0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≤ 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de-CH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which in turn implies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. Finally, statements 1 and 2 cannot be true at the same time, otherwise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0&lt;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≤0,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which is a contradiction.</a:t>
                </a:r>
                <a:r>
                  <a:rPr lang="en-US" dirty="0"/>
                  <a:t> 		 							 			◻︎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D3D6AA-E73E-D340-B9FA-C5F8066BF8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3"/>
                <a:stretch>
                  <a:fillRect l="-1659" t="-747" b="-2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F05D3-6358-B748-9DCD-CCC0775B8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2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A778-2F4D-8C46-8F1A-84E5C790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Duality – primal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D60747-0C74-9541-88D2-2F8A24696F2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Primal problem: </a:t>
                </a:r>
                <a:r>
                  <a:rPr lang="en-US" dirty="0"/>
                  <a:t>We consider the following linear programming problem in standard form.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By convention, the optimal objective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either: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=+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if the problem is infeasible,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finite if the problem has an optimal solution,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if the problem is unbounded.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Example:</a:t>
                </a:r>
                <a:r>
                  <a:rPr lang="en-US" dirty="0"/>
                  <a:t> the problem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𝑚𝑖𝑛𝑖𝑚𝑖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is unbounded.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D60747-0C74-9541-88D2-2F8A24696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B354D-6748-0B46-89F6-39D63D19C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2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7A951-6CCB-CF40-926D-1FF8891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Duality – Lagrange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331B2B-ABEE-4B45-8795-CF1388485FF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Definition: </a:t>
                </a:r>
                <a:r>
                  <a:rPr lang="en-US" dirty="0"/>
                  <a:t>To the primal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tabLst>
                    <a:tab pos="5016500" algn="l"/>
                  </a:tabLst>
                </a:pPr>
                <a:r>
                  <a:rPr lang="en-US" dirty="0"/>
                  <a:t>we associate the </a:t>
                </a:r>
                <a:r>
                  <a:rPr lang="en-US" i="1" dirty="0" err="1"/>
                  <a:t>Lagrangian</a:t>
                </a:r>
                <a:r>
                  <a:rPr lang="en-US" i="1" dirty="0"/>
                  <a:t> </a:t>
                </a:r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</m:oMath>
                </a14:m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defined by</a:t>
                </a:r>
              </a:p>
              <a:p>
                <a:pPr marL="0" indent="0">
                  <a:buNone/>
                  <a:tabLst>
                    <a:tab pos="5016500" algn="l"/>
                  </a:tabLst>
                </a:pPr>
                <a:endParaRPr lang="en-US" dirty="0"/>
              </a:p>
              <a:p>
                <a:pPr marL="0" indent="0">
                  <a:buNone/>
                  <a:tabLst>
                    <a:tab pos="50165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tabLst>
                    <a:tab pos="5016500" algn="l"/>
                  </a:tabLst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variables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CH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de-CH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are called </a:t>
                </a:r>
                <a:r>
                  <a:rPr lang="en-US" i="1" dirty="0"/>
                  <a:t>Lagrange multipliers</a:t>
                </a:r>
                <a:r>
                  <a:rPr lang="en-US" dirty="0"/>
                  <a:t> or </a:t>
                </a:r>
                <a:r>
                  <a:rPr lang="en-US" i="1" dirty="0"/>
                  <a:t>dual variables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Note that, </a:t>
                </a:r>
                <a:r>
                  <a:rPr lang="en-US" dirty="0"/>
                  <a:t>for any feasible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CH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and any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r>
                      <a:rPr lang="de-CH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CH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CH" b="0" i="0" smtClean="0"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m:rPr>
                          <m:aln/>
                        </m:rP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𝐴𝑥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br>
                  <a:rPr lang="de-CH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331B2B-ABEE-4B45-8795-CF1388485F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499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FC597-C6FD-114F-9AC0-A860A9301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41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7780-8929-7F4B-8139-DFAA9F0A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Duality – dual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C770E3-4D53-664E-B9FB-1A0B1E561B57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Definition:</a:t>
                </a:r>
                <a:r>
                  <a:rPr lang="en-US" dirty="0"/>
                  <a:t> The dual function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of the primal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de-CH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m:rPr>
                          <m:aln/>
                        </m:rPr>
                        <a:rPr lang="de-CH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CH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CH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∞,</m:t>
                              </m:r>
                            </m:e>
                          </m:eqAr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p>
                                  <m:sSup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=0,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p>
                                  <m:sSup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C770E3-4D53-664E-B9FB-1A0B1E561B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04169-6344-C645-9B14-5DA9A1FB0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97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9C35-9BD3-6A47-857A-34D52B62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Duality – dual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62EFA3-DFE9-C04A-9576-CF053C74BE95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CH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a:rPr lang="de-CH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)∈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de-CH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CH" dirty="0">
                    <a:ea typeface="Cambria Math" panose="02040503050406030204" pitchFamily="18" charset="0"/>
                  </a:rPr>
                  <a:t> the optimal dual </a:t>
                </a:r>
                <a:r>
                  <a:rPr lang="de-CH" dirty="0" err="1">
                    <a:ea typeface="Cambria Math" panose="02040503050406030204" pitchFamily="18" charset="0"/>
                  </a:rPr>
                  <a:t>objective</a:t>
                </a:r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:r>
                  <a:rPr lang="de-CH" dirty="0" err="1">
                    <a:ea typeface="Cambria Math" panose="02040503050406030204" pitchFamily="18" charset="0"/>
                  </a:rPr>
                  <a:t>value</a:t>
                </a:r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de-CH" dirty="0">
                    <a:ea typeface="Cambria Math" panose="02040503050406030204" pitchFamily="18" charset="0"/>
                  </a:rPr>
                  <a:t> of </a:t>
                </a:r>
                <a:r>
                  <a:rPr lang="de-CH" dirty="0" err="1">
                    <a:ea typeface="Cambria Math" panose="02040503050406030204" pitchFamily="18" charset="0"/>
                  </a:rPr>
                  <a:t>the</a:t>
                </a:r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:r>
                  <a:rPr lang="de-CH" i="1" dirty="0">
                    <a:ea typeface="Cambria Math" panose="02040503050406030204" pitchFamily="18" charset="0"/>
                  </a:rPr>
                  <a:t>dual </a:t>
                </a:r>
                <a:r>
                  <a:rPr lang="de-CH" i="1" dirty="0" err="1">
                    <a:ea typeface="Cambria Math" panose="02040503050406030204" pitchFamily="18" charset="0"/>
                  </a:rPr>
                  <a:t>problem</a:t>
                </a:r>
                <a:endParaRPr lang="de-CH" i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CH" i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de-C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de-CH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de-CH" dirty="0">
                    <a:ea typeface="Cambria Math" panose="02040503050406030204" pitchFamily="18" charset="0"/>
                  </a:rPr>
                </a:br>
                <a:r>
                  <a:rPr lang="de-CH" dirty="0" err="1">
                    <a:ea typeface="Cambria Math" panose="02040503050406030204" pitchFamily="18" charset="0"/>
                  </a:rPr>
                  <a:t>is</a:t>
                </a:r>
                <a:r>
                  <a:rPr lang="de-CH" dirty="0">
                    <a:ea typeface="Cambria Math" panose="02040503050406030204" pitchFamily="18" charset="0"/>
                  </a:rPr>
                  <a:t> the </a:t>
                </a:r>
                <a:r>
                  <a:rPr lang="de-CH" dirty="0" err="1">
                    <a:ea typeface="Cambria Math" panose="02040503050406030204" pitchFamily="18" charset="0"/>
                  </a:rPr>
                  <a:t>best</a:t>
                </a:r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:r>
                  <a:rPr lang="de-CH" dirty="0" err="1">
                    <a:ea typeface="Cambria Math" panose="02040503050406030204" pitchFamily="18" charset="0"/>
                  </a:rPr>
                  <a:t>lower</a:t>
                </a:r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:r>
                  <a:rPr lang="de-CH" dirty="0" err="1">
                    <a:ea typeface="Cambria Math" panose="02040503050406030204" pitchFamily="18" charset="0"/>
                  </a:rPr>
                  <a:t>bound</a:t>
                </a:r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:r>
                  <a:rPr lang="de-CH" dirty="0" err="1">
                    <a:ea typeface="Cambria Math" panose="02040503050406030204" pitchFamily="18" charset="0"/>
                  </a:rPr>
                  <a:t>of</a:t>
                </a:r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:r>
                  <a:rPr lang="de-CH" dirty="0" err="1">
                    <a:ea typeface="Cambria Math" panose="02040503050406030204" pitchFamily="18" charset="0"/>
                  </a:rPr>
                  <a:t>the</a:t>
                </a:r>
                <a:r>
                  <a:rPr lang="de-CH" dirty="0">
                    <a:ea typeface="Cambria Math" panose="02040503050406030204" pitchFamily="18" charset="0"/>
                  </a:rPr>
                  <a:t> optimal </a:t>
                </a:r>
                <a:r>
                  <a:rPr lang="de-CH" dirty="0" err="1">
                    <a:ea typeface="Cambria Math" panose="02040503050406030204" pitchFamily="18" charset="0"/>
                  </a:rPr>
                  <a:t>objective</a:t>
                </a:r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:r>
                  <a:rPr lang="de-CH" dirty="0" err="1">
                    <a:ea typeface="Cambria Math" panose="02040503050406030204" pitchFamily="18" charset="0"/>
                  </a:rPr>
                  <a:t>value</a:t>
                </a:r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de-CH" dirty="0">
                    <a:ea typeface="Cambria Math" panose="02040503050406030204" pitchFamily="18" charset="0"/>
                  </a:rPr>
                  <a:t> of </a:t>
                </a:r>
                <a:r>
                  <a:rPr lang="de-CH" dirty="0" err="1">
                    <a:ea typeface="Cambria Math" panose="02040503050406030204" pitchFamily="18" charset="0"/>
                  </a:rPr>
                  <a:t>the</a:t>
                </a:r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:r>
                  <a:rPr lang="de-CH" dirty="0" err="1">
                    <a:ea typeface="Cambria Math" panose="02040503050406030204" pitchFamily="18" charset="0"/>
                  </a:rPr>
                  <a:t>primal</a:t>
                </a:r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:r>
                  <a:rPr lang="de-CH" dirty="0" err="1">
                    <a:ea typeface="Cambria Math" panose="02040503050406030204" pitchFamily="18" charset="0"/>
                  </a:rPr>
                  <a:t>problem</a:t>
                </a:r>
                <a:r>
                  <a:rPr lang="de-CH" dirty="0">
                    <a:ea typeface="Cambria Math" panose="02040503050406030204" pitchFamily="18" charset="0"/>
                  </a:rPr>
                  <a:t>.</a:t>
                </a:r>
                <a:br>
                  <a:rPr lang="de-CH" dirty="0">
                    <a:ea typeface="Cambria Math" panose="02040503050406030204" pitchFamily="18" charset="0"/>
                  </a:rPr>
                </a:br>
                <a:br>
                  <a:rPr lang="de-CH" dirty="0">
                    <a:ea typeface="Cambria Math" panose="02040503050406030204" pitchFamily="18" charset="0"/>
                  </a:rPr>
                </a:br>
                <a:r>
                  <a:rPr lang="en-US" b="1" dirty="0">
                    <a:solidFill>
                      <a:schemeClr val="accent1"/>
                    </a:solidFill>
                  </a:rPr>
                  <a:t>Remark: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the optimal dual objective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either: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if the problem is infeasible,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finite if the dual problem has an optimal solution,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if the problem is unbounded.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62EFA3-DFE9-C04A-9576-CF053C74B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18280-97E1-2944-9088-AD69535DE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54034"/>
      </p:ext>
    </p:extLst>
  </p:cSld>
  <p:clrMapOvr>
    <a:masterClrMapping/>
  </p:clrMapOvr>
</p:sld>
</file>

<file path=ppt/theme/theme1.xml><?xml version="1.0" encoding="utf-8"?>
<a:theme xmlns:a="http://schemas.openxmlformats.org/drawingml/2006/main" name="UoL Powerpoint Guidelines Accessibility Design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5C3E4FF0-C24E-DA45-B6A5-82A35CF6F652}"/>
    </a:ext>
  </a:extLst>
</a:theme>
</file>

<file path=ppt/theme/theme2.xml><?xml version="1.0" encoding="utf-8"?>
<a:theme xmlns:a="http://schemas.openxmlformats.org/drawingml/2006/main" name="1_Office Theme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0B845206-0906-6545-A189-840B432E562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29F9906F84F04094CE5CD4728D492D" ma:contentTypeVersion="11" ma:contentTypeDescription="Create a new document." ma:contentTypeScope="" ma:versionID="d8405a51cd8e7340846183e6d812064a">
  <xsd:schema xmlns:xsd="http://www.w3.org/2001/XMLSchema" xmlns:xs="http://www.w3.org/2001/XMLSchema" xmlns:p="http://schemas.microsoft.com/office/2006/metadata/properties" xmlns:ns2="67a03111-f570-43e0-9b48-49049b7e86ee" xmlns:ns3="e7a5fc8e-e677-41ca-8019-df913e37547c" targetNamespace="http://schemas.microsoft.com/office/2006/metadata/properties" ma:root="true" ma:fieldsID="3efbf6a554415c45fb1c2221561ca4d5" ns2:_="" ns3:_="">
    <xsd:import namespace="67a03111-f570-43e0-9b48-49049b7e86ee"/>
    <xsd:import namespace="e7a5fc8e-e677-41ca-8019-df913e3754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a03111-f570-43e0-9b48-49049b7e8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a5fc8e-e677-41ca-8019-df913e37547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553772-E2E2-455A-9FE0-DDB6DBE001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700D3A-BCF8-41A7-A48F-10BDC5C7EB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a03111-f570-43e0-9b48-49049b7e86ee"/>
    <ds:schemaRef ds:uri="e7a5fc8e-e677-41ca-8019-df913e3754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8282DC-4851-419D-9CF0-16A2A7D28669}">
  <ds:schemaRefs>
    <ds:schemaRef ds:uri="67a03111-f570-43e0-9b48-49049b7e86ee"/>
    <ds:schemaRef ds:uri="http://schemas.microsoft.com/office/2006/documentManagement/types"/>
    <ds:schemaRef ds:uri="http://schemas.microsoft.com/office/2006/metadata/properties"/>
    <ds:schemaRef ds:uri="http://purl.org/dc/terms/"/>
    <ds:schemaRef ds:uri="e7a5fc8e-e677-41ca-8019-df913e37547c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UoL Powerpoint Guidelines Accessibility Design</Template>
  <TotalTime>9038</TotalTime>
  <Words>793</Words>
  <Application>Microsoft Office PowerPoint</Application>
  <PresentationFormat>On-screen Show (4:3)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Georgia</vt:lpstr>
      <vt:lpstr>Lucida Grande</vt:lpstr>
      <vt:lpstr>UoL Powerpoint Guidelines Accessibility Design</vt:lpstr>
      <vt:lpstr>1_Office Theme</vt:lpstr>
      <vt:lpstr>MA3077 Operational Research  Lecture 4 – Feasibility and duality in linear programming</vt:lpstr>
      <vt:lpstr>Recapitulation and lecture outline</vt:lpstr>
      <vt:lpstr>Feasible set</vt:lpstr>
      <vt:lpstr>Example of an infeasible problem</vt:lpstr>
      <vt:lpstr>Farkas' lemma</vt:lpstr>
      <vt:lpstr>Duality – primal problem</vt:lpstr>
      <vt:lpstr>Duality – Lagrange function</vt:lpstr>
      <vt:lpstr>Duality – dual function</vt:lpstr>
      <vt:lpstr>Duality – dual problem</vt:lpstr>
      <vt:lpstr>Duality – example 1/2</vt:lpstr>
      <vt:lpstr>Duality – example 2/2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Aylward, Samantha</dc:creator>
  <cp:lastModifiedBy>Marco Fasondini</cp:lastModifiedBy>
  <cp:revision>67</cp:revision>
  <cp:lastPrinted>2020-07-06T08:56:06Z</cp:lastPrinted>
  <dcterms:created xsi:type="dcterms:W3CDTF">2020-07-06T13:17:56Z</dcterms:created>
  <dcterms:modified xsi:type="dcterms:W3CDTF">2024-09-21T08:12:17Z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0x010100CB29F9906F84F04094CE5CD4728D492D</vt:lpwstr>
  </property>
</Properties>
</file>