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6"/>
  </p:notesMasterIdLst>
  <p:handoutMasterIdLst>
    <p:handoutMasterId r:id="rId17"/>
  </p:handoutMasterIdLst>
  <p:sldIdLst>
    <p:sldId id="256" r:id="rId6"/>
    <p:sldId id="290" r:id="rId7"/>
    <p:sldId id="291" r:id="rId8"/>
    <p:sldId id="294" r:id="rId9"/>
    <p:sldId id="283" r:id="rId10"/>
    <p:sldId id="284" r:id="rId11"/>
    <p:sldId id="292" r:id="rId12"/>
    <p:sldId id="293" r:id="rId13"/>
    <p:sldId id="285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043" autoAdjust="0"/>
    <p:restoredTop sz="9564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312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5BD688F5-BE8F-46AE-BF0F-20DE5B885299}"/>
    <pc:docChg chg="undo custSel modSld">
      <pc:chgData name="Marco Fasondini" userId="5dc4241ea68c62ec" providerId="LiveId" clId="{5BD688F5-BE8F-46AE-BF0F-20DE5B885299}" dt="2024-09-21T08:27:21.672" v="31" actId="20577"/>
      <pc:docMkLst>
        <pc:docMk/>
      </pc:docMkLst>
      <pc:sldChg chg="modSp mod">
        <pc:chgData name="Marco Fasondini" userId="5dc4241ea68c62ec" providerId="LiveId" clId="{5BD688F5-BE8F-46AE-BF0F-20DE5B885299}" dt="2024-09-21T08:27:21.672" v="31" actId="20577"/>
        <pc:sldMkLst>
          <pc:docMk/>
          <pc:sldMk cId="1208446337" sldId="256"/>
        </pc:sldMkLst>
        <pc:spChg chg="mod">
          <ac:chgData name="Marco Fasondini" userId="5dc4241ea68c62ec" providerId="LiveId" clId="{5BD688F5-BE8F-46AE-BF0F-20DE5B885299}" dt="2024-09-21T08:27:21.672" v="31" actId="20577"/>
          <ac:spMkLst>
            <pc:docMk/>
            <pc:sldMk cId="1208446337" sldId="256"/>
            <ac:spMk id="2" creationId="{81196CDF-2CB5-C547-967C-386DEF9A92A9}"/>
          </ac:spMkLst>
        </pc:spChg>
      </pc:sldChg>
    </pc:docChg>
  </pc:docChgLst>
  <pc:docChgLst>
    <pc:chgData name="Marco Fasondini" userId="5dc4241ea68c62ec" providerId="LiveId" clId="{4B942403-E4B1-4D02-81D2-303FC80BA824}"/>
    <pc:docChg chg="modSld">
      <pc:chgData name="Marco Fasondini" userId="5dc4241ea68c62ec" providerId="LiveId" clId="{4B942403-E4B1-4D02-81D2-303FC80BA824}" dt="2022-10-09T21:45:36.544" v="44" actId="20577"/>
      <pc:docMkLst>
        <pc:docMk/>
      </pc:docMkLst>
      <pc:sldChg chg="modSp">
        <pc:chgData name="Marco Fasondini" userId="5dc4241ea68c62ec" providerId="LiveId" clId="{4B942403-E4B1-4D02-81D2-303FC80BA824}" dt="2022-10-09T21:45:36.544" v="44" actId="20577"/>
        <pc:sldMkLst>
          <pc:docMk/>
          <pc:sldMk cId="1612390683" sldId="284"/>
        </pc:sldMkLst>
        <pc:spChg chg="mod">
          <ac:chgData name="Marco Fasondini" userId="5dc4241ea68c62ec" providerId="LiveId" clId="{4B942403-E4B1-4D02-81D2-303FC80BA824}" dt="2022-10-09T21:45:36.544" v="44" actId="20577"/>
          <ac:spMkLst>
            <pc:docMk/>
            <pc:sldMk cId="1612390683" sldId="284"/>
            <ac:spMk id="3" creationId="{6E9122C1-C141-8F4E-A8C1-15D461476A8E}"/>
          </ac:spMkLst>
        </pc:spChg>
      </pc:sldChg>
      <pc:sldChg chg="modSp">
        <pc:chgData name="Marco Fasondini" userId="5dc4241ea68c62ec" providerId="LiveId" clId="{4B942403-E4B1-4D02-81D2-303FC80BA824}" dt="2022-10-09T19:19:48.173" v="5" actId="20577"/>
        <pc:sldMkLst>
          <pc:docMk/>
          <pc:sldMk cId="4160312663" sldId="292"/>
        </pc:sldMkLst>
        <pc:spChg chg="mod">
          <ac:chgData name="Marco Fasondini" userId="5dc4241ea68c62ec" providerId="LiveId" clId="{4B942403-E4B1-4D02-81D2-303FC80BA824}" dt="2022-10-09T19:19:48.173" v="5" actId="20577"/>
          <ac:spMkLst>
            <pc:docMk/>
            <pc:sldMk cId="4160312663" sldId="292"/>
            <ac:spMk id="3" creationId="{6E9122C1-C141-8F4E-A8C1-15D461476A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4042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MA3077 Operational Research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4042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4042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4042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Lecture 5 – Weak and strong duality in linear programming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in this lecture and the previous lecture we learnt</a:t>
                </a:r>
              </a:p>
              <a:p>
                <a:r>
                  <a:rPr lang="en-US" dirty="0"/>
                  <a:t>that not all linear programming problems are feasible,</a:t>
                </a:r>
              </a:p>
              <a:p>
                <a:r>
                  <a:rPr lang="en-US" dirty="0"/>
                  <a:t>how to derive the dual problem of a primal problem,</a:t>
                </a:r>
              </a:p>
              <a:p>
                <a:r>
                  <a:rPr lang="en-US" i="1" dirty="0"/>
                  <a:t>weak duality</a:t>
                </a:r>
                <a:r>
                  <a:rPr lang="en-US" dirty="0"/>
                  <a:t>: the optimal dual objective is a lower bound on the primal one,</a:t>
                </a:r>
              </a:p>
              <a:p>
                <a:r>
                  <a:rPr lang="en-US" i="1" dirty="0"/>
                  <a:t>strong duality</a:t>
                </a:r>
                <a:r>
                  <a:rPr lang="en-US" dirty="0"/>
                  <a:t>: if the primal or the dual are feasible, the bound is sharp.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Write the following linear programming problem in standard form. 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176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mr>
                      </m:m>
                    </m:oMath>
                  </m:oMathPara>
                </a14:m>
                <a:endParaRPr lang="en-CH" dirty="0">
                  <a:effectLst/>
                </a:endParaRPr>
              </a:p>
              <a:p>
                <a:pPr marL="0" indent="0">
                  <a:buNone/>
                </a:pPr>
                <a:r>
                  <a:rPr lang="en-CH" dirty="0"/>
                  <a:t>Then, derive its </a:t>
                </a:r>
                <a:r>
                  <a:rPr lang="en-US" dirty="0"/>
                  <a:t>dual problem, identifying clearly the </a:t>
                </a:r>
                <a:r>
                  <a:rPr lang="en-US" dirty="0" err="1"/>
                  <a:t>Lagrangian</a:t>
                </a:r>
                <a:r>
                  <a:rPr lang="en-US" dirty="0"/>
                  <a:t> and the dual function.</a:t>
                </a:r>
                <a:br>
                  <a:rPr lang="en-US" dirty="0"/>
                </a:br>
                <a:endParaRPr lang="en-CH" dirty="0">
                  <a:effectLst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732" t="-1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0D9-BE2A-C844-B92B-4E5A514B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the dual of the dual 1/3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dual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which we can also write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2C475-B2EA-2948-80C5-996C03332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4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0D9-BE2A-C844-B92B-4E5A514B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the dual of the dual 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derive the dual of the dual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we introduce the </a:t>
                </a:r>
                <a:r>
                  <a:rPr lang="en-US" dirty="0" err="1"/>
                  <a:t>Lagrangian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 which, for any feasible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satisfies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CH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2C475-B2EA-2948-80C5-996C03332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0D9-BE2A-C844-B92B-4E5A514B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the dual of the dual 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e-CH" dirty="0"/>
                  <a:t>Given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Lagrangian</a:t>
                </a: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5016500" algn="l"/>
                  </a:tabLst>
                </a:pPr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the dual function is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</m:t>
                              </m:r>
                            </m:e>
                          </m:eqAr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br>
                  <a:rPr lang="en-US" dirty="0"/>
                </a:br>
                <a:r>
                  <a:rPr lang="en-US" dirty="0"/>
                  <a:t>and the best upper bound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optimal objective value of</a:t>
                </a:r>
              </a:p>
              <a:p>
                <a:pPr marL="0" indent="0">
                  <a:buNone/>
                  <a:tabLst>
                    <a:tab pos="50165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5016500" algn="l"/>
                  </a:tabLst>
                </a:pPr>
                <a:r>
                  <a:rPr lang="en-US" dirty="0"/>
                  <a:t>which is the original primal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DD5F9-37A8-D145-9B4D-EC8F1CD00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349" t="-1242"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2C475-B2EA-2948-80C5-996C03332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8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9DB3-ED00-2041-81C0-21DDCDD3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A8C09-DFFF-3C4D-A320-6DAA57D2EFC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respectively.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. Then,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this is true for any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it follows that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de-CH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CH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◻︎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Corollary: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are optimal solutions to the primal and dual problems, respectively.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A8C09-DFFF-3C4D-A320-6DAA57D2E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349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C1168-8157-4E41-ADB8-FB32B5E2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5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095F-D04F-D942-B7E6-5436AF3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duality 1/3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respectively. If at least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Assume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 and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optimal, the following linear system of equations has no </a:t>
                </a:r>
                <a:r>
                  <a:rPr lang="en-US"/>
                  <a:t>solutions 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Farkas' lemma, there is a vector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e-CH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7554-CA34-ED4F-9BFB-6276B0E87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9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095F-D04F-D942-B7E6-5436AF3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duality 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respectively. If at least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By Farkas' lemma, there is a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e-CH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 Then, since the primal problem is feasible, 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Without loss of generality,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de-CH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7554-CA34-ED4F-9BFB-6276B0E87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1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095F-D04F-D942-B7E6-5436AF3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duality 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optimal objective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respectively. If at least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</a:t>
                </a:r>
                <a:r>
                  <a:rPr lang="de-CH" dirty="0" err="1"/>
                  <a:t>We</a:t>
                </a:r>
                <a:r>
                  <a:rPr lang="de-CH" dirty="0"/>
                  <a:t> </a:t>
                </a:r>
                <a:r>
                  <a:rPr lang="de-CH" dirty="0" err="1"/>
                  <a:t>conclude</a:t>
                </a:r>
                <a:r>
                  <a:rPr lang="de-CH" dirty="0"/>
                  <a:t> </a:t>
                </a:r>
                <a:r>
                  <a:rPr lang="de-CH" dirty="0" err="1"/>
                  <a:t>that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first inequality implies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and letting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in the second one implies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CH" b="0" dirty="0"/>
              </a:p>
              <a:p>
                <a:pPr marL="0" indent="0">
                  <a:buNone/>
                </a:pPr>
                <a:r>
                  <a:rPr lang="en-US" dirty="0"/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Since weak duality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conclude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proof starting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being feasible is analogous.					◻︎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22C1-C141-8F4E-A8C1-15D461476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7554-CA34-ED4F-9BFB-6276B0E87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FD84-F2E1-8246-ADD0-585B97FD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Primal and dual Farkas'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6063-20F7-834E-B7A1-FEB8603902E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1219202"/>
                <a:ext cx="8445500" cy="40809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 </a:t>
                </a:r>
                <a:r>
                  <a:rPr lang="en-US" dirty="0"/>
                  <a:t>For the primal-dual pair of linear programming problems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/>
                </a:br>
                <a:r>
                  <a:rPr lang="en-US"/>
                  <a:t>the </a:t>
                </a:r>
                <a:r>
                  <a:rPr lang="en-US" dirty="0"/>
                  <a:t>following equivalences hold:</a:t>
                </a:r>
                <a:br>
                  <a:rPr lang="en-US" dirty="0"/>
                </a:b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primal problem is infeasible </a:t>
                </a:r>
                <a:r>
                  <a:rPr lang="en-US" dirty="0" err="1"/>
                  <a:t>iff</a:t>
                </a:r>
                <a:r>
                  <a:rPr lang="en-US" dirty="0"/>
                  <a:t> there is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dual problem is infeasible </a:t>
                </a:r>
                <a:r>
                  <a:rPr lang="en-US" dirty="0" err="1"/>
                  <a:t>iff</a:t>
                </a:r>
                <a:r>
                  <a:rPr lang="en-US" dirty="0"/>
                  <a:t> there is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86063-20F7-834E-B7A1-FEB860390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1219202"/>
                <a:ext cx="8445500" cy="4080933"/>
              </a:xfrm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3C214-D383-3E42-A05A-AA408350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692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8282DC-4851-419D-9CF0-16A2A7D28669}">
  <ds:schemaRefs>
    <ds:schemaRef ds:uri="67a03111-f570-43e0-9b48-49049b7e86ee"/>
    <ds:schemaRef ds:uri="http://schemas.microsoft.com/office/2006/documentManagement/types"/>
    <ds:schemaRef ds:uri="http://schemas.microsoft.com/office/2006/metadata/properties"/>
    <ds:schemaRef ds:uri="http://purl.org/dc/terms/"/>
    <ds:schemaRef ds:uri="e7a5fc8e-e677-41ca-8019-df913e37547c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9075</TotalTime>
  <Words>805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Operational Research  Lecture 5 – Weak and strong duality in linear programming</vt:lpstr>
      <vt:lpstr>Duality – the dual of the dual 1/3</vt:lpstr>
      <vt:lpstr>Duality – the dual of the dual 2/3</vt:lpstr>
      <vt:lpstr>Duality – the dual of the dual 3/3</vt:lpstr>
      <vt:lpstr>Weak duality</vt:lpstr>
      <vt:lpstr>Strong duality 1/3</vt:lpstr>
      <vt:lpstr>Strong duality 2/3</vt:lpstr>
      <vt:lpstr>Strong duality 3/3</vt:lpstr>
      <vt:lpstr>Primal and dual Farkas' lemma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69</cp:revision>
  <cp:lastPrinted>2020-07-06T08:56:06Z</cp:lastPrinted>
  <dcterms:created xsi:type="dcterms:W3CDTF">2020-07-06T13:17:56Z</dcterms:created>
  <dcterms:modified xsi:type="dcterms:W3CDTF">2024-09-21T08:27:31Z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