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  <p:sldMasterId id="2147483680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86" r:id="rId8"/>
    <p:sldId id="288" r:id="rId9"/>
    <p:sldId id="287" r:id="rId10"/>
    <p:sldId id="267" r:id="rId11"/>
    <p:sldId id="276" r:id="rId12"/>
    <p:sldId id="277" r:id="rId13"/>
    <p:sldId id="275" r:id="rId1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3F1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3F0F0-A4A0-441D-8974-41A7886300B5}" v="35" dt="2022-10-10T07:31:18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22" autoAdjust="0"/>
    <p:restoredTop sz="9564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260" y="60"/>
      </p:cViewPr>
      <p:guideLst>
        <p:guide orient="horz" pos="2111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sondini" userId="5dc4241ea68c62ec" providerId="LiveId" clId="{1743F0F0-A4A0-441D-8974-41A7886300B5}"/>
    <pc:docChg chg="modSld">
      <pc:chgData name="Marco Fasondini" userId="5dc4241ea68c62ec" providerId="LiveId" clId="{1743F0F0-A4A0-441D-8974-41A7886300B5}" dt="2024-09-21T08:30:10.096" v="9" actId="20577"/>
      <pc:docMkLst>
        <pc:docMk/>
      </pc:docMkLst>
      <pc:sldChg chg="modSp mod">
        <pc:chgData name="Marco Fasondini" userId="5dc4241ea68c62ec" providerId="LiveId" clId="{1743F0F0-A4A0-441D-8974-41A7886300B5}" dt="2024-09-21T08:30:10.096" v="9" actId="20577"/>
        <pc:sldMkLst>
          <pc:docMk/>
          <pc:sldMk cId="1208446337" sldId="256"/>
        </pc:sldMkLst>
        <pc:spChg chg="mod">
          <ac:chgData name="Marco Fasondini" userId="5dc4241ea68c62ec" providerId="LiveId" clId="{1743F0F0-A4A0-441D-8974-41A7886300B5}" dt="2024-09-21T08:30:10.096" v="9" actId="20577"/>
          <ac:spMkLst>
            <pc:docMk/>
            <pc:sldMk cId="1208446337" sldId="256"/>
            <ac:spMk id="2" creationId="{81196CDF-2CB5-C547-967C-386DEF9A92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FBE71-5035-4146-AFE9-36F5CE18A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C63C-1F62-B94B-A73D-708D71DE7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4FBF-BAB0-464A-910D-50A092E2156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FB-6464-D149-A909-972C4057D1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FD5-5907-934B-880F-E5DBCC10D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A49F5-DC7A-1848-B36B-1AFA6915A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1D7CF-5F4D-5148-AB1A-A05EF0B57D46}" type="datetimeFigureOut">
              <a:rPr lang="en-US" smtClean="0"/>
              <a:t>9/21/2024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2C7E9-CA6E-C945-826B-68C1FAB00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4" y="325122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31B08584-E9B4-CC4D-A115-DB37368730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3300" y="6563824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4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6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2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20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5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fixed">
    <p:bg>
      <p:bgPr>
        <a:blipFill dpi="0" rotWithShape="1">
          <a:blip r:embed="rId2">
            <a:lum/>
          </a:blip>
          <a:srcRect/>
          <a:stretch>
            <a:fillRect l="-6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576C3944-0362-9D40-9872-49A6CB42DF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image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&quot;&quot;">
            <a:extLst>
              <a:ext uri="{FF2B5EF4-FFF2-40B4-BE49-F238E27FC236}">
                <a16:creationId xmlns:a16="http://schemas.microsoft.com/office/drawing/2014/main" id="{5A51C806-9317-4444-AF29-F6B5A5D8C4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1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12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4362" y="486057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CA8893-AFD2-AF48-B366-2FBBE28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1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779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&quot;&quot;">
            <a:extLst>
              <a:ext uri="{FF2B5EF4-FFF2-40B4-BE49-F238E27FC236}">
                <a16:creationId xmlns:a16="http://schemas.microsoft.com/office/drawing/2014/main" id="{4BF32F7E-C818-C342-A3EB-36B6EDCFC4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042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8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92F60E-7F8A-374A-AF40-8F3584A4BC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F795AB3A-A90A-F641-B492-BCACC410BA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F7CCDF-B198-4743-8A2A-20D224244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0684E59-6269-9B49-A479-3AF4130C83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9500" y="4037707"/>
            <a:ext cx="4445000" cy="996517"/>
          </a:xfrm>
          <a:prstGeom prst="rect">
            <a:avLst/>
          </a:prstGeom>
          <a:solidFill>
            <a:schemeClr val="bg2"/>
          </a:solidFill>
        </p:spPr>
        <p:txBody>
          <a:bodyPr lIns="360000" tIns="187200" rIns="360000" bIns="187200" anchor="ctr" anchorCtr="0">
            <a:no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533D2540-C641-4241-843E-2767689BE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56351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20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3A1C461-8F2B-964A-A854-646E5BE0AB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0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E16CD505-C6AB-3440-B1AE-EA70BE19F3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6363" y="6330819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3300" y="1739302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43300" y="3175598"/>
            <a:ext cx="31496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543300" y="3905169"/>
            <a:ext cx="31496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6378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31025" y="372535"/>
            <a:ext cx="1946275" cy="33801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31024" y="4070351"/>
            <a:ext cx="2212975" cy="2286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AC969B-9F13-034E-B663-52115B22C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47A48E3-3A0F-BD43-9766-4600D0687B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4874" y="6376616"/>
            <a:ext cx="1558544" cy="3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Multiple images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601414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45000" y="1601414"/>
            <a:ext cx="4699000" cy="2327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57601" y="4182533"/>
            <a:ext cx="2089151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6301" y="4182533"/>
            <a:ext cx="2984500" cy="21738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8C1839C-E96C-4544-9ABF-388A484F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&quot;&quot;">
            <a:extLst>
              <a:ext uri="{FF2B5EF4-FFF2-40B4-BE49-F238E27FC236}">
                <a16:creationId xmlns:a16="http://schemas.microsoft.com/office/drawing/2014/main" id="{0337430E-2091-F040-A6DF-62998C97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8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Multiple images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584786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3" y="2488998"/>
            <a:ext cx="2916428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14173" y="3132669"/>
            <a:ext cx="2916428" cy="32660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02501" y="1601412"/>
            <a:ext cx="1841500" cy="4172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5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3900" y="1602317"/>
            <a:ext cx="2540000" cy="26754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4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60801" y="4588933"/>
            <a:ext cx="3213100" cy="2269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CC22BD-2E67-5141-997D-78A8A2FD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&quot;&quot;">
            <a:extLst>
              <a:ext uri="{FF2B5EF4-FFF2-40B4-BE49-F238E27FC236}">
                <a16:creationId xmlns:a16="http://schemas.microsoft.com/office/drawing/2014/main" id="{49F866BF-6E90-3349-8FF3-E51EEA5132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14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4503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030589"/>
            <a:ext cx="7907528" cy="4452764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&quot;&quot;">
            <a:extLst>
              <a:ext uri="{FF2B5EF4-FFF2-40B4-BE49-F238E27FC236}">
                <a16:creationId xmlns:a16="http://schemas.microsoft.com/office/drawing/2014/main" id="{6B006644-CEB7-064E-A96C-BE9436DEA4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06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head/Bullet lis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6"/>
            <a:ext cx="7907528" cy="380947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8E442-552C-ED40-8CDA-74FA4F65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&quot;&quot;">
            <a:extLst>
              <a:ext uri="{FF2B5EF4-FFF2-40B4-BE49-F238E27FC236}">
                <a16:creationId xmlns:a16="http://schemas.microsoft.com/office/drawing/2014/main" id="{DA7D585D-DE26-7345-818E-620B24C303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69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2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two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1E7E8-C77B-9449-9C41-C649D6B2C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31F0693B-B667-9C4E-9A0E-CA8E69E021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997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82590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14172" y="1905708"/>
            <a:ext cx="7907528" cy="575936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4172" y="2673875"/>
            <a:ext cx="7907528" cy="3961878"/>
          </a:xfrm>
          <a:prstGeom prst="rect">
            <a:avLst/>
          </a:prstGeom>
        </p:spPr>
        <p:txBody>
          <a:bodyPr lIns="0" numCol="3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Bullet list three columns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7F58-0398-A947-8487-9CAB1F08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F6FA3B21-5FCB-3845-9F81-65D063613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3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261998"/>
            <a:ext cx="7915656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18973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724400" y="2512246"/>
            <a:ext cx="3970528" cy="412350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697C437-15B1-6B4E-820F-F4B9AC40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6A8BAA59-A1D6-6F41-92E8-7071C7C29C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/image fixed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1C8A52F-0B46-D648-8F69-2D51BFBD6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165295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</a:t>
            </a:r>
            <a:r>
              <a:rPr lang="en-GB"/>
              <a:t>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D7509D-096F-DB43-9709-E0C38A96B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E0284337-09E0-A449-9478-C88079EF73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3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16395" y="1269579"/>
            <a:ext cx="7907528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605B3C-76AB-7C44-89B6-69DB9CE35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DC0B1B77-4112-1A4C-9659-C3BD93BCD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715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1445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4172" y="196942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subhead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59300" y="1314450"/>
            <a:ext cx="4216400" cy="5221817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3F8C1-4EA3-184A-9B17-D7331273E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&quot;&quot;">
            <a:extLst>
              <a:ext uri="{FF2B5EF4-FFF2-40B4-BE49-F238E27FC236}">
                <a16:creationId xmlns:a16="http://schemas.microsoft.com/office/drawing/2014/main" id="{07F991E4-7FF4-A447-B94D-3A2B037A83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92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4172" y="1303020"/>
            <a:ext cx="31496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14172" y="1946568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Subhead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14172" y="2569598"/>
            <a:ext cx="3970528" cy="4066155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3" name="Picture Placeholder 2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1303020"/>
            <a:ext cx="4572000" cy="5190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5A5362-FC22-DF4B-9E6F-A0E1C0DD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62FFE9E-B38D-7B42-B2C5-7B32CEF7E5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63" y="474663"/>
            <a:ext cx="7909560" cy="6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95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Content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  <a:prstGeom prst="rect">
            <a:avLst/>
          </a:prstGeom>
        </p:spPr>
        <p:txBody>
          <a:bodyPr lIns="0"/>
          <a:lstStyle>
            <a:lvl1pPr marL="161996" indent="-1619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1pPr>
            <a:lvl2pPr marL="417590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2pPr>
            <a:lvl3pPr marL="56878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3pPr>
            <a:lvl4pPr marL="773981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4pPr>
            <a:lvl5pPr marL="943176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585B-3519-EA4C-8EFE-828830A1A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&quot;&quot;">
            <a:extLst>
              <a:ext uri="{FF2B5EF4-FFF2-40B4-BE49-F238E27FC236}">
                <a16:creationId xmlns:a16="http://schemas.microsoft.com/office/drawing/2014/main" id="{E3AA376C-53B4-724F-B04D-5CD31E380E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078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Grey log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42901" y="488953"/>
            <a:ext cx="8445500" cy="4308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28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79F5E8-6F33-6448-9D61-25C04DA7C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09585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306F20-FBA2-4746-AE9F-DFBA4FFD6F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&quot;&quot;">
            <a:extLst>
              <a:ext uri="{FF2B5EF4-FFF2-40B4-BE49-F238E27FC236}">
                <a16:creationId xmlns:a16="http://schemas.microsoft.com/office/drawing/2014/main" id="{26EE0950-FB91-4B45-B478-F393A6C6F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5890091"/>
            <a:ext cx="8558784" cy="5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3693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t" anchorCtr="0"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latin typeface="+mn-lt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2349500" y="2203505"/>
            <a:ext cx="4445000" cy="2417128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normAutofit/>
          </a:bodyPr>
          <a:lstStyle>
            <a:lvl1pPr algn="l"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FA3A2-9D92-1B4F-B794-2224C000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 descr="&quot;&quot;">
            <a:extLst>
              <a:ext uri="{FF2B5EF4-FFF2-40B4-BE49-F238E27FC236}">
                <a16:creationId xmlns:a16="http://schemas.microsoft.com/office/drawing/2014/main" id="{6BC40D4D-4B25-9A4E-841C-4AD13B50C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603" y="465602"/>
            <a:ext cx="7915275" cy="6156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r>
              <a:rPr lang="en-US" dirty="0"/>
              <a:t>For ‘UoLRedBandlogo_ppt4.3.png’ image only</a:t>
            </a:r>
          </a:p>
        </p:txBody>
      </p:sp>
    </p:spTree>
    <p:extLst>
      <p:ext uri="{BB962C8B-B14F-4D97-AF65-F5344CB8AC3E}">
        <p14:creationId xmlns:p14="http://schemas.microsoft.com/office/powerpoint/2010/main" val="25917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centred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2419149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5121BD-3184-7B4E-AF38-5D06A178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&quot;&quot;">
            <a:extLst>
              <a:ext uri="{FF2B5EF4-FFF2-40B4-BE49-F238E27FC236}">
                <a16:creationId xmlns:a16="http://schemas.microsoft.com/office/drawing/2014/main" id="{5C16FDBB-635E-4943-B5EF-AC48633404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top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931131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BFCF30-02D1-924A-9CEA-301EA594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5C1895FB-26D4-0F45-8008-470C1A5DB0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8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itle (bottom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003300" y="4180418"/>
            <a:ext cx="3784600" cy="1486052"/>
          </a:xfrm>
          <a:prstGeom prst="rect">
            <a:avLst/>
          </a:prstGeom>
          <a:solidFill>
            <a:schemeClr val="bg1"/>
          </a:solidFill>
        </p:spPr>
        <p:txBody>
          <a:bodyPr vert="horz" lIns="360000" tIns="187200" rIns="360000" bIns="187200">
            <a:spAutoFit/>
          </a:bodyPr>
          <a:lstStyle>
            <a:lvl1pPr algn="l">
              <a:defRPr sz="3600" b="1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931133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1454009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27B17B-3FD5-B64C-B165-99E09B79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DBF49AA9-75F0-4842-8E81-A7CBFC2AA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3C9FD82-3D69-CD4A-BF07-F48878A89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63" y="1376363"/>
            <a:ext cx="3544025" cy="5539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600" b="1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143500" y="2794081"/>
            <a:ext cx="3632200" cy="410369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lIns="0" tIns="0" rIns="0" bIns="0" anchor="t" anchorCtr="0">
            <a:noAutofit/>
          </a:bodyPr>
          <a:lstStyle>
            <a:lvl1pPr marL="0" indent="0">
              <a:buNone/>
              <a:defRPr sz="2400" b="0" i="0" spc="0" baseline="0">
                <a:solidFill>
                  <a:schemeClr val="tx1"/>
                </a:solidFill>
                <a:latin typeface="+mj-lt"/>
                <a:cs typeface="Georgia"/>
              </a:defRPr>
            </a:lvl1pPr>
            <a:lvl2pPr marL="457189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2pPr>
            <a:lvl3pPr marL="914377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3pPr>
            <a:lvl4pPr marL="1371566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4pPr>
            <a:lvl5pPr marL="1828754" indent="0">
              <a:buNone/>
              <a:defRPr b="1" i="0">
                <a:solidFill>
                  <a:srgbClr val="E4042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43500" y="3316957"/>
            <a:ext cx="3632200" cy="2104048"/>
          </a:xfrm>
          <a:prstGeom prst="rect">
            <a:avLst/>
          </a:prstGeom>
        </p:spPr>
        <p:txBody>
          <a:bodyPr lIns="0">
            <a:noAutofit/>
          </a:bodyPr>
          <a:lstStyle>
            <a:lvl1pPr marL="197995" indent="-1979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3589" indent="-212395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2pPr>
            <a:lvl3pPr marL="640784" indent="-158396">
              <a:spcBef>
                <a:spcPts val="300"/>
              </a:spcBef>
              <a:spcAft>
                <a:spcPts val="300"/>
              </a:spcAft>
              <a:buFont typeface="Lucida Grande"/>
              <a:buChar char="-"/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6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94081"/>
            <a:ext cx="4940300" cy="336761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9" descr="&quot;&quot;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0300" y="6652"/>
            <a:ext cx="3835400" cy="166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09A432-DF92-7E40-BF61-AA6C75E15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&quot;&quot;">
            <a:extLst>
              <a:ext uri="{FF2B5EF4-FFF2-40B4-BE49-F238E27FC236}">
                <a16:creationId xmlns:a16="http://schemas.microsoft.com/office/drawing/2014/main" id="{AB7ACE82-840C-894E-A401-E2C19B85E2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6185" y="6464870"/>
            <a:ext cx="1358900" cy="1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  <p15:guide id="2" pos="6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19760A-70CA-F344-B257-539E482A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693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6F20-FBA2-4746-AE9F-DFBA4FFD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728" r:id="rId3"/>
    <p:sldLayoutId id="2147483706" r:id="rId4"/>
    <p:sldLayoutId id="2147483701" r:id="rId5"/>
    <p:sldLayoutId id="2147483661" r:id="rId6"/>
    <p:sldLayoutId id="2147483672" r:id="rId7"/>
    <p:sldLayoutId id="2147483673" r:id="rId8"/>
    <p:sldLayoutId id="2147483649" r:id="rId9"/>
    <p:sldLayoutId id="2147483666" r:id="rId10"/>
    <p:sldLayoutId id="2147483678" r:id="rId11"/>
    <p:sldLayoutId id="2147483679" r:id="rId12"/>
    <p:sldLayoutId id="2147483700" r:id="rId13"/>
    <p:sldLayoutId id="2147483671" r:id="rId14"/>
    <p:sldLayoutId id="2147483660" r:id="rId15"/>
    <p:sldLayoutId id="2147483664" r:id="rId16"/>
    <p:sldLayoutId id="2147483674" r:id="rId17"/>
    <p:sldLayoutId id="2147483677" r:id="rId18"/>
    <p:sldLayoutId id="2147483668" r:id="rId19"/>
    <p:sldLayoutId id="2147483670" r:id="rId20"/>
    <p:sldLayoutId id="2147483675" r:id="rId21"/>
    <p:sldLayoutId id="2147483669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4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29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osek.com/modeling-cookbook/linear.html#infeasibility-in-linear-optimization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psolve.sourceforge.net/5.5/" TargetMode="External"/><Relationship Id="rId2" Type="http://schemas.openxmlformats.org/officeDocument/2006/relationships/hyperlink" Target="https://docs.mosek.com/latest/toolbox/index.html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pubsonline.informs.org/doi/abs/10.1287/opre.48.1.20.12441" TargetMode="External"/><Relationship Id="rId4" Type="http://schemas.openxmlformats.org/officeDocument/2006/relationships/hyperlink" Target="http://people.brunel.ac.uk/~mastjjb/jeb/or/lpsens_solv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CDF-2CB5-C547-967C-386DEF9A92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EFEFE"/>
          </a:solidFill>
        </p:spPr>
        <p:txBody>
          <a:bodyPr>
            <a:normAutofit/>
          </a:bodyPr>
          <a:lstStyle/>
          <a:p>
            <a:r>
              <a:rPr lang="en-US" sz="1400" b="0" dirty="0"/>
              <a:t>MA3077 Operational Research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2600" b="0" dirty="0"/>
              <a:t>Lecture 6 – Shadow prices and sensitivity analysis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B64A-5E4C-7E42-9509-D3F5DE96E2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rgbClr val="FEFEFE"/>
          </a:solidFill>
        </p:spPr>
        <p:txBody>
          <a:bodyPr/>
          <a:lstStyle/>
          <a:p>
            <a:r>
              <a:rPr lang="en-GB" dirty="0"/>
              <a:t>Dr Marco Fasondini</a:t>
            </a:r>
          </a:p>
        </p:txBody>
      </p:sp>
    </p:spTree>
    <p:extLst>
      <p:ext uri="{BB962C8B-B14F-4D97-AF65-F5344CB8AC3E}">
        <p14:creationId xmlns:p14="http://schemas.microsoft.com/office/powerpoint/2010/main" val="12084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9381321-5EDF-4D42-B147-ADA7004C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430887"/>
          </a:xfrm>
        </p:spPr>
        <p:txBody>
          <a:bodyPr/>
          <a:lstStyle/>
          <a:p>
            <a:r>
              <a:rPr lang="en-CH" dirty="0"/>
              <a:t>Recap</a:t>
            </a:r>
            <a:r>
              <a:rPr lang="en-GB" dirty="0" err="1"/>
              <a:t>itulation</a:t>
            </a:r>
            <a:r>
              <a:rPr lang="en-GB" dirty="0"/>
              <a:t> and lecture outline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Summary:</a:t>
                </a:r>
                <a:r>
                  <a:rPr lang="en-CH" dirty="0">
                    <a:solidFill>
                      <a:schemeClr val="accent1"/>
                    </a:solidFill>
                  </a:rPr>
                  <a:t> </a:t>
                </a:r>
                <a:r>
                  <a:rPr lang="en-GB" dirty="0"/>
                  <a:t>in the previous two lectures</a:t>
                </a:r>
                <a:r>
                  <a:rPr lang="en-CH" dirty="0"/>
                  <a:t> we learnt:</a:t>
                </a:r>
              </a:p>
              <a:p>
                <a:r>
                  <a:rPr lang="en-US" dirty="0"/>
                  <a:t>that not all linear programming problems are feasible,</a:t>
                </a:r>
              </a:p>
              <a:p>
                <a:r>
                  <a:rPr lang="en-US" dirty="0"/>
                  <a:t>how to derive the dual problem of a primal problem,</a:t>
                </a:r>
              </a:p>
              <a:p>
                <a:r>
                  <a:rPr lang="en-US" dirty="0"/>
                  <a:t>weak duality: the optimal dual objective is a lower bound on the primal one,</a:t>
                </a:r>
              </a:p>
              <a:p>
                <a:r>
                  <a:rPr lang="en-US" dirty="0"/>
                  <a:t>strong duality: if the primal or the dual is feasible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finite, then the bound is sharp.</a:t>
                </a:r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b="1" dirty="0">
                    <a:solidFill>
                      <a:schemeClr val="accent1"/>
                    </a:solidFill>
                  </a:rPr>
                  <a:t>Today:</a:t>
                </a:r>
                <a:r>
                  <a:rPr lang="en-CH" dirty="0"/>
                  <a:t> Shadow prices and sensitivity analysis, following closely chapter 2.4 of the </a:t>
                </a:r>
                <a:r>
                  <a:rPr lang="en-CH" dirty="0">
                    <a:hlinkClick r:id="rId2"/>
                  </a:rPr>
                  <a:t>Mosek Cookbook</a:t>
                </a:r>
                <a:r>
                  <a:rPr lang="en-CH" dirty="0"/>
                  <a:t>.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17544916-EBE4-A840-ABCA-18C4128C3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876" r="-7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6723-615A-9348-B0C2-5844CA97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32AA-4CB8-D34E-BF2C-72931B82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8AD14-2B7E-C440-AC02-174C8975D0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primal-dual pair of linear programming problems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de-C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Question: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subject to a small perturbation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that is,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how does this perturbation affect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Answer:</a:t>
                </a:r>
                <a:r>
                  <a:rPr lang="en-US" dirty="0"/>
                  <a:t> Assuming the primal-dual pair is feasible, denote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primal-dual optimal solution. A perturbation in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Assuming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was a unique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small enough,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remains also an optimal solution to the perturbed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8AD14-2B7E-C440-AC02-174C8975D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49" t="-621" b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6C9FE-C5F1-284C-80C5-3899D18C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9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32AA-4CB8-D34E-BF2C-72931B82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prices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8AD14-2B7E-C440-AC02-174C8975D091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Question: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subject to a small perturbation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that is,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how does this perturbation affect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Answer:</a:t>
                </a:r>
                <a:r>
                  <a:rPr lang="en-US" dirty="0"/>
                  <a:t> The dual solution 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remains also an optimal solution to the perturbed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p>
                              <m:sSupPr>
                                <m:ctrlP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its optimal dual objective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de-CH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denotes the optimal objective value of the perturbed primal problem.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Take home message:</a:t>
                </a:r>
                <a:r>
                  <a:rPr lang="en-US" dirty="0"/>
                  <a:t> The dual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quantifies how sensitive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with respect to perturbations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8AD14-2B7E-C440-AC02-174C8975D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6C9FE-C5F1-284C-80C5-3899D18C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5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944C-FC89-584E-9B7B-878D9BB0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77108"/>
          </a:xfrm>
        </p:spPr>
        <p:txBody>
          <a:bodyPr/>
          <a:lstStyle/>
          <a:p>
            <a:r>
              <a:rPr lang="en-US" dirty="0"/>
              <a:t>Shadow prices – example</a:t>
            </a:r>
            <a:br>
              <a:rPr lang="en-US" dirty="0"/>
            </a:br>
            <a:r>
              <a:rPr lang="en-US" sz="1600" dirty="0"/>
              <a:t>(see</a:t>
            </a:r>
            <a:r>
              <a:rPr lang="en-US" sz="1600" b="0" dirty="0"/>
              <a:t> </a:t>
            </a:r>
            <a:r>
              <a:rPr lang="en-US" sz="1600" b="0" dirty="0">
                <a:latin typeface="American Typewriter" panose="02090604020004020304" pitchFamily="18" charset="77"/>
              </a:rPr>
              <a:t>OR06_shadow_prices.m</a:t>
            </a:r>
            <a:r>
              <a:rPr lang="en-US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F156B-B8AB-8947-BC7B-520FF42334FD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linear programming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e-CH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(80 120)∙</m:t>
                            </m:r>
                            <m:d>
                              <m:dPr>
                                <m:ctrlPr>
                                  <a:rPr lang="en-GB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GB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  <m:m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de-CH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CH" alt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altLang="en-US" i="1">
                                <a:latin typeface="Cambria Math" panose="02040503050406030204" pitchFamily="18" charset="0"/>
                              </a:rPr>
                              <m:t> ≥ 0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solve this problem in </a:t>
                </a:r>
                <a:r>
                  <a:rPr lang="en-US" dirty="0" err="1"/>
                  <a:t>Matlab</a:t>
                </a:r>
                <a:r>
                  <a:rPr lang="en-US" dirty="0"/>
                  <a:t> and read the value of the dual variables with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latin typeface="American Typewriter" panose="02090604020004020304" pitchFamily="18" charset="77"/>
                  </a:rPr>
                  <a:t>[x, 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fval</a:t>
                </a:r>
                <a:r>
                  <a:rPr lang="en-US" dirty="0">
                    <a:latin typeface="American Typewriter" panose="02090604020004020304" pitchFamily="18" charset="77"/>
                  </a:rPr>
                  <a:t>, 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exitflag</a:t>
                </a:r>
                <a:r>
                  <a:rPr lang="en-US" dirty="0">
                    <a:latin typeface="American Typewriter" panose="02090604020004020304" pitchFamily="18" charset="77"/>
                  </a:rPr>
                  <a:t>, output, lambda] = 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linprog</a:t>
                </a:r>
                <a:r>
                  <a:rPr lang="en-US" dirty="0">
                    <a:latin typeface="American Typewriter" panose="02090604020004020304" pitchFamily="18" charset="77"/>
                  </a:rPr>
                  <a:t>(</a:t>
                </a:r>
                <a:r>
                  <a:rPr lang="en-US" dirty="0" err="1">
                    <a:latin typeface="American Typewriter" panose="02090604020004020304" pitchFamily="18" charset="77"/>
                  </a:rPr>
                  <a:t>f,A,b,Aeq,beq,lb,ub</a:t>
                </a:r>
                <a:r>
                  <a:rPr lang="en-US" dirty="0">
                    <a:latin typeface="American Typewriter" panose="02090604020004020304" pitchFamily="18" charset="77"/>
                  </a:rPr>
                  <a:t>);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which returns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1.56, 2.22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CH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391,   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44,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4.4, 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. This implies that, for instance,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CH" i="1">
                        <a:latin typeface="Cambria Math" panose="02040503050406030204" pitchFamily="18" charset="0"/>
                      </a:rPr>
                      <m:t>≅391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+44=435</m:t>
                    </m:r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F156B-B8AB-8947-BC7B-520FF4233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1659" t="-747" b="-100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5607-CDF8-8F41-A5E5-0DCF6A48E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8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F836A-E386-4F4A-927A-F4C75B34A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2D811-8178-C642-82A0-50FBDDBA7FBB}"/>
                  </a:ext>
                </a:extLst>
              </p:cNvPr>
              <p:cNvSpPr txBox="1"/>
              <p:nvPr/>
            </p:nvSpPr>
            <p:spPr>
              <a:xfrm>
                <a:off x="336553" y="1521143"/>
                <a:ext cx="3931707" cy="3552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216000" tIns="187200" rIns="216000" bIns="187200" rtlCol="0">
                <a:spAutoFit/>
              </a:bodyPr>
              <a:lstStyle/>
              <a:p>
                <a:pPr marL="11113" lvl="1">
                  <a:buNone/>
                </a:pPr>
                <a:r>
                  <a:rPr lang="en-US" altLang="en-US" sz="1600" dirty="0" err="1"/>
                  <a:t>Maximise</a:t>
                </a:r>
                <a:r>
                  <a:rPr lang="en-US" altLang="en-US" sz="1600" dirty="0"/>
                  <a:t>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altLang="en-US" sz="16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(80 120)</m:t>
                      </m:r>
                      <m:r>
                        <a:rPr lang="en-GB" alt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GB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subject to: </a:t>
                </a:r>
              </a:p>
              <a:p>
                <a:pPr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  <a:p>
                <a:pPr lvl="1" algn="ctr"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alt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CH" alt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altLang="en-US" sz="16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dirty="0"/>
              </a:p>
              <a:p>
                <a:pPr marL="161925" indent="-161925" algn="ctr">
                  <a:spcAft>
                    <a:spcPts val="0"/>
                  </a:spcAft>
                  <a:buFontTx/>
                  <a:buNone/>
                  <a:tabLst>
                    <a:tab pos="1790700" algn="l"/>
                    <a:tab pos="2482850" algn="l"/>
                    <a:tab pos="4927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1600" i="1" dirty="0" smtClean="0">
                          <a:latin typeface="Cambria Math" panose="02040503050406030204" pitchFamily="18" charset="0"/>
                        </a:rPr>
                        <m:t> ≥ 0</m:t>
                      </m:r>
                    </m:oMath>
                  </m:oMathPara>
                </a14:m>
                <a:endParaRPr lang="en-US" altLang="en-US" sz="1600" dirty="0"/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dirty="0"/>
                  <a:t>	</a:t>
                </a:r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r>
                  <a:rPr lang="en-US" altLang="en-US" sz="1600" b="1" dirty="0">
                    <a:solidFill>
                      <a:srgbClr val="FF0000"/>
                    </a:solidFill>
                  </a:rPr>
                  <a:t>Question:</a:t>
                </a:r>
                <a:r>
                  <a:rPr lang="en-US" altLang="en-US" sz="1600" dirty="0"/>
                  <a:t> how does the solution change if we perturb </a:t>
                </a:r>
                <a14:m>
                  <m:oMath xmlns:m="http://schemas.openxmlformats.org/officeDocument/2006/math">
                    <m:r>
                      <a:rPr lang="de-CH" altLang="en-US" sz="16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600" dirty="0"/>
                  <a:t>?</a:t>
                </a:r>
              </a:p>
              <a:p>
                <a:pPr>
                  <a:spcAft>
                    <a:spcPts val="0"/>
                  </a:spcAft>
                  <a:buFontTx/>
                  <a:buNone/>
                  <a:tabLst>
                    <a:tab pos="1790700" algn="l"/>
                    <a:tab pos="4394200" algn="l"/>
                    <a:tab pos="4927600" algn="l"/>
                  </a:tabLst>
                </a:pPr>
                <a:endParaRPr lang="en-US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2D811-8178-C642-82A0-50FBDDBA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3" y="1521143"/>
                <a:ext cx="3931707" cy="3552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838FEF-D150-C648-BA7E-781438DCE8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</p:spPr>
            <p:txBody>
              <a:bodyPr/>
              <a:lstStyle/>
              <a:p>
                <a:r>
                  <a:rPr lang="en-CH" dirty="0"/>
                  <a:t>Sensitivity analysis – pertubations of </a:t>
                </a:r>
                <a14:m>
                  <m:oMath xmlns:m="http://schemas.openxmlformats.org/officeDocument/2006/math">
                    <m:r>
                      <a:rPr lang="de-CH" alt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CH" sz="1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838FEF-D150-C648-BA7E-781438DCE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1" y="488953"/>
                <a:ext cx="8445500" cy="430887"/>
              </a:xfrm>
              <a:blipFill>
                <a:blip r:embed="rId4"/>
                <a:stretch>
                  <a:fillRect l="-2549" t="-2571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AB4FFA0C-AB51-0CA4-6014-B23BCE148E9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70" y="1257849"/>
            <a:ext cx="4441863" cy="3807311"/>
          </a:xfrm>
        </p:spPr>
      </p:pic>
    </p:spTree>
    <p:extLst>
      <p:ext uri="{BB962C8B-B14F-4D97-AF65-F5344CB8AC3E}">
        <p14:creationId xmlns:p14="http://schemas.microsoft.com/office/powerpoint/2010/main" val="30404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99F-0EE0-8341-9361-5011154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88953"/>
            <a:ext cx="8445500" cy="677108"/>
          </a:xfrm>
        </p:spPr>
        <p:txBody>
          <a:bodyPr/>
          <a:lstStyle/>
          <a:p>
            <a:r>
              <a:rPr lang="en-US" dirty="0"/>
              <a:t>Perturbing the objective function</a:t>
            </a:r>
            <a:br>
              <a:rPr lang="en-US" dirty="0"/>
            </a:br>
            <a:r>
              <a:rPr lang="en-US" sz="1600" b="0" dirty="0"/>
              <a:t>(see </a:t>
            </a:r>
            <a:r>
              <a:rPr lang="en-US" sz="1600" b="0" dirty="0">
                <a:latin typeface="American Typewriter" panose="02090604020004020304" pitchFamily="18" charset="77"/>
              </a:rPr>
              <a:t>OR06_sensitivity_analysis.mlx</a:t>
            </a:r>
            <a:r>
              <a:rPr lang="en-US" sz="1600" b="0" dirty="0"/>
              <a:t> and</a:t>
            </a:r>
            <a:r>
              <a:rPr lang="en-US" sz="1600" dirty="0"/>
              <a:t> </a:t>
            </a:r>
            <a:r>
              <a:rPr lang="en-US" sz="1600" b="0" dirty="0">
                <a:latin typeface="American Typewriter" panose="02090604020004020304" pitchFamily="18" charset="77"/>
              </a:rPr>
              <a:t>OR06_feasible_region.m</a:t>
            </a:r>
            <a:r>
              <a:rPr lang="en-US" sz="1600" b="0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59DB8C-CD5B-B847-9A2E-4BDBAF12B10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4" y="1172935"/>
            <a:ext cx="6016171" cy="45121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0F674-28C5-6942-B9E1-6A0BF1871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B7C-8F45-944D-BE4C-7226A3ED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976-9105-4B4C-9DC1-C52635E50BA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19202"/>
            <a:ext cx="8445500" cy="40809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Unfortunately, </a:t>
            </a:r>
            <a:r>
              <a:rPr lang="en-US" dirty="0" err="1"/>
              <a:t>Matlab's</a:t>
            </a:r>
            <a:r>
              <a:rPr lang="en-US" dirty="0"/>
              <a:t>  </a:t>
            </a:r>
            <a:r>
              <a:rPr lang="en-US" dirty="0" err="1">
                <a:latin typeface="American Typewriter" panose="02090604020004020304" pitchFamily="18" charset="77"/>
              </a:rPr>
              <a:t>linprog</a:t>
            </a:r>
            <a:r>
              <a:rPr lang="en-US" dirty="0"/>
              <a:t> does not perform sensitivity analysis. There are alternative toolboxes e.g., </a:t>
            </a:r>
            <a:r>
              <a:rPr lang="en-US" dirty="0">
                <a:hlinkClick r:id="rId2"/>
              </a:rPr>
              <a:t>Mosek</a:t>
            </a:r>
            <a:r>
              <a:rPr lang="en-US" dirty="0"/>
              <a:t>, but setting them up can be technical and it's beyond the scope of this lecture.</a:t>
            </a:r>
          </a:p>
          <a:p>
            <a:pPr marL="0" indent="0">
              <a:buNone/>
            </a:pPr>
            <a:r>
              <a:rPr lang="en-US" dirty="0"/>
              <a:t>Instead, sensitivity analysis in R or MS Excel is straightforward. On Blackboard you can find an R-script to perform sensitivity analysis (based on </a:t>
            </a:r>
            <a:r>
              <a:rPr lang="en-US" dirty="0">
                <a:latin typeface="American Typewriter" panose="02090604020004020304" pitchFamily="18" charset="77"/>
                <a:hlinkClick r:id="rId3"/>
              </a:rPr>
              <a:t>lpsolve</a:t>
            </a:r>
            <a:r>
              <a:rPr lang="en-US" dirty="0"/>
              <a:t>). If you prefer MS Excel instead, </a:t>
            </a:r>
            <a:r>
              <a:rPr lang="en-US" dirty="0">
                <a:hlinkClick r:id="rId4"/>
              </a:rPr>
              <a:t>here is a good tutorial</a:t>
            </a:r>
            <a:r>
              <a:rPr lang="en-US" dirty="0"/>
              <a:t>. For this example, we get: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Finally, for an interesting critique of sensitivity analysis, read </a:t>
            </a:r>
            <a:r>
              <a:rPr lang="en-US" dirty="0">
                <a:hlinkClick r:id="rId5"/>
              </a:rPr>
              <a:t>S. W. Wallace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49242-524E-0A4C-BA17-3846224A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8E491E-1B60-B747-A65F-D2927CC35ECC}"/>
              </a:ext>
            </a:extLst>
          </p:cNvPr>
          <p:cNvGraphicFramePr>
            <a:graphicFrameLocks noGrp="1"/>
          </p:cNvGraphicFramePr>
          <p:nvPr/>
        </p:nvGraphicFramePr>
        <p:xfrm>
          <a:off x="1039586" y="3218755"/>
          <a:ext cx="706482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943">
                  <a:extLst>
                    <a:ext uri="{9D8B030D-6E8A-4147-A177-3AD203B41FA5}">
                      <a16:colId xmlns:a16="http://schemas.microsoft.com/office/drawing/2014/main" val="2293476156"/>
                    </a:ext>
                  </a:extLst>
                </a:gridCol>
                <a:gridCol w="2354943">
                  <a:extLst>
                    <a:ext uri="{9D8B030D-6E8A-4147-A177-3AD203B41FA5}">
                      <a16:colId xmlns:a16="http://schemas.microsoft.com/office/drawing/2014/main" val="414845691"/>
                    </a:ext>
                  </a:extLst>
                </a:gridCol>
                <a:gridCol w="2354943">
                  <a:extLst>
                    <a:ext uri="{9D8B030D-6E8A-4147-A177-3AD203B41FA5}">
                      <a16:colId xmlns:a16="http://schemas.microsoft.com/office/drawing/2014/main" val="390998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Objective's 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 analysis – 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 analysis – upper 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3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8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1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01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408-F539-EF43-8E57-C632A40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 and self-study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D464-6984-5C48-9A2A-D24FEDE37D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Summary: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CH" dirty="0"/>
              <a:t>today we learn</a:t>
            </a:r>
            <a:r>
              <a:rPr lang="en-GB" dirty="0"/>
              <a:t>t </a:t>
            </a:r>
            <a:endParaRPr lang="en-CH" dirty="0"/>
          </a:p>
          <a:p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dual variables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shadow</a:t>
            </a:r>
            <a:r>
              <a:rPr lang="de-CH" dirty="0"/>
              <a:t> </a:t>
            </a:r>
            <a:r>
              <a:rPr lang="de-CH" dirty="0" err="1"/>
              <a:t>prices</a:t>
            </a:r>
            <a:r>
              <a:rPr lang="de-CH" dirty="0"/>
              <a:t>,</a:t>
            </a:r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retrieve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dual variables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>
                <a:latin typeface="American Typewriter" panose="02090604020004020304" pitchFamily="18" charset="77"/>
              </a:rPr>
              <a:t>linprog</a:t>
            </a:r>
            <a:r>
              <a:rPr lang="de-CH" dirty="0">
                <a:latin typeface="American Typewriter" panose="02090604020004020304" pitchFamily="18" charset="77"/>
              </a:rPr>
              <a:t>,</a:t>
            </a:r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perturbations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objective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affect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location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optimum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en-CH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H" b="1" dirty="0">
                <a:solidFill>
                  <a:schemeClr val="accent1"/>
                </a:solidFill>
              </a:rPr>
              <a:t>Self-study: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CH" dirty="0"/>
              <a:t>Analy</a:t>
            </a:r>
            <a:r>
              <a:rPr lang="en-GB" dirty="0"/>
              <a:t>s</a:t>
            </a:r>
            <a:r>
              <a:rPr lang="en-CH" dirty="0"/>
              <a:t>e the shadow prices of your own linear programming problem. For example, you could use the problem for self-study section in </a:t>
            </a:r>
            <a:r>
              <a:rPr lang="en-US" dirty="0">
                <a:latin typeface="American Typewriter" panose="02090604020004020304" pitchFamily="18" charset="77"/>
              </a:rPr>
              <a:t>OR01_linear_programming.pptx</a:t>
            </a:r>
            <a:r>
              <a:rPr lang="en-US" dirty="0"/>
              <a:t> .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A696-81AC-4840-89C6-58194B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306F20-FBA2-4746-AE9F-DFBA4FFD6F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82196"/>
      </p:ext>
    </p:extLst>
  </p:cSld>
  <p:clrMapOvr>
    <a:masterClrMapping/>
  </p:clrMapOvr>
</p:sld>
</file>

<file path=ppt/theme/theme1.xml><?xml version="1.0" encoding="utf-8"?>
<a:theme xmlns:a="http://schemas.openxmlformats.org/drawingml/2006/main" name="UoL Powerpoint Guidelines Accessibility Design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5C3E4FF0-C24E-DA45-B6A5-82A35CF6F652}"/>
    </a:ext>
  </a:extLst>
</a:theme>
</file>

<file path=ppt/theme/theme2.xml><?xml version="1.0" encoding="utf-8"?>
<a:theme xmlns:a="http://schemas.openxmlformats.org/drawingml/2006/main" name="1_Office Theme">
  <a:themeElements>
    <a:clrScheme name="UoL CofC Colour Palette">
      <a:dk1>
        <a:srgbClr val="3C3C3C"/>
      </a:dk1>
      <a:lt1>
        <a:srgbClr val="E6E6E6"/>
      </a:lt1>
      <a:dk2>
        <a:srgbClr val="3C3C3C"/>
      </a:dk2>
      <a:lt2>
        <a:srgbClr val="E6E6E6"/>
      </a:lt2>
      <a:accent1>
        <a:srgbClr val="E4042C"/>
      </a:accent1>
      <a:accent2>
        <a:srgbClr val="E37606"/>
      </a:accent2>
      <a:accent3>
        <a:srgbClr val="07A75A"/>
      </a:accent3>
      <a:accent4>
        <a:srgbClr val="0096D2"/>
      </a:accent4>
      <a:accent5>
        <a:srgbClr val="5A4BC2"/>
      </a:accent5>
      <a:accent6>
        <a:srgbClr val="141E46"/>
      </a:accent6>
      <a:hlink>
        <a:srgbClr val="0096D2"/>
      </a:hlink>
      <a:folHlink>
        <a:srgbClr val="0096D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216000" tIns="187200" rIns="216000" bIns="187200" rtlCol="0">
        <a:spAutoFit/>
      </a:bodyPr>
      <a:lstStyle>
        <a:defPPr>
          <a:defRPr sz="4400" b="1" i="0" dirty="0" smtClean="0">
            <a:solidFill>
              <a:schemeClr val="accent1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oL Powerpoint Accessibility 4.3 template" id="{0A42CC50-EA31-C544-8150-C45736D1DEEB}" vid="{0B845206-0906-6545-A189-840B432E56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29F9906F84F04094CE5CD4728D492D" ma:contentTypeVersion="11" ma:contentTypeDescription="Create a new document." ma:contentTypeScope="" ma:versionID="d8405a51cd8e7340846183e6d812064a">
  <xsd:schema xmlns:xsd="http://www.w3.org/2001/XMLSchema" xmlns:xs="http://www.w3.org/2001/XMLSchema" xmlns:p="http://schemas.microsoft.com/office/2006/metadata/properties" xmlns:ns2="67a03111-f570-43e0-9b48-49049b7e86ee" xmlns:ns3="e7a5fc8e-e677-41ca-8019-df913e37547c" targetNamespace="http://schemas.microsoft.com/office/2006/metadata/properties" ma:root="true" ma:fieldsID="3efbf6a554415c45fb1c2221561ca4d5" ns2:_="" ns3:_="">
    <xsd:import namespace="67a03111-f570-43e0-9b48-49049b7e86ee"/>
    <xsd:import namespace="e7a5fc8e-e677-41ca-8019-df913e3754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03111-f570-43e0-9b48-49049b7e8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fc8e-e677-41ca-8019-df913e3754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8282DC-4851-419D-9CF0-16A2A7D28669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67a03111-f570-43e0-9b48-49049b7e86ee"/>
    <ds:schemaRef ds:uri="http://schemas.microsoft.com/office/2006/documentManagement/types"/>
    <ds:schemaRef ds:uri="http://schemas.microsoft.com/office/2006/metadata/properties"/>
    <ds:schemaRef ds:uri="e7a5fc8e-e677-41ca-8019-df913e37547c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700D3A-BCF8-41A7-A48F-10BDC5C7E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03111-f570-43e0-9b48-49049b7e86ee"/>
    <ds:schemaRef ds:uri="e7a5fc8e-e677-41ca-8019-df913e375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553772-E2E2-455A-9FE0-DDB6DBE00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UoL Powerpoint Guidelines Accessibility Design</Template>
  <TotalTime>5768</TotalTime>
  <Words>706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Lucida Grande</vt:lpstr>
      <vt:lpstr>Calibri</vt:lpstr>
      <vt:lpstr>American Typewriter</vt:lpstr>
      <vt:lpstr>Cambria Math</vt:lpstr>
      <vt:lpstr>Arial</vt:lpstr>
      <vt:lpstr>Georgia</vt:lpstr>
      <vt:lpstr>UoL Powerpoint Guidelines Accessibility Design</vt:lpstr>
      <vt:lpstr>1_Office Theme</vt:lpstr>
      <vt:lpstr>MA3077 Operational Research  Lecture 6 – Shadow prices and sensitivity analysis</vt:lpstr>
      <vt:lpstr>Recapitulation and lecture outline</vt:lpstr>
      <vt:lpstr>Shadow prices 1/2</vt:lpstr>
      <vt:lpstr>Shadow prices 2/2</vt:lpstr>
      <vt:lpstr>Shadow prices – example (see OR06_shadow_prices.m)</vt:lpstr>
      <vt:lpstr>Sensitivity analysis – pertubations of f</vt:lpstr>
      <vt:lpstr>Perturbing the objective function (see OR06_sensitivity_analysis.mlx and OR06_feasible_region.m)</vt:lpstr>
      <vt:lpstr>Performing sensitivity analysis</vt:lpstr>
      <vt:lpstr>Summary and 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Aylward, Samantha</dc:creator>
  <cp:lastModifiedBy>Marco Fasondini</cp:lastModifiedBy>
  <cp:revision>75</cp:revision>
  <cp:lastPrinted>2020-07-06T08:56:06Z</cp:lastPrinted>
  <dcterms:created xsi:type="dcterms:W3CDTF">2020-07-06T13:17:56Z</dcterms:created>
  <dcterms:modified xsi:type="dcterms:W3CDTF">2024-09-21T08:30:20Z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0x010100CB29F9906F84F04094CE5CD4728D492D</vt:lpwstr>
  </property>
</Properties>
</file>