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80" r:id="rId5"/>
  </p:sldMasterIdLst>
  <p:notesMasterIdLst>
    <p:notesMasterId r:id="rId18"/>
  </p:notesMasterIdLst>
  <p:handoutMasterIdLst>
    <p:handoutMasterId r:id="rId19"/>
  </p:handoutMasterIdLst>
  <p:sldIdLst>
    <p:sldId id="256" r:id="rId6"/>
    <p:sldId id="257" r:id="rId7"/>
    <p:sldId id="276" r:id="rId8"/>
    <p:sldId id="277" r:id="rId9"/>
    <p:sldId id="278" r:id="rId10"/>
    <p:sldId id="281" r:id="rId11"/>
    <p:sldId id="282" r:id="rId12"/>
    <p:sldId id="283" r:id="rId13"/>
    <p:sldId id="284" r:id="rId14"/>
    <p:sldId id="285" r:id="rId15"/>
    <p:sldId id="286" r:id="rId16"/>
    <p:sldId id="275" r:id="rId17"/>
  </p:sldIdLst>
  <p:sldSz cx="9144000" cy="6858000" type="screen4x3"/>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1" userDrawn="1">
          <p15:clr>
            <a:srgbClr val="A4A3A4"/>
          </p15:clr>
        </p15:guide>
        <p15:guide id="2" pos="27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a:srgbClr val="F3F1F5"/>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24" autoAdjust="0"/>
    <p:restoredTop sz="91374" autoAdjust="0"/>
  </p:normalViewPr>
  <p:slideViewPr>
    <p:cSldViewPr snapToGrid="0" snapToObjects="1" showGuides="1">
      <p:cViewPr varScale="1">
        <p:scale>
          <a:sx n="76" d="100"/>
          <a:sy n="76" d="100"/>
        </p:scale>
        <p:origin x="760" y="52"/>
      </p:cViewPr>
      <p:guideLst>
        <p:guide orient="horz" pos="2111"/>
        <p:guide pos="2752"/>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97" d="100"/>
          <a:sy n="97" d="100"/>
        </p:scale>
        <p:origin x="4328"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Fasondini" userId="5dc4241ea68c62ec" providerId="LiveId" clId="{E1D4669D-F2D5-4836-B9F7-4AB7DE3C5A87}"/>
    <pc:docChg chg="modSld">
      <pc:chgData name="Marco Fasondini" userId="5dc4241ea68c62ec" providerId="LiveId" clId="{E1D4669D-F2D5-4836-B9F7-4AB7DE3C5A87}" dt="2024-09-29T07:07:20.857" v="15" actId="20577"/>
      <pc:docMkLst>
        <pc:docMk/>
      </pc:docMkLst>
      <pc:sldChg chg="modSp mod">
        <pc:chgData name="Marco Fasondini" userId="5dc4241ea68c62ec" providerId="LiveId" clId="{E1D4669D-F2D5-4836-B9F7-4AB7DE3C5A87}" dt="2024-09-29T07:07:20.857" v="15" actId="20577"/>
        <pc:sldMkLst>
          <pc:docMk/>
          <pc:sldMk cId="1208446337" sldId="256"/>
        </pc:sldMkLst>
        <pc:spChg chg="mod">
          <ac:chgData name="Marco Fasondini" userId="5dc4241ea68c62ec" providerId="LiveId" clId="{E1D4669D-F2D5-4836-B9F7-4AB7DE3C5A87}" dt="2024-09-29T07:07:20.857" v="15" actId="20577"/>
          <ac:spMkLst>
            <pc:docMk/>
            <pc:sldMk cId="1208446337" sldId="256"/>
            <ac:spMk id="2" creationId="{81196CDF-2CB5-C547-967C-386DEF9A92A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BFBE71-5035-4146-AFE9-36F5CE18AF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CCEC63C-1F62-B94B-A73D-708D71DE7D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DB4FBF-BAB0-464A-910D-50A092E21568}" type="datetimeFigureOut">
              <a:rPr lang="en-US" smtClean="0"/>
              <a:t>9/29/2024</a:t>
            </a:fld>
            <a:endParaRPr lang="en-US"/>
          </a:p>
        </p:txBody>
      </p:sp>
      <p:sp>
        <p:nvSpPr>
          <p:cNvPr id="4" name="Footer Placeholder 3">
            <a:extLst>
              <a:ext uri="{FF2B5EF4-FFF2-40B4-BE49-F238E27FC236}">
                <a16:creationId xmlns:a16="http://schemas.microsoft.com/office/drawing/2014/main" id="{06EEFDFB-6464-D149-A909-972C4057D1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EA2FD5-5907-934B-880F-E5DBCC10DA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3A49F5-DC7A-1848-B36B-1AFA6915A884}" type="slidenum">
              <a:rPr lang="en-US" smtClean="0"/>
              <a:t>‹#›</a:t>
            </a:fld>
            <a:endParaRPr lang="en-US"/>
          </a:p>
        </p:txBody>
      </p:sp>
    </p:spTree>
    <p:extLst>
      <p:ext uri="{BB962C8B-B14F-4D97-AF65-F5344CB8AC3E}">
        <p14:creationId xmlns:p14="http://schemas.microsoft.com/office/powerpoint/2010/main" val="3977950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21D7CF-5F4D-5148-AB1A-A05EF0B57D46}" type="datetimeFigureOut">
              <a:rPr lang="en-US" smtClean="0"/>
              <a:t>9/27/2024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2C7E9-CA6E-C945-826B-68C1FAB00F44}" type="slidenum">
              <a:rPr lang="en-US" smtClean="0"/>
              <a:t>‹#›</a:t>
            </a:fld>
            <a:endParaRPr lang="en-US" dirty="0"/>
          </a:p>
        </p:txBody>
      </p:sp>
    </p:spTree>
    <p:extLst>
      <p:ext uri="{BB962C8B-B14F-4D97-AF65-F5344CB8AC3E}">
        <p14:creationId xmlns:p14="http://schemas.microsoft.com/office/powerpoint/2010/main" val="177922972"/>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16373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4" y="325122"/>
            <a:ext cx="1946275" cy="3380104"/>
          </a:xfrm>
          <a:prstGeom prst="rect">
            <a:avLst/>
          </a:prstGeom>
          <a:solidFill>
            <a:schemeClr val="tx1">
              <a:lumMod val="20000"/>
              <a:lumOff val="80000"/>
            </a:schemeClr>
          </a:solidFill>
        </p:spPr>
        <p:txBody>
          <a:bodyPr/>
          <a:lstStyle>
            <a:lvl1pPr marL="0" indent="0">
              <a:buNone/>
              <a:defRPr sz="1600">
                <a:latin typeface="+mj-lt"/>
              </a:defRPr>
            </a:lvl1pPr>
          </a:lstStyle>
          <a:p>
            <a:r>
              <a:rPr lang="en-GB"/>
              <a:t>Click icon to add picture</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31B08584-E9B4-CC4D-A115-DB37368730AA}"/>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3543300" y="6563824"/>
            <a:ext cx="1358900" cy="148085"/>
          </a:xfrm>
          <a:prstGeom prst="rect">
            <a:avLst/>
          </a:prstGeom>
        </p:spPr>
      </p:pic>
    </p:spTree>
    <p:extLst>
      <p:ext uri="{BB962C8B-B14F-4D97-AF65-F5344CB8AC3E}">
        <p14:creationId xmlns:p14="http://schemas.microsoft.com/office/powerpoint/2010/main" val="18552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600">
                <a:latin typeface="+mj-lt"/>
              </a:defRPr>
            </a:lvl1pPr>
          </a:lstStyle>
          <a:p>
            <a:r>
              <a:rPr lang="en-GB"/>
              <a:t>Click icon to add picture</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93744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52009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42672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12375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207904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388741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072576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00083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0421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A51C806-9317-4444-AF29-F6B5A5D8C4D1}"/>
              </a:ext>
              <a:ext uri="{C183D7F6-B498-43B3-948B-1728B52AA6E4}">
                <adec:decorative xmlns:adec="http://schemas.microsoft.com/office/drawing/2017/decorative" val="1"/>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904492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lvl1pPr>
          </a:lstStyle>
          <a:p>
            <a:r>
              <a:rPr lang="en-GB"/>
              <a:t>Click icon to add picture</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a:extLst>
              <a:ext uri="{FF2B5EF4-FFF2-40B4-BE49-F238E27FC236}">
                <a16:creationId xmlns:a16="http://schemas.microsoft.com/office/drawing/2014/main" id="{562FFE9E-B38D-7B42-B2C5-7B32CEF7E51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54020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4624175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3405151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185968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descr="&quot;&quot;">
            <a:extLst>
              <a:ext uri="{FF2B5EF4-FFF2-40B4-BE49-F238E27FC236}">
                <a16:creationId xmlns:a16="http://schemas.microsoft.com/office/drawing/2014/main" id="{5A51C806-9317-4444-AF29-F6B5A5D8C4D1}"/>
              </a:ext>
              <a:ext uri="{C183D7F6-B498-43B3-948B-1728B52AA6E4}">
                <adec:decorative xmlns:adec="http://schemas.microsoft.com/office/drawing/2017/decorative" val="0"/>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18184933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3928831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786124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descr="&quot;&quot;">
            <a:extLst>
              <a:ext uri="{C183D7F6-B498-43B3-948B-1728B52AA6E4}">
                <adec:decorative xmlns:adec="http://schemas.microsoft.com/office/drawing/2017/decorative" val="0"/>
              </a:ext>
            </a:extLst>
          </p:cNvPr>
          <p:cNvSpPr>
            <a:spLocks noGrp="1"/>
          </p:cNvSpPr>
          <p:nvPr>
            <p:ph type="pic" sz="quarter" idx="11" hasCustomPrompt="1"/>
          </p:nvPr>
        </p:nvSpPr>
        <p:spPr>
          <a:xfrm>
            <a:off x="0" y="0"/>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800">
                <a:solidFill>
                  <a:schemeClr val="bg1"/>
                </a:solidFill>
                <a:latin typeface="+mj-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4362" y="486057"/>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Slide Number Placeholder 5">
            <a:extLst>
              <a:ext uri="{FF2B5EF4-FFF2-40B4-BE49-F238E27FC236}">
                <a16:creationId xmlns:a16="http://schemas.microsoft.com/office/drawing/2014/main" id="{D6CA8893-AFD2-AF48-B366-2FBBE28BE8B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20448142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5779"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4BF32F7E-C818-C342-A3EB-36B6EDCFC4D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8042" y="6356351"/>
            <a:ext cx="1558544" cy="387617"/>
          </a:xfrm>
          <a:prstGeom prst="rect">
            <a:avLst/>
          </a:prstGeom>
        </p:spPr>
      </p:pic>
    </p:spTree>
    <p:extLst>
      <p:ext uri="{BB962C8B-B14F-4D97-AF65-F5344CB8AC3E}">
        <p14:creationId xmlns:p14="http://schemas.microsoft.com/office/powerpoint/2010/main" val="4226518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92F60E-7F8A-374A-AF40-8F3584A4BCD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208447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2427331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533D2540-C641-4241-843E-2767689BE96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3809762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3A1C461-8F2B-964A-A854-646E5BE0ABE7}"/>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0"/>
            <a:ext cx="3835400" cy="166793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3" name="Picture 12" descr="&quot;&quot;">
            <a:extLst>
              <a:ext uri="{FF2B5EF4-FFF2-40B4-BE49-F238E27FC236}">
                <a16:creationId xmlns:a16="http://schemas.microsoft.com/office/drawing/2014/main" id="{E16CD505-C6AB-3440-B1AE-EA70BE19F36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30819"/>
            <a:ext cx="1558544" cy="387617"/>
          </a:xfrm>
          <a:prstGeom prst="rect">
            <a:avLst/>
          </a:prstGeom>
        </p:spPr>
      </p:pic>
    </p:spTree>
    <p:extLst>
      <p:ext uri="{BB962C8B-B14F-4D97-AF65-F5344CB8AC3E}">
        <p14:creationId xmlns:p14="http://schemas.microsoft.com/office/powerpoint/2010/main" val="4252744483"/>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5" y="372535"/>
            <a:ext cx="1946275" cy="3380104"/>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47A48E3-3A0F-BD43-9766-4600D0687B9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34874" y="6376616"/>
            <a:ext cx="1558544" cy="387617"/>
          </a:xfrm>
          <a:prstGeom prst="rect">
            <a:avLst/>
          </a:prstGeom>
        </p:spPr>
      </p:pic>
    </p:spTree>
    <p:extLst>
      <p:ext uri="{BB962C8B-B14F-4D97-AF65-F5344CB8AC3E}">
        <p14:creationId xmlns:p14="http://schemas.microsoft.com/office/powerpoint/2010/main" val="35699599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0712886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802461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803406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726976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964997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082473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53064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t>
            </a:r>
            <a:r>
              <a:rPr lang="en-GB"/>
              <a:t>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7879737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9000715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3686492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2" name="Picture 11" descr="&quot;&quot;">
            <a:extLst>
              <a:ext uri="{FF2B5EF4-FFF2-40B4-BE49-F238E27FC236}">
                <a16:creationId xmlns:a16="http://schemas.microsoft.com/office/drawing/2014/main" id="{562FFE9E-B38D-7B42-B2C5-7B32CEF7E51A}"/>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4886956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7754078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60850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a:extLst>
              <a:ext uri="{C183D7F6-B498-43B3-948B-1728B52AA6E4}">
                <adec:decorative xmlns:adec="http://schemas.microsoft.com/office/drawing/2017/decorative" val="1"/>
              </a:ext>
            </a:extLst>
          </p:cNvPr>
          <p:cNvSpPr>
            <a:spLocks noGrp="1"/>
          </p:cNvSpPr>
          <p:nvPr>
            <p:ph type="pic" sz="quarter" idx="11" hasCustomPrompt="1"/>
          </p:nvPr>
        </p:nvSpPr>
        <p:spPr>
          <a:xfrm>
            <a:off x="0" y="-73693"/>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600">
                <a:latin typeface="+mn-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Tree>
    <p:extLst>
      <p:ext uri="{BB962C8B-B14F-4D97-AF65-F5344CB8AC3E}">
        <p14:creationId xmlns:p14="http://schemas.microsoft.com/office/powerpoint/2010/main" val="259170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dirty="0"/>
              <a:t>Click icon to add picture</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5C16FDBB-635E-4943-B5EF-AC48633404DC}"/>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44275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5C1895FB-26D4-0F45-8008-470C1A5DB000}"/>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90808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DBF49AA9-75F0-4842-8E81-A7CBFC2AA33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65196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3C9FD82-3D69-CD4A-BF07-F48878A89B6D}"/>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6652"/>
            <a:ext cx="3835400" cy="1667933"/>
          </a:xfrm>
          <a:prstGeom prst="rect">
            <a:avLst/>
          </a:prstGeom>
          <a:solidFill>
            <a:schemeClr val="tx2">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AB7ACE82-840C-894E-A401-E2C19B85E24F}"/>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3232503161"/>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9219760A-70CA-F344-B257-539E482A949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929856652"/>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728" r:id="rId3"/>
    <p:sldLayoutId id="2147483706" r:id="rId4"/>
    <p:sldLayoutId id="2147483701" r:id="rId5"/>
    <p:sldLayoutId id="2147483661" r:id="rId6"/>
    <p:sldLayoutId id="2147483672" r:id="rId7"/>
    <p:sldLayoutId id="2147483673" r:id="rId8"/>
    <p:sldLayoutId id="2147483649" r:id="rId9"/>
    <p:sldLayoutId id="2147483666" r:id="rId10"/>
    <p:sldLayoutId id="2147483678" r:id="rId11"/>
    <p:sldLayoutId id="2147483679" r:id="rId12"/>
    <p:sldLayoutId id="2147483700" r:id="rId13"/>
    <p:sldLayoutId id="2147483671" r:id="rId14"/>
    <p:sldLayoutId id="2147483660" r:id="rId15"/>
    <p:sldLayoutId id="2147483664" r:id="rId16"/>
    <p:sldLayoutId id="2147483674" r:id="rId17"/>
    <p:sldLayoutId id="2147483677" r:id="rId18"/>
    <p:sldLayoutId id="2147483668" r:id="rId19"/>
    <p:sldLayoutId id="2147483670" r:id="rId20"/>
    <p:sldLayoutId id="2147483675" r:id="rId21"/>
    <p:sldLayoutId id="2147483669"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248286"/>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29"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hyperlink" Target="https://uk.mathworks.com/help/optim/ug/mixed-integer-linear-programming-algorithms.html#btzwteb" TargetMode="External"/><Relationship Id="rId2" Type="http://schemas.openxmlformats.org/officeDocument/2006/relationships/hyperlink" Target="https://en.wikipedia.org/wiki/P_versus_NP_problem#Problems_in_NP_not_known_to_be_in_P_or_NP-complete" TargetMode="Externa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n.wikipedia.org/wiki/Unimodular_matrix#Total_unimodularity" TargetMode="Externa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6CDF-2CB5-C547-967C-386DEF9A92A9}"/>
              </a:ext>
            </a:extLst>
          </p:cNvPr>
          <p:cNvSpPr>
            <a:spLocks noGrp="1"/>
          </p:cNvSpPr>
          <p:nvPr>
            <p:ph type="title"/>
          </p:nvPr>
        </p:nvSpPr>
        <p:spPr>
          <a:solidFill>
            <a:srgbClr val="FEFEFE"/>
          </a:solidFill>
        </p:spPr>
        <p:txBody>
          <a:bodyPr>
            <a:normAutofit/>
          </a:bodyPr>
          <a:lstStyle/>
          <a:p>
            <a:r>
              <a:rPr lang="en-US" sz="1400" b="0" dirty="0"/>
              <a:t>MA3077 (DLI) Operational Research</a:t>
            </a:r>
            <a:br>
              <a:rPr lang="en-US" sz="1400" b="0" dirty="0"/>
            </a:br>
            <a:br>
              <a:rPr lang="en-US" sz="1400" b="0" dirty="0"/>
            </a:br>
            <a:r>
              <a:rPr lang="en-US" sz="2600" b="0" dirty="0"/>
              <a:t>Lecture 7 – Mixed-integer linear problems</a:t>
            </a:r>
            <a:endParaRPr lang="en-GB" sz="1400" dirty="0"/>
          </a:p>
        </p:txBody>
      </p:sp>
      <p:sp>
        <p:nvSpPr>
          <p:cNvPr id="3" name="Text Placeholder 2">
            <a:extLst>
              <a:ext uri="{FF2B5EF4-FFF2-40B4-BE49-F238E27FC236}">
                <a16:creationId xmlns:a16="http://schemas.microsoft.com/office/drawing/2014/main" id="{F83BB64A-5E4C-7E42-9509-D3F5DE96E28A}"/>
              </a:ext>
            </a:extLst>
          </p:cNvPr>
          <p:cNvSpPr>
            <a:spLocks noGrp="1"/>
          </p:cNvSpPr>
          <p:nvPr>
            <p:ph type="body" sz="quarter" idx="12"/>
          </p:nvPr>
        </p:nvSpPr>
        <p:spPr>
          <a:solidFill>
            <a:srgbClr val="FEFEFE"/>
          </a:solidFill>
        </p:spPr>
        <p:txBody>
          <a:bodyPr/>
          <a:lstStyle/>
          <a:p>
            <a:r>
              <a:rPr lang="en-GB" dirty="0"/>
              <a:t>Dr Marco Fasondini</a:t>
            </a:r>
          </a:p>
        </p:txBody>
      </p:sp>
    </p:spTree>
    <p:extLst>
      <p:ext uri="{BB962C8B-B14F-4D97-AF65-F5344CB8AC3E}">
        <p14:creationId xmlns:p14="http://schemas.microsoft.com/office/powerpoint/2010/main" val="120844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CA76-9662-F380-C354-FFF208D37A6D}"/>
              </a:ext>
            </a:extLst>
          </p:cNvPr>
          <p:cNvSpPr>
            <a:spLocks noGrp="1"/>
          </p:cNvSpPr>
          <p:nvPr>
            <p:ph type="title"/>
          </p:nvPr>
        </p:nvSpPr>
        <p:spPr/>
        <p:txBody>
          <a:bodyPr/>
          <a:lstStyle/>
          <a:p>
            <a:r>
              <a:rPr lang="en-US" dirty="0"/>
              <a:t>Transportation problem -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FD45B3-CF7D-68D2-36B7-4BB439AB6C63}"/>
                  </a:ext>
                </a:extLst>
              </p:cNvPr>
              <p:cNvSpPr>
                <a:spLocks noGrp="1"/>
              </p:cNvSpPr>
              <p:nvPr>
                <p:ph sz="quarter" idx="11"/>
              </p:nvPr>
            </p:nvSpPr>
            <p:spPr/>
            <p:txBody>
              <a:bodyPr/>
              <a:lstStyle/>
              <a:p>
                <a:pPr marL="0" indent="0">
                  <a:buNone/>
                </a:pPr>
                <a:r>
                  <a:rPr lang="en-US" dirty="0"/>
                  <a:t>Let </a:t>
                </a:r>
                <a14:m>
                  <m:oMath xmlns:m="http://schemas.openxmlformats.org/officeDocument/2006/math">
                    <m:sSub>
                      <m:sSubPr>
                        <m:ctrlPr>
                          <a:rPr lang="de-CH" i="1" dirty="0">
                            <a:latin typeface="Cambria Math" panose="02040503050406030204" pitchFamily="18" charset="0"/>
                          </a:rPr>
                        </m:ctrlPr>
                      </m:sSubPr>
                      <m:e>
                        <m:r>
                          <a:rPr lang="de-CH" i="1" dirty="0">
                            <a:latin typeface="Cambria Math" panose="02040503050406030204" pitchFamily="18" charset="0"/>
                          </a:rPr>
                          <m:t>𝑥</m:t>
                        </m:r>
                      </m:e>
                      <m:sub>
                        <m:r>
                          <a:rPr lang="de-CH" i="1" dirty="0">
                            <a:latin typeface="Cambria Math" panose="02040503050406030204" pitchFamily="18" charset="0"/>
                          </a:rPr>
                          <m:t>𝑖𝑗</m:t>
                        </m:r>
                      </m:sub>
                    </m:sSub>
                  </m:oMath>
                </a14:m>
                <a:r>
                  <a:rPr lang="en-US" dirty="0"/>
                  <a:t> denote how many chairs artisan </a:t>
                </a:r>
                <a14:m>
                  <m:oMath xmlns:m="http://schemas.openxmlformats.org/officeDocument/2006/math">
                    <m:r>
                      <a:rPr lang="en-US" i="1" dirty="0" smtClean="0">
                        <a:latin typeface="Cambria Math" panose="02040503050406030204" pitchFamily="18" charset="0"/>
                      </a:rPr>
                      <m:t>𝑖</m:t>
                    </m:r>
                  </m:oMath>
                </a14:m>
                <a:r>
                  <a:rPr lang="en-US" dirty="0"/>
                  <a:t> sends to customer </a:t>
                </a:r>
                <a14:m>
                  <m:oMath xmlns:m="http://schemas.openxmlformats.org/officeDocument/2006/math">
                    <m:r>
                      <a:rPr lang="en-US" i="1" dirty="0" smtClean="0">
                        <a:latin typeface="Cambria Math" panose="02040503050406030204" pitchFamily="18" charset="0"/>
                      </a:rPr>
                      <m:t>𝑗</m:t>
                    </m:r>
                  </m:oMath>
                </a14:m>
                <a:r>
                  <a:rPr lang="en-US" dirty="0"/>
                  <a:t>. Then, what we want to solve is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de-CH" b="0" i="1" smtClean="0">
                              <a:latin typeface="Cambria Math" panose="02040503050406030204" pitchFamily="18" charset="0"/>
                            </a:rPr>
                          </m:ctrlPr>
                        </m:funcPr>
                        <m:fName>
                          <m:r>
                            <m:rPr>
                              <m:sty m:val="p"/>
                            </m:rPr>
                            <a:rPr lang="de-CH" b="0" i="0" smtClean="0">
                              <a:latin typeface="Cambria Math" panose="02040503050406030204" pitchFamily="18" charset="0"/>
                            </a:rPr>
                            <m:t>min</m:t>
                          </m:r>
                        </m:fName>
                        <m:e>
                          <m:r>
                            <a:rPr lang="de-CH" b="0" i="1" smtClean="0">
                              <a:latin typeface="Cambria Math" panose="02040503050406030204" pitchFamily="18" charset="0"/>
                            </a:rPr>
                            <m:t>14</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11</m:t>
                              </m:r>
                            </m:sub>
                          </m:sSub>
                          <m:r>
                            <a:rPr lang="de-CH" b="0" i="1" smtClean="0">
                              <a:latin typeface="Cambria Math" panose="02040503050406030204" pitchFamily="18" charset="0"/>
                            </a:rPr>
                            <m:t>+11</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12</m:t>
                              </m:r>
                            </m:sub>
                          </m:sSub>
                          <m:r>
                            <a:rPr lang="de-CH" b="0" i="1" smtClean="0">
                              <a:latin typeface="Cambria Math" panose="02040503050406030204" pitchFamily="18" charset="0"/>
                            </a:rPr>
                            <m:t>+12</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13</m:t>
                              </m:r>
                            </m:sub>
                          </m:sSub>
                          <m:r>
                            <a:rPr lang="de-CH" b="0" i="1" smtClean="0">
                              <a:latin typeface="Cambria Math" panose="02040503050406030204" pitchFamily="18" charset="0"/>
                            </a:rPr>
                            <m:t>+10</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21</m:t>
                              </m:r>
                            </m:sub>
                          </m:sSub>
                          <m:r>
                            <a:rPr lang="de-CH" b="0" i="1" smtClean="0">
                              <a:latin typeface="Cambria Math" panose="02040503050406030204" pitchFamily="18" charset="0"/>
                            </a:rPr>
                            <m:t>+12</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22</m:t>
                              </m:r>
                            </m:sub>
                          </m:sSub>
                          <m:r>
                            <a:rPr lang="de-CH" b="0" i="1" smtClean="0">
                              <a:latin typeface="Cambria Math" panose="02040503050406030204" pitchFamily="18" charset="0"/>
                            </a:rPr>
                            <m:t>+18</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23</m:t>
                              </m:r>
                            </m:sub>
                          </m:sSub>
                        </m:e>
                      </m:func>
                    </m:oMath>
                  </m:oMathPara>
                </a14:m>
                <a:endParaRPr lang="en-US" dirty="0"/>
              </a:p>
              <a:p>
                <a:pPr marL="0" indent="0">
                  <a:buNone/>
                </a:pPr>
                <a:endParaRPr lang="en-US" dirty="0"/>
              </a:p>
              <a:p>
                <a:pPr marL="0" indent="0">
                  <a:buNone/>
                </a:pPr>
                <a:r>
                  <a:rPr lang="en-US" dirty="0"/>
                  <a:t>subject to </a:t>
                </a:r>
              </a:p>
              <a:p>
                <a:pPr marL="0" indent="0">
                  <a:buNone/>
                </a:pPr>
                <a14:m>
                  <m:oMathPara xmlns:m="http://schemas.openxmlformats.org/officeDocument/2006/math">
                    <m:oMathParaPr>
                      <m:jc m:val="centerGroup"/>
                    </m:oMathParaPr>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11</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21</m:t>
                          </m:r>
                        </m:sub>
                      </m:sSub>
                      <m:r>
                        <a:rPr lang="de-CH" b="0" i="1" smtClean="0">
                          <a:latin typeface="Cambria Math" panose="02040503050406030204" pitchFamily="18" charset="0"/>
                        </a:rPr>
                        <m:t>=6, </m:t>
                      </m:r>
                    </m:oMath>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12</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22</m:t>
                          </m:r>
                        </m:sub>
                      </m:sSub>
                      <m:r>
                        <a:rPr lang="de-CH" b="0" i="1" smtClean="0">
                          <a:latin typeface="Cambria Math" panose="02040503050406030204" pitchFamily="18" charset="0"/>
                        </a:rPr>
                        <m:t>=8, </m:t>
                      </m:r>
                    </m:oMath>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13</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23</m:t>
                          </m:r>
                        </m:sub>
                      </m:sSub>
                      <m:r>
                        <a:rPr lang="de-CH" b="0" i="1" smtClean="0">
                          <a:latin typeface="Cambria Math" panose="02040503050406030204" pitchFamily="18" charset="0"/>
                        </a:rPr>
                        <m:t>=16,</m:t>
                      </m:r>
                    </m:oMath>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11</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12</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13</m:t>
                          </m:r>
                        </m:sub>
                      </m:sSub>
                      <m:r>
                        <a:rPr lang="de-CH" b="0" i="1" smtClean="0">
                          <a:latin typeface="Cambria Math" panose="02040503050406030204" pitchFamily="18" charset="0"/>
                        </a:rPr>
                        <m:t>=10, </m:t>
                      </m:r>
                    </m:oMath>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21</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22</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23</m:t>
                          </m:r>
                        </m:sub>
                      </m:sSub>
                      <m:r>
                        <a:rPr lang="de-CH" b="0" i="1" smtClean="0">
                          <a:latin typeface="Cambria Math" panose="02040503050406030204" pitchFamily="18" charset="0"/>
                        </a:rPr>
                        <m:t>=20</m:t>
                      </m:r>
                    </m:oMath>
                  </m:oMathPara>
                </a14:m>
                <a:endParaRPr lang="en-US" dirty="0"/>
              </a:p>
              <a:p>
                <a:pPr marL="0" indent="0">
                  <a:buNone/>
                </a:pPr>
                <a:r>
                  <a:rPr lang="en-US" dirty="0"/>
                  <a:t>and </a:t>
                </a:r>
                <a14:m>
                  <m:oMath xmlns:m="http://schemas.openxmlformats.org/officeDocument/2006/math">
                    <m:sSub>
                      <m:sSubPr>
                        <m:ctrlPr>
                          <a:rPr lang="de-CH" i="1" dirty="0">
                            <a:latin typeface="Cambria Math" panose="02040503050406030204" pitchFamily="18" charset="0"/>
                          </a:rPr>
                        </m:ctrlPr>
                      </m:sSubPr>
                      <m:e>
                        <m:r>
                          <a:rPr lang="de-CH" i="1" dirty="0">
                            <a:latin typeface="Cambria Math" panose="02040503050406030204" pitchFamily="18" charset="0"/>
                          </a:rPr>
                          <m:t>𝑥</m:t>
                        </m:r>
                      </m:e>
                      <m:sub>
                        <m:r>
                          <a:rPr lang="de-CH" i="1" dirty="0">
                            <a:latin typeface="Cambria Math" panose="02040503050406030204" pitchFamily="18" charset="0"/>
                          </a:rPr>
                          <m:t>𝑖𝑗</m:t>
                        </m:r>
                      </m:sub>
                    </m:sSub>
                    <m:r>
                      <a:rPr lang="de-CH" b="0" i="1" dirty="0" smtClean="0">
                        <a:latin typeface="Cambria Math" panose="02040503050406030204" pitchFamily="18" charset="0"/>
                      </a:rPr>
                      <m:t>≥0,</m:t>
                    </m:r>
                    <m:sSub>
                      <m:sSubPr>
                        <m:ctrlPr>
                          <a:rPr lang="de-CH" b="0" i="1" dirty="0" smtClean="0">
                            <a:latin typeface="Cambria Math" panose="02040503050406030204" pitchFamily="18" charset="0"/>
                          </a:rPr>
                        </m:ctrlPr>
                      </m:sSubPr>
                      <m:e>
                        <m:r>
                          <a:rPr lang="de-CH" i="1" dirty="0">
                            <a:latin typeface="Cambria Math" panose="02040503050406030204" pitchFamily="18" charset="0"/>
                          </a:rPr>
                          <m:t>𝑥</m:t>
                        </m:r>
                      </m:e>
                      <m:sub>
                        <m:r>
                          <a:rPr lang="de-CH" i="1" dirty="0">
                            <a:latin typeface="Cambria Math" panose="02040503050406030204" pitchFamily="18" charset="0"/>
                          </a:rPr>
                          <m:t>𝑖𝑗</m:t>
                        </m:r>
                      </m:sub>
                    </m:sSub>
                    <m:r>
                      <a:rPr lang="de-CH" i="1" dirty="0" smtClean="0">
                        <a:latin typeface="Cambria Math" panose="02040503050406030204" pitchFamily="18" charset="0"/>
                        <a:ea typeface="Cambria Math" panose="02040503050406030204" pitchFamily="18" charset="0"/>
                      </a:rPr>
                      <m:t>∈</m:t>
                    </m:r>
                    <m:r>
                      <a:rPr lang="de-CH" i="1" dirty="0" smtClean="0">
                        <a:latin typeface="Cambria Math" panose="02040503050406030204" pitchFamily="18" charset="0"/>
                        <a:ea typeface="Cambria Math" panose="02040503050406030204" pitchFamily="18" charset="0"/>
                      </a:rPr>
                      <m:t>ℤ</m:t>
                    </m:r>
                    <m:r>
                      <a:rPr lang="de-CH" b="0" i="0" dirty="0"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B0FD45B3-CF7D-68D2-36B7-4BB439AB6C63}"/>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r="-93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D70A9C7F-47CB-56DD-E850-08876B3F8D0C}"/>
              </a:ext>
            </a:extLst>
          </p:cNvPr>
          <p:cNvSpPr>
            <a:spLocks noGrp="1"/>
          </p:cNvSpPr>
          <p:nvPr>
            <p:ph type="sldNum" sz="quarter" idx="4"/>
          </p:nvPr>
        </p:nvSpPr>
        <p:spPr/>
        <p:txBody>
          <a:bodyPr/>
          <a:lstStyle/>
          <a:p>
            <a:fld id="{05306F20-FBA2-4746-AE9F-DFBA4FFD6FE5}" type="slidenum">
              <a:rPr lang="en-US" smtClean="0"/>
              <a:t>10</a:t>
            </a:fld>
            <a:endParaRPr lang="en-US" dirty="0"/>
          </a:p>
        </p:txBody>
      </p:sp>
    </p:spTree>
    <p:extLst>
      <p:ext uri="{BB962C8B-B14F-4D97-AF65-F5344CB8AC3E}">
        <p14:creationId xmlns:p14="http://schemas.microsoft.com/office/powerpoint/2010/main" val="4179013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CA76-9662-F380-C354-FFF208D37A6D}"/>
              </a:ext>
            </a:extLst>
          </p:cNvPr>
          <p:cNvSpPr>
            <a:spLocks noGrp="1"/>
          </p:cNvSpPr>
          <p:nvPr>
            <p:ph type="title"/>
          </p:nvPr>
        </p:nvSpPr>
        <p:spPr/>
        <p:txBody>
          <a:bodyPr/>
          <a:lstStyle/>
          <a:p>
            <a:r>
              <a:rPr lang="en-US" dirty="0"/>
              <a:t>Transportation problem – totally unimodular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FD45B3-CF7D-68D2-36B7-4BB439AB6C63}"/>
                  </a:ext>
                </a:extLst>
              </p:cNvPr>
              <p:cNvSpPr>
                <a:spLocks noGrp="1"/>
              </p:cNvSpPr>
              <p:nvPr>
                <p:ph sz="quarter" idx="11"/>
              </p:nvPr>
            </p:nvSpPr>
            <p:spPr/>
            <p:txBody>
              <a:bodyPr/>
              <a:lstStyle/>
              <a:p>
                <a:pPr marL="0" indent="0">
                  <a:buNone/>
                </a:pPr>
                <a:r>
                  <a:rPr lang="de-CH" dirty="0"/>
                  <a:t>The </a:t>
                </a:r>
                <a:r>
                  <a:rPr lang="de-CH" dirty="0" err="1"/>
                  <a:t>constraints</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11</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21</m:t>
                          </m:r>
                        </m:sub>
                      </m:sSub>
                      <m:r>
                        <a:rPr lang="de-CH" b="0" i="1" smtClean="0">
                          <a:latin typeface="Cambria Math" panose="02040503050406030204" pitchFamily="18" charset="0"/>
                        </a:rPr>
                        <m:t>=6, </m:t>
                      </m:r>
                    </m:oMath>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12</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22</m:t>
                          </m:r>
                        </m:sub>
                      </m:sSub>
                      <m:r>
                        <a:rPr lang="de-CH" b="0" i="1" smtClean="0">
                          <a:latin typeface="Cambria Math" panose="02040503050406030204" pitchFamily="18" charset="0"/>
                        </a:rPr>
                        <m:t>=8, </m:t>
                      </m:r>
                    </m:oMath>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13</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23</m:t>
                          </m:r>
                        </m:sub>
                      </m:sSub>
                      <m:r>
                        <a:rPr lang="de-CH" b="0" i="1" smtClean="0">
                          <a:latin typeface="Cambria Math" panose="02040503050406030204" pitchFamily="18" charset="0"/>
                        </a:rPr>
                        <m:t>=16,</m:t>
                      </m:r>
                    </m:oMath>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11</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12</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13</m:t>
                          </m:r>
                        </m:sub>
                      </m:sSub>
                      <m:r>
                        <a:rPr lang="de-CH" b="0" i="1" smtClean="0">
                          <a:latin typeface="Cambria Math" panose="02040503050406030204" pitchFamily="18" charset="0"/>
                        </a:rPr>
                        <m:t>=10, </m:t>
                      </m:r>
                    </m:oMath>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21</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22</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23</m:t>
                          </m:r>
                        </m:sub>
                      </m:sSub>
                      <m:r>
                        <a:rPr lang="de-CH" b="0" i="1" smtClean="0">
                          <a:latin typeface="Cambria Math" panose="02040503050406030204" pitchFamily="18" charset="0"/>
                        </a:rPr>
                        <m:t>=20</m:t>
                      </m:r>
                    </m:oMath>
                  </m:oMathPara>
                </a14:m>
                <a:endParaRPr lang="en-US" dirty="0"/>
              </a:p>
              <a:p>
                <a:pPr marL="0" indent="0">
                  <a:buNone/>
                </a:pPr>
                <a:r>
                  <a:rPr lang="en-US" dirty="0"/>
                  <a:t>can be written as</a:t>
                </a:r>
              </a:p>
              <a:p>
                <a:pPr marL="0" indent="0">
                  <a:buNone/>
                </a:pP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𝐴𝑥</m:t>
                      </m:r>
                      <m:r>
                        <a:rPr lang="de-CH" b="0" i="1" smtClean="0">
                          <a:latin typeface="Cambria Math" panose="02040503050406030204" pitchFamily="18" charset="0"/>
                        </a:rPr>
                        <m:t>=</m:t>
                      </m:r>
                      <m:d>
                        <m:dPr>
                          <m:ctrlPr>
                            <a:rPr lang="en-US" i="1" smtClean="0">
                              <a:latin typeface="Cambria Math" panose="02040503050406030204" pitchFamily="18" charset="0"/>
                            </a:rPr>
                          </m:ctrlPr>
                        </m:dPr>
                        <m:e>
                          <m:m>
                            <m:mPr>
                              <m:mcs>
                                <m:mc>
                                  <m:mcPr>
                                    <m:count m:val="6"/>
                                    <m:mcJc m:val="center"/>
                                  </m:mcPr>
                                </m:mc>
                              </m:mcs>
                              <m:ctrlPr>
                                <a:rPr lang="en-US" i="1" smtClean="0">
                                  <a:latin typeface="Cambria Math" panose="02040503050406030204" pitchFamily="18" charset="0"/>
                                </a:rPr>
                              </m:ctrlPr>
                            </m:mPr>
                            <m:mr>
                              <m:e>
                                <m:r>
                                  <m:rPr>
                                    <m:brk m:alnAt="7"/>
                                  </m:rPr>
                                  <a:rPr lang="de-CH" b="0" i="1" smtClean="0">
                                    <a:latin typeface="Cambria Math" panose="02040503050406030204" pitchFamily="18" charset="0"/>
                                  </a:rPr>
                                  <m:t>1</m:t>
                                </m:r>
                              </m:e>
                              <m:e>
                                <m:r>
                                  <a:rPr lang="de-CH" b="0" i="1" smtClean="0">
                                    <a:latin typeface="Cambria Math" panose="02040503050406030204" pitchFamily="18" charset="0"/>
                                  </a:rPr>
                                  <m:t>0</m:t>
                                </m:r>
                              </m:e>
                              <m:e>
                                <m:r>
                                  <a:rPr lang="de-CH" b="0" i="1" smtClean="0">
                                    <a:latin typeface="Cambria Math" panose="02040503050406030204" pitchFamily="18" charset="0"/>
                                  </a:rPr>
                                  <m:t>0</m:t>
                                </m:r>
                              </m:e>
                              <m:e>
                                <m:r>
                                  <a:rPr lang="de-CH" b="0" i="1" smtClean="0">
                                    <a:latin typeface="Cambria Math" panose="02040503050406030204" pitchFamily="18" charset="0"/>
                                  </a:rPr>
                                  <m:t>1</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0</m:t>
                                </m:r>
                              </m:e>
                              <m:e>
                                <m:r>
                                  <a:rPr lang="de-CH" b="0" i="1" smtClean="0">
                                    <a:latin typeface="Cambria Math" panose="02040503050406030204" pitchFamily="18" charset="0"/>
                                  </a:rPr>
                                  <m:t>1</m:t>
                                </m:r>
                              </m:e>
                              <m:e>
                                <m:r>
                                  <a:rPr lang="de-CH" b="0" i="1" smtClean="0">
                                    <a:latin typeface="Cambria Math" panose="02040503050406030204" pitchFamily="18" charset="0"/>
                                  </a:rPr>
                                  <m:t>0</m:t>
                                </m:r>
                              </m:e>
                              <m:e>
                                <m:r>
                                  <a:rPr lang="de-CH" b="0" i="1" smtClean="0">
                                    <a:latin typeface="Cambria Math" panose="02040503050406030204" pitchFamily="18" charset="0"/>
                                  </a:rPr>
                                  <m:t>0</m:t>
                                </m:r>
                              </m:e>
                              <m:e>
                                <m:r>
                                  <a:rPr lang="de-CH" b="0" i="1" smtClean="0">
                                    <a:latin typeface="Cambria Math" panose="02040503050406030204" pitchFamily="18" charset="0"/>
                                  </a:rPr>
                                  <m:t>1</m:t>
                                </m:r>
                              </m:e>
                              <m:e>
                                <m:r>
                                  <a:rPr lang="de-CH" b="0" i="1" smtClean="0">
                                    <a:latin typeface="Cambria Math" panose="02040503050406030204" pitchFamily="18" charset="0"/>
                                  </a:rPr>
                                  <m:t>0</m:t>
                                </m:r>
                              </m:e>
                            </m:mr>
                            <m:mr>
                              <m:e>
                                <m:r>
                                  <a:rPr lang="de-CH" b="0" i="1" smtClean="0">
                                    <a:latin typeface="Cambria Math" panose="02040503050406030204" pitchFamily="18" charset="0"/>
                                  </a:rPr>
                                  <m:t>0</m:t>
                                </m:r>
                              </m:e>
                              <m:e>
                                <m:r>
                                  <a:rPr lang="de-CH" b="0" i="1" smtClean="0">
                                    <a:latin typeface="Cambria Math" panose="02040503050406030204" pitchFamily="18" charset="0"/>
                                  </a:rPr>
                                  <m:t>0</m:t>
                                </m:r>
                              </m:e>
                              <m:e>
                                <m:r>
                                  <a:rPr lang="de-CH" b="0" i="1" smtClean="0">
                                    <a:latin typeface="Cambria Math" panose="02040503050406030204" pitchFamily="18" charset="0"/>
                                  </a:rPr>
                                  <m:t>1</m:t>
                                </m:r>
                              </m:e>
                              <m:e>
                                <m:r>
                                  <a:rPr lang="de-CH" b="0" i="1" smtClean="0">
                                    <a:latin typeface="Cambria Math" panose="02040503050406030204" pitchFamily="18" charset="0"/>
                                  </a:rPr>
                                  <m:t>0</m:t>
                                </m:r>
                              </m:e>
                              <m:e>
                                <m:r>
                                  <a:rPr lang="de-CH" b="0" i="1" smtClean="0">
                                    <a:latin typeface="Cambria Math" panose="02040503050406030204" pitchFamily="18" charset="0"/>
                                  </a:rPr>
                                  <m:t>0</m:t>
                                </m:r>
                              </m:e>
                              <m:e>
                                <m:r>
                                  <a:rPr lang="de-CH" b="0" i="1" smtClean="0">
                                    <a:latin typeface="Cambria Math" panose="02040503050406030204" pitchFamily="18" charset="0"/>
                                  </a:rPr>
                                  <m:t>1</m:t>
                                </m:r>
                              </m:e>
                            </m:mr>
                            <m:mr>
                              <m:e>
                                <m:r>
                                  <a:rPr lang="de-CH" b="0" i="1" smtClean="0">
                                    <a:latin typeface="Cambria Math" panose="02040503050406030204" pitchFamily="18" charset="0"/>
                                  </a:rPr>
                                  <m:t>1</m:t>
                                </m:r>
                              </m:e>
                              <m:e>
                                <m:r>
                                  <a:rPr lang="de-CH" b="0" i="1" smtClean="0">
                                    <a:latin typeface="Cambria Math" panose="02040503050406030204" pitchFamily="18" charset="0"/>
                                  </a:rPr>
                                  <m:t>1</m:t>
                                </m:r>
                              </m:e>
                              <m:e>
                                <m:r>
                                  <a:rPr lang="de-CH" b="0" i="1" smtClean="0">
                                    <a:latin typeface="Cambria Math" panose="02040503050406030204" pitchFamily="18" charset="0"/>
                                  </a:rPr>
                                  <m:t>1</m:t>
                                </m:r>
                              </m:e>
                              <m:e>
                                <m:r>
                                  <a:rPr lang="de-CH" b="0" i="1" smtClean="0">
                                    <a:latin typeface="Cambria Math" panose="02040503050406030204" pitchFamily="18" charset="0"/>
                                  </a:rPr>
                                  <m:t>0</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0</m:t>
                                </m:r>
                              </m:e>
                              <m:e>
                                <m:r>
                                  <a:rPr lang="de-CH" b="0" i="1" smtClean="0">
                                    <a:latin typeface="Cambria Math" panose="02040503050406030204" pitchFamily="18" charset="0"/>
                                  </a:rPr>
                                  <m:t>0</m:t>
                                </m:r>
                              </m:e>
                              <m:e>
                                <m:r>
                                  <a:rPr lang="de-CH" b="0" i="1" smtClean="0">
                                    <a:latin typeface="Cambria Math" panose="02040503050406030204" pitchFamily="18" charset="0"/>
                                  </a:rPr>
                                  <m:t>0</m:t>
                                </m:r>
                              </m:e>
                              <m:e>
                                <m:r>
                                  <a:rPr lang="de-CH" b="0" i="1" smtClean="0">
                                    <a:latin typeface="Cambria Math" panose="02040503050406030204" pitchFamily="18" charset="0"/>
                                  </a:rPr>
                                  <m:t>1</m:t>
                                </m:r>
                              </m:e>
                              <m:e>
                                <m:r>
                                  <a:rPr lang="de-CH" b="0" i="1" smtClean="0">
                                    <a:latin typeface="Cambria Math" panose="02040503050406030204" pitchFamily="18" charset="0"/>
                                  </a:rPr>
                                  <m:t>1</m:t>
                                </m:r>
                              </m:e>
                              <m:e>
                                <m:r>
                                  <a:rPr lang="de-CH" b="0" i="1" smtClean="0">
                                    <a:latin typeface="Cambria Math" panose="02040503050406030204" pitchFamily="18" charset="0"/>
                                  </a:rPr>
                                  <m:t>1</m:t>
                                </m:r>
                              </m:e>
                            </m:mr>
                          </m:m>
                        </m:e>
                      </m:d>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de-CH" b="0" i="1" smtClean="0">
                                        <a:latin typeface="Cambria Math" panose="02040503050406030204" pitchFamily="18" charset="0"/>
                                      </a:rPr>
                                    </m:ctrlPr>
                                  </m:sSubPr>
                                  <m:e>
                                    <m:r>
                                      <m:rPr>
                                        <m:brk m:alnAt="7"/>
                                      </m:rPr>
                                      <a:rPr lang="de-CH" b="0" i="1" smtClean="0">
                                        <a:latin typeface="Cambria Math" panose="02040503050406030204" pitchFamily="18" charset="0"/>
                                      </a:rPr>
                                      <m:t>𝑥</m:t>
                                    </m:r>
                                  </m:e>
                                  <m:sub>
                                    <m:r>
                                      <m:rPr>
                                        <m:brk m:alnAt="7"/>
                                      </m:rPr>
                                      <a:rPr lang="de-CH" b="0" i="1" smtClean="0">
                                        <a:latin typeface="Cambria Math" panose="02040503050406030204" pitchFamily="18" charset="0"/>
                                      </a:rPr>
                                      <m:t>1</m:t>
                                    </m:r>
                                    <m:r>
                                      <a:rPr lang="de-CH" b="0" i="1" smtClean="0">
                                        <a:latin typeface="Cambria Math" panose="02040503050406030204" pitchFamily="18" charset="0"/>
                                      </a:rPr>
                                      <m:t>1</m:t>
                                    </m:r>
                                  </m:sub>
                                </m:sSub>
                              </m:e>
                            </m:mr>
                            <m:mr>
                              <m:e>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12</m:t>
                                    </m:r>
                                  </m:sub>
                                </m:sSub>
                              </m:e>
                            </m:mr>
                            <m:mr>
                              <m:e>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13</m:t>
                                    </m:r>
                                  </m:sub>
                                </m:sSub>
                              </m:e>
                            </m:mr>
                            <m:mr>
                              <m:e>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21</m:t>
                                    </m:r>
                                  </m:sub>
                                </m:sSub>
                              </m:e>
                            </m:mr>
                            <m:mr>
                              <m:e>
                                <m:eqArr>
                                  <m:eqArrPr>
                                    <m:ctrlPr>
                                      <a:rPr lang="de-CH" b="0" i="1" smtClean="0">
                                        <a:latin typeface="Cambria Math" panose="02040503050406030204" pitchFamily="18" charset="0"/>
                                      </a:rPr>
                                    </m:ctrlPr>
                                  </m:eqArrPr>
                                  <m:e>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22</m:t>
                                        </m:r>
                                      </m:sub>
                                    </m:sSub>
                                  </m:e>
                                  <m:e>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23</m:t>
                                        </m:r>
                                      </m:sub>
                                    </m:sSub>
                                  </m:e>
                                </m:eqArr>
                              </m:e>
                            </m:mr>
                          </m:m>
                        </m:e>
                      </m:d>
                      <m:r>
                        <a:rPr lang="de-CH" b="0" i="0" smtClean="0">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de-CH" b="0" i="1" smtClean="0">
                                    <a:latin typeface="Cambria Math" panose="02040503050406030204" pitchFamily="18" charset="0"/>
                                  </a:rPr>
                                  <m:t>6</m:t>
                                </m:r>
                              </m:e>
                            </m:mr>
                            <m:mr>
                              <m:e>
                                <m:r>
                                  <a:rPr lang="de-CH" b="0" i="1" smtClean="0">
                                    <a:latin typeface="Cambria Math" panose="02040503050406030204" pitchFamily="18" charset="0"/>
                                  </a:rPr>
                                  <m:t>8</m:t>
                                </m:r>
                              </m:e>
                            </m:mr>
                            <m:mr>
                              <m:e>
                                <m:r>
                                  <a:rPr lang="de-CH" b="0" i="1" smtClean="0">
                                    <a:latin typeface="Cambria Math" panose="02040503050406030204" pitchFamily="18" charset="0"/>
                                  </a:rPr>
                                  <m:t>16</m:t>
                                </m:r>
                              </m:e>
                            </m:mr>
                            <m:mr>
                              <m:e>
                                <m:r>
                                  <a:rPr lang="de-CH" b="0" i="1" smtClean="0">
                                    <a:latin typeface="Cambria Math" panose="02040503050406030204" pitchFamily="18" charset="0"/>
                                  </a:rPr>
                                  <m:t>10</m:t>
                                </m:r>
                              </m:e>
                            </m:mr>
                            <m:mr>
                              <m:e>
                                <m:r>
                                  <a:rPr lang="de-CH" b="0" i="1" smtClean="0">
                                    <a:latin typeface="Cambria Math" panose="02040503050406030204" pitchFamily="18" charset="0"/>
                                  </a:rPr>
                                  <m:t>20</m:t>
                                </m:r>
                              </m:e>
                            </m:mr>
                          </m:m>
                        </m:e>
                      </m:d>
                      <m:r>
                        <a:rPr lang="de-CH" b="0" i="1" smtClean="0">
                          <a:latin typeface="Cambria Math" panose="02040503050406030204" pitchFamily="18" charset="0"/>
                        </a:rPr>
                        <m:t>=</m:t>
                      </m:r>
                      <m:r>
                        <a:rPr lang="de-CH" b="0" i="1" smtClean="0">
                          <a:latin typeface="Cambria Math" panose="02040503050406030204" pitchFamily="18" charset="0"/>
                        </a:rPr>
                        <m:t>𝑏</m:t>
                      </m:r>
                    </m:oMath>
                  </m:oMathPara>
                </a14:m>
                <a:endParaRPr lang="en-US" dirty="0"/>
              </a:p>
              <a:p>
                <a:pPr marL="0" indent="0">
                  <a:buNone/>
                </a:pPr>
                <a:r>
                  <a:rPr lang="en-US" dirty="0"/>
                  <a:t>The matrix </a:t>
                </a:r>
                <a14:m>
                  <m:oMath xmlns:m="http://schemas.openxmlformats.org/officeDocument/2006/math">
                    <m:r>
                      <a:rPr lang="de-CH" i="1">
                        <a:latin typeface="Cambria Math" panose="02040503050406030204" pitchFamily="18" charset="0"/>
                      </a:rPr>
                      <m:t>𝐴</m:t>
                    </m:r>
                  </m:oMath>
                </a14:m>
                <a:r>
                  <a:rPr lang="en-US" dirty="0"/>
                  <a:t> is totally unimodular!</a:t>
                </a:r>
              </a:p>
            </p:txBody>
          </p:sp>
        </mc:Choice>
        <mc:Fallback xmlns="">
          <p:sp>
            <p:nvSpPr>
              <p:cNvPr id="3" name="Content Placeholder 2">
                <a:extLst>
                  <a:ext uri="{FF2B5EF4-FFF2-40B4-BE49-F238E27FC236}">
                    <a16:creationId xmlns:a16="http://schemas.microsoft.com/office/drawing/2014/main" id="{B0FD45B3-CF7D-68D2-36B7-4BB439AB6C63}"/>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b="-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70A9C7F-47CB-56DD-E850-08876B3F8D0C}"/>
              </a:ext>
            </a:extLst>
          </p:cNvPr>
          <p:cNvSpPr>
            <a:spLocks noGrp="1"/>
          </p:cNvSpPr>
          <p:nvPr>
            <p:ph type="sldNum" sz="quarter" idx="4"/>
          </p:nvPr>
        </p:nvSpPr>
        <p:spPr/>
        <p:txBody>
          <a:bodyPr/>
          <a:lstStyle/>
          <a:p>
            <a:fld id="{05306F20-FBA2-4746-AE9F-DFBA4FFD6FE5}" type="slidenum">
              <a:rPr lang="en-US" smtClean="0"/>
              <a:t>11</a:t>
            </a:fld>
            <a:endParaRPr lang="en-US" dirty="0"/>
          </a:p>
        </p:txBody>
      </p:sp>
    </p:spTree>
    <p:extLst>
      <p:ext uri="{BB962C8B-B14F-4D97-AF65-F5344CB8AC3E}">
        <p14:creationId xmlns:p14="http://schemas.microsoft.com/office/powerpoint/2010/main" val="1948122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E408-F539-EF43-8E57-C632A403ADD4}"/>
              </a:ext>
            </a:extLst>
          </p:cNvPr>
          <p:cNvSpPr>
            <a:spLocks noGrp="1"/>
          </p:cNvSpPr>
          <p:nvPr>
            <p:ph type="title"/>
          </p:nvPr>
        </p:nvSpPr>
        <p:spPr/>
        <p:txBody>
          <a:bodyPr/>
          <a:lstStyle/>
          <a:p>
            <a:r>
              <a:rPr lang="en-CH" dirty="0"/>
              <a:t>Summary and self-study</a:t>
            </a:r>
          </a:p>
        </p:txBody>
      </p:sp>
      <p:sp>
        <p:nvSpPr>
          <p:cNvPr id="3" name="Content Placeholder 2">
            <a:extLst>
              <a:ext uri="{FF2B5EF4-FFF2-40B4-BE49-F238E27FC236}">
                <a16:creationId xmlns:a16="http://schemas.microsoft.com/office/drawing/2014/main" id="{2A2AD464-6984-5C48-9A2A-D24FEDE37D43}"/>
              </a:ext>
            </a:extLst>
          </p:cNvPr>
          <p:cNvSpPr>
            <a:spLocks noGrp="1"/>
          </p:cNvSpPr>
          <p:nvPr>
            <p:ph sz="quarter" idx="11"/>
          </p:nvPr>
        </p:nvSpPr>
        <p:spPr/>
        <p:txBody>
          <a:bodyPr>
            <a:normAutofit fontScale="92500" lnSpcReduction="20000"/>
          </a:bodyPr>
          <a:lstStyle/>
          <a:p>
            <a:pPr marL="0" indent="0">
              <a:buNone/>
            </a:pPr>
            <a:r>
              <a:rPr lang="en-US" b="1" dirty="0">
                <a:solidFill>
                  <a:schemeClr val="accent1"/>
                </a:solidFill>
              </a:rPr>
              <a:t>Summary:</a:t>
            </a:r>
            <a:r>
              <a:rPr lang="en-US" dirty="0">
                <a:solidFill>
                  <a:schemeClr val="accent1"/>
                </a:solidFill>
              </a:rPr>
              <a:t> </a:t>
            </a:r>
            <a:r>
              <a:rPr lang="en-US" dirty="0"/>
              <a:t>today we have learnt</a:t>
            </a:r>
          </a:p>
          <a:p>
            <a:r>
              <a:rPr lang="en-US" dirty="0"/>
              <a:t>how to model some mixed-integer linear programming problems,</a:t>
            </a:r>
          </a:p>
          <a:p>
            <a:r>
              <a:rPr lang="en-US" dirty="0"/>
              <a:t>how to solve them in </a:t>
            </a:r>
            <a:r>
              <a:rPr lang="en-US" dirty="0" err="1"/>
              <a:t>Matlab</a:t>
            </a:r>
            <a:r>
              <a:rPr lang="en-US" dirty="0"/>
              <a:t> using </a:t>
            </a:r>
            <a:r>
              <a:rPr lang="en-US" dirty="0" err="1">
                <a:latin typeface="American Typewriter" panose="02090604020004020304" pitchFamily="18" charset="77"/>
              </a:rPr>
              <a:t>intlinprog</a:t>
            </a:r>
            <a:r>
              <a:rPr lang="en-US" dirty="0">
                <a:latin typeface="American Typewriter" panose="02090604020004020304" pitchFamily="18" charset="77"/>
              </a:rPr>
              <a:t>,</a:t>
            </a:r>
          </a:p>
          <a:p>
            <a:r>
              <a:rPr lang="en-US" dirty="0">
                <a:latin typeface="+mn-lt"/>
              </a:rPr>
              <a:t>and what the branch and bound technique is.</a:t>
            </a:r>
            <a:endParaRPr lang="en-US" b="1" dirty="0">
              <a:solidFill>
                <a:srgbClr val="FF0000"/>
              </a:solidFill>
            </a:endParaRPr>
          </a:p>
          <a:p>
            <a:pPr marL="0" indent="0">
              <a:buNone/>
            </a:pPr>
            <a:r>
              <a:rPr lang="en-US" b="1" dirty="0">
                <a:solidFill>
                  <a:schemeClr val="accent1"/>
                </a:solidFill>
              </a:rPr>
              <a:t>Self-study:</a:t>
            </a:r>
            <a:r>
              <a:rPr lang="en-US" dirty="0">
                <a:solidFill>
                  <a:schemeClr val="accent1"/>
                </a:solidFill>
              </a:rPr>
              <a:t> </a:t>
            </a:r>
            <a:r>
              <a:rPr lang="en-US" dirty="0"/>
              <a:t>Formulate the following problem as mixed-integer linear programming problem.</a:t>
            </a:r>
          </a:p>
          <a:p>
            <a:pPr marL="0" indent="0">
              <a:buNone/>
            </a:pPr>
            <a:r>
              <a:rPr lang="en-US" b="1" dirty="0">
                <a:solidFill>
                  <a:schemeClr val="accent1"/>
                </a:solidFill>
              </a:rPr>
              <a:t>Scenario:</a:t>
            </a:r>
            <a:r>
              <a:rPr lang="en-US" dirty="0"/>
              <a:t>  A colleague of mine convenes the module MA3513 Industrial Mathematics Project. In this module, students work in groups for one year on a project set by an industrial partner.</a:t>
            </a:r>
            <a:br>
              <a:rPr lang="en-US" dirty="0"/>
            </a:br>
            <a:r>
              <a:rPr lang="en-US" dirty="0"/>
              <a:t>This summer my colleague collected 7 potential projects and now he must allocate students to projects. This year there are 32 students and he would like to let them choose what project they'd like to work on. To this end, he asked them to rank their top-three preferred projects.</a:t>
            </a:r>
          </a:p>
          <a:p>
            <a:pPr marL="0" indent="0">
              <a:buNone/>
            </a:pPr>
            <a:r>
              <a:rPr lang="en-US" b="1" dirty="0">
                <a:solidFill>
                  <a:schemeClr val="accent1"/>
                </a:solidFill>
              </a:rPr>
              <a:t>Question:</a:t>
            </a:r>
            <a:r>
              <a:rPr lang="en-US" dirty="0"/>
              <a:t> How should he allocate students to projects to </a:t>
            </a:r>
            <a:r>
              <a:rPr lang="en-US" dirty="0" err="1"/>
              <a:t>maximise</a:t>
            </a:r>
            <a:r>
              <a:rPr lang="en-US" dirty="0"/>
              <a:t> their happiness while at the same time ensuring that no project has fewer than 4 or more than 5 students?</a:t>
            </a:r>
          </a:p>
          <a:p>
            <a:pPr marL="0" indent="0">
              <a:buNone/>
            </a:pPr>
            <a:endParaRPr lang="en-US" dirty="0"/>
          </a:p>
        </p:txBody>
      </p:sp>
      <p:sp>
        <p:nvSpPr>
          <p:cNvPr id="4" name="Slide Number Placeholder 3">
            <a:extLst>
              <a:ext uri="{FF2B5EF4-FFF2-40B4-BE49-F238E27FC236}">
                <a16:creationId xmlns:a16="http://schemas.microsoft.com/office/drawing/2014/main" id="{0A8EA696-81AC-4840-89C6-58194B1C0642}"/>
              </a:ext>
            </a:extLst>
          </p:cNvPr>
          <p:cNvSpPr>
            <a:spLocks noGrp="1"/>
          </p:cNvSpPr>
          <p:nvPr>
            <p:ph type="sldNum" sz="quarter" idx="4"/>
          </p:nvPr>
        </p:nvSpPr>
        <p:spPr/>
        <p:txBody>
          <a:bodyPr/>
          <a:lstStyle/>
          <a:p>
            <a:fld id="{05306F20-FBA2-4746-AE9F-DFBA4FFD6FE5}" type="slidenum">
              <a:rPr lang="en-US" smtClean="0"/>
              <a:t>12</a:t>
            </a:fld>
            <a:endParaRPr lang="en-US" dirty="0"/>
          </a:p>
        </p:txBody>
      </p:sp>
    </p:spTree>
    <p:extLst>
      <p:ext uri="{BB962C8B-B14F-4D97-AF65-F5344CB8AC3E}">
        <p14:creationId xmlns:p14="http://schemas.microsoft.com/office/powerpoint/2010/main" val="206738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381321-5EDF-4D42-B147-ADA7004CD9E0}"/>
              </a:ext>
            </a:extLst>
          </p:cNvPr>
          <p:cNvSpPr>
            <a:spLocks noGrp="1"/>
          </p:cNvSpPr>
          <p:nvPr>
            <p:ph type="title"/>
          </p:nvPr>
        </p:nvSpPr>
        <p:spPr>
          <a:xfrm>
            <a:off x="342901" y="488953"/>
            <a:ext cx="8445500" cy="430887"/>
          </a:xfrm>
        </p:spPr>
        <p:txBody>
          <a:bodyPr/>
          <a:lstStyle/>
          <a:p>
            <a:r>
              <a:rPr lang="en-CH" dirty="0"/>
              <a:t>Recap</a:t>
            </a:r>
            <a:r>
              <a:rPr lang="en-GB" dirty="0" err="1"/>
              <a:t>itulation</a:t>
            </a:r>
            <a:r>
              <a:rPr lang="en-GB" dirty="0"/>
              <a:t> and lecture outline</a:t>
            </a:r>
            <a:endParaRPr lang="en-CH" dirty="0"/>
          </a:p>
        </p:txBody>
      </p:sp>
      <p:sp>
        <p:nvSpPr>
          <p:cNvPr id="12" name="Content Placeholder 11">
            <a:extLst>
              <a:ext uri="{FF2B5EF4-FFF2-40B4-BE49-F238E27FC236}">
                <a16:creationId xmlns:a16="http://schemas.microsoft.com/office/drawing/2014/main" id="{17544916-EBE4-A840-ABCA-18C4128C3E98}"/>
              </a:ext>
            </a:extLst>
          </p:cNvPr>
          <p:cNvSpPr>
            <a:spLocks noGrp="1"/>
          </p:cNvSpPr>
          <p:nvPr>
            <p:ph sz="quarter" idx="11"/>
          </p:nvPr>
        </p:nvSpPr>
        <p:spPr/>
        <p:txBody>
          <a:bodyPr/>
          <a:lstStyle/>
          <a:p>
            <a:pPr marL="0" indent="0">
              <a:buNone/>
            </a:pPr>
            <a:endParaRPr lang="en-CH" dirty="0"/>
          </a:p>
          <a:p>
            <a:pPr marL="0" indent="0">
              <a:buNone/>
            </a:pPr>
            <a:r>
              <a:rPr lang="en-CH" b="1" dirty="0">
                <a:solidFill>
                  <a:schemeClr val="accent1"/>
                </a:solidFill>
              </a:rPr>
              <a:t>Summary:</a:t>
            </a:r>
            <a:r>
              <a:rPr lang="en-CH" dirty="0">
                <a:solidFill>
                  <a:schemeClr val="accent1"/>
                </a:solidFill>
              </a:rPr>
              <a:t> </a:t>
            </a:r>
            <a:r>
              <a:rPr lang="en-CH" dirty="0"/>
              <a:t>so far we learnt:</a:t>
            </a:r>
          </a:p>
          <a:p>
            <a:r>
              <a:rPr lang="en-US" dirty="0"/>
              <a:t>how to model linear programming problems and solve them in </a:t>
            </a:r>
            <a:r>
              <a:rPr lang="en-US" dirty="0" err="1"/>
              <a:t>Matlab</a:t>
            </a:r>
            <a:r>
              <a:rPr lang="en-US" dirty="0"/>
              <a:t>,</a:t>
            </a:r>
          </a:p>
          <a:p>
            <a:r>
              <a:rPr lang="en-US" dirty="0"/>
              <a:t>how to </a:t>
            </a:r>
            <a:r>
              <a:rPr lang="en-US" dirty="0" err="1"/>
              <a:t>analyse</a:t>
            </a:r>
            <a:r>
              <a:rPr lang="en-US" dirty="0"/>
              <a:t> them using Farkas' lemma,</a:t>
            </a:r>
          </a:p>
          <a:p>
            <a:r>
              <a:rPr lang="en-US" dirty="0"/>
              <a:t>the role (and interpretation) of weak and strong duality and sensitivity analysis.</a:t>
            </a:r>
          </a:p>
          <a:p>
            <a:endParaRPr lang="en-CH" dirty="0"/>
          </a:p>
          <a:p>
            <a:pPr marL="0" indent="0">
              <a:buNone/>
            </a:pPr>
            <a:r>
              <a:rPr lang="en-CH" b="1" dirty="0">
                <a:solidFill>
                  <a:schemeClr val="accent1"/>
                </a:solidFill>
              </a:rPr>
              <a:t>Today:</a:t>
            </a:r>
            <a:r>
              <a:rPr lang="en-CH" dirty="0"/>
              <a:t> A first glimpse into mixed-integer programming following loosely Ch. 3 of OptArt and Ch. 9 of the book by Hillier and Lieberman.</a:t>
            </a:r>
          </a:p>
        </p:txBody>
      </p:sp>
      <p:sp>
        <p:nvSpPr>
          <p:cNvPr id="6" name="Slide Number Placeholder 5">
            <a:extLst>
              <a:ext uri="{FF2B5EF4-FFF2-40B4-BE49-F238E27FC236}">
                <a16:creationId xmlns:a16="http://schemas.microsoft.com/office/drawing/2014/main" id="{CF506723-615A-9348-B0C2-5844CA97831E}"/>
              </a:ext>
            </a:extLst>
          </p:cNvPr>
          <p:cNvSpPr>
            <a:spLocks noGrp="1"/>
          </p:cNvSpPr>
          <p:nvPr>
            <p:ph type="sldNum" sz="quarter" idx="4"/>
          </p:nvPr>
        </p:nvSpPr>
        <p:spPr/>
        <p:txBody>
          <a:bodyPr/>
          <a:lstStyle/>
          <a:p>
            <a:fld id="{05306F20-FBA2-4746-AE9F-DFBA4FFD6FE5}" type="slidenum">
              <a:rPr lang="en-US" smtClean="0"/>
              <a:t>2</a:t>
            </a:fld>
            <a:endParaRPr lang="en-US" dirty="0"/>
          </a:p>
        </p:txBody>
      </p:sp>
    </p:spTree>
    <p:extLst>
      <p:ext uri="{BB962C8B-B14F-4D97-AF65-F5344CB8AC3E}">
        <p14:creationId xmlns:p14="http://schemas.microsoft.com/office/powerpoint/2010/main" val="256902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57B48-1DC1-514C-BC40-9377273D84B5}"/>
              </a:ext>
            </a:extLst>
          </p:cNvPr>
          <p:cNvSpPr>
            <a:spLocks noGrp="1"/>
          </p:cNvSpPr>
          <p:nvPr>
            <p:ph type="title"/>
          </p:nvPr>
        </p:nvSpPr>
        <p:spPr/>
        <p:txBody>
          <a:bodyPr/>
          <a:lstStyle/>
          <a:p>
            <a:r>
              <a:rPr lang="en-US" dirty="0"/>
              <a:t>A&amp;E unit – problem statement</a:t>
            </a:r>
          </a:p>
        </p:txBody>
      </p:sp>
      <p:sp>
        <p:nvSpPr>
          <p:cNvPr id="3" name="Content Placeholder 2">
            <a:extLst>
              <a:ext uri="{FF2B5EF4-FFF2-40B4-BE49-F238E27FC236}">
                <a16:creationId xmlns:a16="http://schemas.microsoft.com/office/drawing/2014/main" id="{A8D60FB8-85DE-974C-92DC-105B1A988F9F}"/>
              </a:ext>
            </a:extLst>
          </p:cNvPr>
          <p:cNvSpPr>
            <a:spLocks noGrp="1"/>
          </p:cNvSpPr>
          <p:nvPr>
            <p:ph sz="quarter" idx="11"/>
          </p:nvPr>
        </p:nvSpPr>
        <p:spPr/>
        <p:txBody>
          <a:bodyPr/>
          <a:lstStyle/>
          <a:p>
            <a:pPr marL="0" indent="0">
              <a:buNone/>
            </a:pPr>
            <a:r>
              <a:rPr lang="en-US" b="1" dirty="0">
                <a:solidFill>
                  <a:schemeClr val="accent1"/>
                </a:solidFill>
              </a:rPr>
              <a:t>Scenario:</a:t>
            </a:r>
            <a:r>
              <a:rPr lang="en-US" dirty="0">
                <a:solidFill>
                  <a:schemeClr val="accent1"/>
                </a:solidFill>
              </a:rPr>
              <a:t> </a:t>
            </a:r>
            <a:r>
              <a:rPr lang="en-US" dirty="0"/>
              <a:t>Evening shift doctors in the A&amp;E department of a hospital work five consecutive days and have two consecutive days off.</a:t>
            </a:r>
          </a:p>
          <a:p>
            <a:pPr marL="0" indent="0">
              <a:buNone/>
            </a:pPr>
            <a:r>
              <a:rPr lang="en-US" dirty="0"/>
              <a:t>Their five days of work can start on any day of the week and the schedule rotates indefinitely.</a:t>
            </a:r>
          </a:p>
          <a:p>
            <a:pPr marL="0" indent="0">
              <a:buNone/>
            </a:pPr>
            <a:r>
              <a:rPr lang="en-US" dirty="0"/>
              <a:t>The hospital requires the following minimum number of doctors working each day:</a:t>
            </a:r>
          </a:p>
          <a:p>
            <a:pPr marL="0" indent="0">
              <a:buNone/>
            </a:pPr>
            <a:endParaRPr lang="en-US" dirty="0"/>
          </a:p>
          <a:p>
            <a:pPr marL="0" indent="0">
              <a:buNone/>
            </a:pPr>
            <a:endParaRPr lang="en-US" dirty="0"/>
          </a:p>
          <a:p>
            <a:pPr marL="0" indent="0">
              <a:buNone/>
            </a:pPr>
            <a:endParaRPr lang="en-US" dirty="0"/>
          </a:p>
          <a:p>
            <a:pPr marL="0" indent="0">
              <a:buNone/>
            </a:pPr>
            <a:r>
              <a:rPr lang="en-US" dirty="0"/>
              <a:t>Finally, no more than 35 doctors can start their five working days on the same day.</a:t>
            </a:r>
          </a:p>
          <a:p>
            <a:pPr marL="0" indent="0">
              <a:buNone/>
            </a:pPr>
            <a:endParaRPr lang="en-US" dirty="0"/>
          </a:p>
          <a:p>
            <a:pPr marL="0" indent="0">
              <a:buNone/>
            </a:pPr>
            <a:r>
              <a:rPr lang="en-US" b="1" dirty="0">
                <a:solidFill>
                  <a:schemeClr val="accent1"/>
                </a:solidFill>
              </a:rPr>
              <a:t>Question:</a:t>
            </a:r>
            <a:r>
              <a:rPr lang="en-US" dirty="0">
                <a:solidFill>
                  <a:schemeClr val="accent1"/>
                </a:solidFill>
              </a:rPr>
              <a:t> </a:t>
            </a:r>
            <a:r>
              <a:rPr lang="en-US" dirty="0"/>
              <a:t>Find a </a:t>
            </a:r>
            <a:r>
              <a:rPr lang="en-US" dirty="0" err="1"/>
              <a:t>rota</a:t>
            </a:r>
            <a:r>
              <a:rPr lang="en-US" dirty="0"/>
              <a:t> to </a:t>
            </a:r>
            <a:r>
              <a:rPr lang="en-US" dirty="0" err="1"/>
              <a:t>minimise</a:t>
            </a:r>
            <a:r>
              <a:rPr lang="en-US" dirty="0"/>
              <a:t> the number of A&amp;E doctors employed.</a:t>
            </a:r>
            <a:endParaRPr lang="en-CH" dirty="0"/>
          </a:p>
          <a:p>
            <a:pPr marL="0" indent="0">
              <a:buNone/>
            </a:pPr>
            <a:endParaRPr lang="en-US" dirty="0"/>
          </a:p>
        </p:txBody>
      </p:sp>
      <p:sp>
        <p:nvSpPr>
          <p:cNvPr id="4" name="Slide Number Placeholder 3">
            <a:extLst>
              <a:ext uri="{FF2B5EF4-FFF2-40B4-BE49-F238E27FC236}">
                <a16:creationId xmlns:a16="http://schemas.microsoft.com/office/drawing/2014/main" id="{115A3E64-AE1F-AB42-9A8F-0C81B5F5B9B3}"/>
              </a:ext>
            </a:extLst>
          </p:cNvPr>
          <p:cNvSpPr>
            <a:spLocks noGrp="1"/>
          </p:cNvSpPr>
          <p:nvPr>
            <p:ph type="sldNum" sz="quarter" idx="4"/>
          </p:nvPr>
        </p:nvSpPr>
        <p:spPr/>
        <p:txBody>
          <a:bodyPr/>
          <a:lstStyle/>
          <a:p>
            <a:fld id="{05306F20-FBA2-4746-AE9F-DFBA4FFD6FE5}" type="slidenum">
              <a:rPr lang="en-US" smtClean="0"/>
              <a:t>3</a:t>
            </a:fld>
            <a:endParaRPr lang="en-US" dirty="0"/>
          </a:p>
        </p:txBody>
      </p:sp>
      <p:graphicFrame>
        <p:nvGraphicFramePr>
          <p:cNvPr id="5" name="Table 5">
            <a:extLst>
              <a:ext uri="{FF2B5EF4-FFF2-40B4-BE49-F238E27FC236}">
                <a16:creationId xmlns:a16="http://schemas.microsoft.com/office/drawing/2014/main" id="{72D56F03-DC0B-4D43-AA47-C51F0A3BC736}"/>
              </a:ext>
            </a:extLst>
          </p:cNvPr>
          <p:cNvGraphicFramePr>
            <a:graphicFrameLocks noGrp="1"/>
          </p:cNvGraphicFramePr>
          <p:nvPr>
            <p:extLst>
              <p:ext uri="{D42A27DB-BD31-4B8C-83A1-F6EECF244321}">
                <p14:modId xmlns:p14="http://schemas.microsoft.com/office/powerpoint/2010/main" val="1487903811"/>
              </p:ext>
            </p:extLst>
          </p:nvPr>
        </p:nvGraphicFramePr>
        <p:xfrm>
          <a:off x="1256371" y="2888828"/>
          <a:ext cx="6095999" cy="74168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63764301"/>
                    </a:ext>
                  </a:extLst>
                </a:gridCol>
                <a:gridCol w="870857">
                  <a:extLst>
                    <a:ext uri="{9D8B030D-6E8A-4147-A177-3AD203B41FA5}">
                      <a16:colId xmlns:a16="http://schemas.microsoft.com/office/drawing/2014/main" val="2680184936"/>
                    </a:ext>
                  </a:extLst>
                </a:gridCol>
                <a:gridCol w="870857">
                  <a:extLst>
                    <a:ext uri="{9D8B030D-6E8A-4147-A177-3AD203B41FA5}">
                      <a16:colId xmlns:a16="http://schemas.microsoft.com/office/drawing/2014/main" val="219592977"/>
                    </a:ext>
                  </a:extLst>
                </a:gridCol>
                <a:gridCol w="870857">
                  <a:extLst>
                    <a:ext uri="{9D8B030D-6E8A-4147-A177-3AD203B41FA5}">
                      <a16:colId xmlns:a16="http://schemas.microsoft.com/office/drawing/2014/main" val="970911915"/>
                    </a:ext>
                  </a:extLst>
                </a:gridCol>
                <a:gridCol w="870857">
                  <a:extLst>
                    <a:ext uri="{9D8B030D-6E8A-4147-A177-3AD203B41FA5}">
                      <a16:colId xmlns:a16="http://schemas.microsoft.com/office/drawing/2014/main" val="2245235828"/>
                    </a:ext>
                  </a:extLst>
                </a:gridCol>
                <a:gridCol w="870857">
                  <a:extLst>
                    <a:ext uri="{9D8B030D-6E8A-4147-A177-3AD203B41FA5}">
                      <a16:colId xmlns:a16="http://schemas.microsoft.com/office/drawing/2014/main" val="770954150"/>
                    </a:ext>
                  </a:extLst>
                </a:gridCol>
                <a:gridCol w="870857">
                  <a:extLst>
                    <a:ext uri="{9D8B030D-6E8A-4147-A177-3AD203B41FA5}">
                      <a16:colId xmlns:a16="http://schemas.microsoft.com/office/drawing/2014/main" val="2426201431"/>
                    </a:ext>
                  </a:extLst>
                </a:gridCol>
              </a:tblGrid>
              <a:tr h="370840">
                <a:tc>
                  <a:txBody>
                    <a:bodyPr/>
                    <a:lstStyle/>
                    <a:p>
                      <a:r>
                        <a:rPr lang="en-US" dirty="0"/>
                        <a:t>Mon</a:t>
                      </a:r>
                    </a:p>
                  </a:txBody>
                  <a:tcPr/>
                </a:tc>
                <a:tc>
                  <a:txBody>
                    <a:bodyPr/>
                    <a:lstStyle/>
                    <a:p>
                      <a:r>
                        <a:rPr lang="en-US" dirty="0"/>
                        <a:t>Tue</a:t>
                      </a:r>
                    </a:p>
                  </a:txBody>
                  <a:tcPr/>
                </a:tc>
                <a:tc>
                  <a:txBody>
                    <a:bodyPr/>
                    <a:lstStyle/>
                    <a:p>
                      <a:r>
                        <a:rPr lang="en-US" dirty="0"/>
                        <a:t>Wed</a:t>
                      </a:r>
                    </a:p>
                  </a:txBody>
                  <a:tcPr/>
                </a:tc>
                <a:tc>
                  <a:txBody>
                    <a:bodyPr/>
                    <a:lstStyle/>
                    <a:p>
                      <a:r>
                        <a:rPr lang="en-US" dirty="0"/>
                        <a:t>Thu</a:t>
                      </a:r>
                    </a:p>
                  </a:txBody>
                  <a:tcPr/>
                </a:tc>
                <a:tc>
                  <a:txBody>
                    <a:bodyPr/>
                    <a:lstStyle/>
                    <a:p>
                      <a:r>
                        <a:rPr lang="en-US" dirty="0"/>
                        <a:t>Fri</a:t>
                      </a:r>
                    </a:p>
                  </a:txBody>
                  <a:tcPr/>
                </a:tc>
                <a:tc>
                  <a:txBody>
                    <a:bodyPr/>
                    <a:lstStyle/>
                    <a:p>
                      <a:r>
                        <a:rPr lang="en-US" dirty="0"/>
                        <a:t>Sat</a:t>
                      </a:r>
                    </a:p>
                  </a:txBody>
                  <a:tcPr/>
                </a:tc>
                <a:tc>
                  <a:txBody>
                    <a:bodyPr/>
                    <a:lstStyle/>
                    <a:p>
                      <a:r>
                        <a:rPr lang="en-US" dirty="0"/>
                        <a:t>Sun</a:t>
                      </a:r>
                    </a:p>
                  </a:txBody>
                  <a:tcPr/>
                </a:tc>
                <a:extLst>
                  <a:ext uri="{0D108BD9-81ED-4DB2-BD59-A6C34878D82A}">
                    <a16:rowId xmlns:a16="http://schemas.microsoft.com/office/drawing/2014/main" val="3942417593"/>
                  </a:ext>
                </a:extLst>
              </a:tr>
              <a:tr h="370840">
                <a:tc>
                  <a:txBody>
                    <a:bodyPr/>
                    <a:lstStyle/>
                    <a:p>
                      <a:r>
                        <a:rPr lang="en-US" dirty="0"/>
                        <a:t>45</a:t>
                      </a:r>
                    </a:p>
                  </a:txBody>
                  <a:tcPr/>
                </a:tc>
                <a:tc>
                  <a:txBody>
                    <a:bodyPr/>
                    <a:lstStyle/>
                    <a:p>
                      <a:r>
                        <a:rPr lang="en-US" dirty="0"/>
                        <a:t>50</a:t>
                      </a:r>
                    </a:p>
                  </a:txBody>
                  <a:tcPr/>
                </a:tc>
                <a:tc>
                  <a:txBody>
                    <a:bodyPr/>
                    <a:lstStyle/>
                    <a:p>
                      <a:r>
                        <a:rPr lang="en-US" dirty="0"/>
                        <a:t>61</a:t>
                      </a:r>
                    </a:p>
                  </a:txBody>
                  <a:tcPr/>
                </a:tc>
                <a:tc>
                  <a:txBody>
                    <a:bodyPr/>
                    <a:lstStyle/>
                    <a:p>
                      <a:r>
                        <a:rPr lang="en-US" dirty="0"/>
                        <a:t>40</a:t>
                      </a:r>
                    </a:p>
                  </a:txBody>
                  <a:tcPr/>
                </a:tc>
                <a:tc>
                  <a:txBody>
                    <a:bodyPr/>
                    <a:lstStyle/>
                    <a:p>
                      <a:r>
                        <a:rPr lang="en-US" dirty="0"/>
                        <a:t>60</a:t>
                      </a:r>
                    </a:p>
                  </a:txBody>
                  <a:tcPr/>
                </a:tc>
                <a:tc>
                  <a:txBody>
                    <a:bodyPr/>
                    <a:lstStyle/>
                    <a:p>
                      <a:r>
                        <a:rPr lang="en-US" dirty="0"/>
                        <a:t>50</a:t>
                      </a:r>
                    </a:p>
                  </a:txBody>
                  <a:tcPr/>
                </a:tc>
                <a:tc>
                  <a:txBody>
                    <a:bodyPr/>
                    <a:lstStyle/>
                    <a:p>
                      <a:r>
                        <a:rPr lang="en-US" dirty="0"/>
                        <a:t>26</a:t>
                      </a:r>
                    </a:p>
                  </a:txBody>
                  <a:tcPr/>
                </a:tc>
                <a:extLst>
                  <a:ext uri="{0D108BD9-81ED-4DB2-BD59-A6C34878D82A}">
                    <a16:rowId xmlns:a16="http://schemas.microsoft.com/office/drawing/2014/main" val="835730988"/>
                  </a:ext>
                </a:extLst>
              </a:tr>
            </a:tbl>
          </a:graphicData>
        </a:graphic>
      </p:graphicFrame>
    </p:spTree>
    <p:extLst>
      <p:ext uri="{BB962C8B-B14F-4D97-AF65-F5344CB8AC3E}">
        <p14:creationId xmlns:p14="http://schemas.microsoft.com/office/powerpoint/2010/main" val="114225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4FACB-F440-2C46-8679-49DD295F87AD}"/>
              </a:ext>
            </a:extLst>
          </p:cNvPr>
          <p:cNvSpPr>
            <a:spLocks noGrp="1"/>
          </p:cNvSpPr>
          <p:nvPr>
            <p:ph type="title"/>
          </p:nvPr>
        </p:nvSpPr>
        <p:spPr/>
        <p:txBody>
          <a:bodyPr/>
          <a:lstStyle/>
          <a:p>
            <a:r>
              <a:rPr lang="en-US" dirty="0"/>
              <a:t>A&amp;E unit – mathematical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848E0C-709B-7643-BBF9-9743FEE1DE48}"/>
                  </a:ext>
                </a:extLst>
              </p:cNvPr>
              <p:cNvSpPr>
                <a:spLocks noGrp="1"/>
              </p:cNvSpPr>
              <p:nvPr>
                <p:ph sz="quarter" idx="11"/>
              </p:nvPr>
            </p:nvSpPr>
            <p:spPr/>
            <p:txBody>
              <a:bodyPr>
                <a:normAutofit lnSpcReduction="10000"/>
              </a:bodyPr>
              <a:lstStyle/>
              <a:p>
                <a:pPr marL="0" indent="0">
                  <a:buNone/>
                </a:pPr>
                <a:r>
                  <a:rPr lang="en-US" dirty="0"/>
                  <a:t>Let </a:t>
                </a:r>
                <a14:m>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7</m:t>
                        </m:r>
                      </m:sub>
                    </m:sSub>
                  </m:oMath>
                </a14:m>
                <a:r>
                  <a:rPr lang="en-US" dirty="0"/>
                  <a:t> denote the how many doctors start on Monday, ..., Sunday. Then, we can model the problem as follows: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b="0" i="1" smtClean="0">
                              <a:latin typeface="Cambria Math" panose="02040503050406030204" pitchFamily="18" charset="0"/>
                            </a:rPr>
                          </m:ctrlPr>
                        </m:mPr>
                        <m:mr>
                          <m:e>
                            <m:r>
                              <m:rPr>
                                <m:brk m:alnAt="7"/>
                              </m:rPr>
                              <a:rPr lang="en-GB" b="0" i="1" smtClean="0">
                                <a:latin typeface="Cambria Math" panose="02040503050406030204" pitchFamily="18" charset="0"/>
                              </a:rPr>
                              <m:t>𝑚</m:t>
                            </m:r>
                            <m:r>
                              <a:rPr lang="en-GB" b="0" i="1" smtClean="0">
                                <a:latin typeface="Cambria Math" panose="02040503050406030204" pitchFamily="18" charset="0"/>
                              </a:rPr>
                              <m:t>𝑖𝑛</m:t>
                            </m:r>
                          </m:e>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1</m:t>
                                </m:r>
                              </m:sub>
                            </m:sSub>
                            <m:r>
                              <a:rPr lang="de-CH" i="1">
                                <a:latin typeface="Cambria Math" panose="02040503050406030204" pitchFamily="18" charset="0"/>
                              </a:rPr>
                              <m:t>+</m:t>
                            </m:r>
                            <m:sSub>
                              <m:sSubPr>
                                <m:ctrlPr>
                                  <a:rPr lang="de-CH" i="1">
                                    <a:latin typeface="Cambria Math" panose="02040503050406030204" pitchFamily="18" charset="0"/>
                                  </a:rPr>
                                </m:ctrlPr>
                              </m:sSub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2</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3</m:t>
                                    </m:r>
                                  </m:sub>
                                </m:sSub>
                                <m:r>
                                  <a:rPr lang="de-CH" i="1">
                                    <a:latin typeface="Cambria Math" panose="02040503050406030204" pitchFamily="18" charset="0"/>
                                  </a:rPr>
                                  <m:t>+</m:t>
                                </m:r>
                                <m:r>
                                  <a:rPr lang="de-CH" i="1">
                                    <a:latin typeface="Cambria Math" panose="02040503050406030204" pitchFamily="18" charset="0"/>
                                  </a:rPr>
                                  <m:t>𝑥</m:t>
                                </m:r>
                              </m:e>
                              <m:sub>
                                <m:r>
                                  <a:rPr lang="de-CH" i="1">
                                    <a:latin typeface="Cambria Math" panose="02040503050406030204" pitchFamily="18" charset="0"/>
                                  </a:rPr>
                                  <m:t>4</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5</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6</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7</m:t>
                                </m:r>
                              </m:sub>
                            </m:sSub>
                          </m:e>
                        </m:mr>
                        <m:mr>
                          <m:e>
                            <m:r>
                              <a:rPr lang="de-CH" b="0" i="1" smtClean="0">
                                <a:latin typeface="Cambria Math" panose="02040503050406030204" pitchFamily="18" charset="0"/>
                              </a:rPr>
                              <m:t>𝑠</m:t>
                            </m:r>
                            <m:r>
                              <a:rPr lang="de-CH" b="0" i="1" smtClean="0">
                                <a:latin typeface="Cambria Math" panose="02040503050406030204" pitchFamily="18" charset="0"/>
                              </a:rPr>
                              <m:t>.</m:t>
                            </m:r>
                            <m:r>
                              <a:rPr lang="de-CH" b="0" i="1" smtClean="0">
                                <a:latin typeface="Cambria Math" panose="02040503050406030204" pitchFamily="18" charset="0"/>
                              </a:rPr>
                              <m:t>𝑡</m:t>
                            </m:r>
                            <m:r>
                              <a:rPr lang="de-CH" b="0" i="1" smtClean="0">
                                <a:latin typeface="Cambria Math" panose="02040503050406030204" pitchFamily="18" charset="0"/>
                              </a:rPr>
                              <m:t>.</m:t>
                            </m:r>
                          </m:e>
                          <m:e>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m:t>
                                </m:r>
                              </m:sub>
                            </m:sSub>
                            <m:sSub>
                              <m:sSubPr>
                                <m:ctrlPr>
                                  <a:rPr lang="de-CH" b="0" i="1" smtClean="0">
                                    <a:latin typeface="Cambria Math" panose="02040503050406030204" pitchFamily="18" charset="0"/>
                                  </a:rPr>
                                </m:ctrlPr>
                              </m:sSubPr>
                              <m:e>
                                <m:r>
                                  <a:rPr lang="de-CH" b="0" i="1" smtClean="0">
                                    <a:latin typeface="Cambria Math" panose="02040503050406030204" pitchFamily="18" charset="0"/>
                                  </a:rPr>
                                  <m:t>+ </m:t>
                                </m:r>
                                <m:r>
                                  <a:rPr lang="de-CH" b="0" i="1" smtClean="0">
                                    <a:latin typeface="Cambria Math" panose="02040503050406030204" pitchFamily="18" charset="0"/>
                                  </a:rPr>
                                  <m:t>𝑥</m:t>
                                </m:r>
                              </m:e>
                              <m:sub>
                                <m:r>
                                  <a:rPr lang="de-CH" b="0" i="1" smtClean="0">
                                    <a:latin typeface="Cambria Math" panose="02040503050406030204" pitchFamily="18" charset="0"/>
                                  </a:rPr>
                                  <m:t>4</m:t>
                                </m:r>
                              </m:sub>
                            </m:sSub>
                            <m:r>
                              <a:rPr lang="de-CH" b="0" i="1" smtClean="0">
                                <a:latin typeface="Cambria Math" panose="02040503050406030204" pitchFamily="18" charset="0"/>
                              </a:rPr>
                              <m:t>+ </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5</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6</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7</m:t>
                                </m:r>
                              </m:sub>
                            </m:sSub>
                            <m:r>
                              <a:rPr lang="de-CH" b="0" i="1" smtClean="0">
                                <a:latin typeface="Cambria Math" panose="02040503050406030204" pitchFamily="18" charset="0"/>
                              </a:rPr>
                              <m:t>≥45</m:t>
                            </m:r>
                          </m:e>
                        </m:mr>
                        <m:mr>
                          <m:e/>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1</m:t>
                                </m:r>
                              </m:sub>
                            </m:sSub>
                            <m:r>
                              <a:rPr lang="de-CH" i="1">
                                <a:latin typeface="Cambria Math" panose="02040503050406030204" pitchFamily="18" charset="0"/>
                              </a:rPr>
                              <m:t>+</m:t>
                            </m:r>
                            <m:sSub>
                              <m:sSubPr>
                                <m:ctrlPr>
                                  <a:rPr lang="de-CH" i="1">
                                    <a:latin typeface="Cambria Math" panose="02040503050406030204" pitchFamily="18" charset="0"/>
                                  </a:rPr>
                                </m:ctrlPr>
                              </m:sSub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2</m:t>
                                    </m:r>
                                  </m:sub>
                                </m:sSub>
                                <m:r>
                                  <a:rPr lang="de-CH" i="1" smtClean="0">
                                    <a:latin typeface="Cambria Math" panose="02040503050406030204" pitchFamily="18" charset="0"/>
                                  </a:rPr>
                                  <m:t>+</m:t>
                                </m:r>
                                <m:r>
                                  <a:rPr lang="de-CH" i="1" smtClean="0">
                                    <a:latin typeface="Cambria Math" panose="02040503050406030204" pitchFamily="18" charset="0"/>
                                  </a:rPr>
                                  <m:t>𝑥</m:t>
                                </m:r>
                              </m:e>
                              <m:sub>
                                <m:r>
                                  <a:rPr lang="de-CH" b="0" i="1" smtClean="0">
                                    <a:latin typeface="Cambria Math" panose="02040503050406030204" pitchFamily="18" charset="0"/>
                                  </a:rPr>
                                  <m:t>5</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6</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7</m:t>
                                </m:r>
                              </m:sub>
                            </m:sSub>
                            <m:r>
                              <a:rPr lang="de-CH" i="1">
                                <a:latin typeface="Cambria Math" panose="02040503050406030204" pitchFamily="18" charset="0"/>
                              </a:rPr>
                              <m:t>≥5</m:t>
                            </m:r>
                            <m:r>
                              <a:rPr lang="de-CH" b="0" i="1" smtClean="0">
                                <a:latin typeface="Cambria Math" panose="02040503050406030204" pitchFamily="18" charset="0"/>
                              </a:rPr>
                              <m:t>0</m:t>
                            </m:r>
                          </m:e>
                        </m:mr>
                        <m:mr>
                          <m:e/>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1</m:t>
                                </m:r>
                              </m:sub>
                            </m:sSub>
                            <m:r>
                              <a:rPr lang="de-CH" i="1">
                                <a:latin typeface="Cambria Math" panose="02040503050406030204" pitchFamily="18" charset="0"/>
                              </a:rPr>
                              <m:t>+</m:t>
                            </m:r>
                            <m:sSub>
                              <m:sSubPr>
                                <m:ctrlPr>
                                  <a:rPr lang="de-CH" i="1">
                                    <a:latin typeface="Cambria Math" panose="02040503050406030204" pitchFamily="18" charset="0"/>
                                  </a:rPr>
                                </m:ctrlPr>
                              </m:sSub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2</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3</m:t>
                                    </m:r>
                                  </m:sub>
                                </m:sSub>
                                <m:r>
                                  <a:rPr lang="de-CH" i="1">
                                    <a:latin typeface="Cambria Math" panose="02040503050406030204" pitchFamily="18" charset="0"/>
                                  </a:rPr>
                                  <m:t>+</m:t>
                                </m:r>
                                <m:r>
                                  <a:rPr lang="de-CH" i="1">
                                    <a:latin typeface="Cambria Math" panose="02040503050406030204" pitchFamily="18" charset="0"/>
                                  </a:rPr>
                                  <m:t>𝑥</m:t>
                                </m:r>
                              </m:e>
                              <m:sub>
                                <m:r>
                                  <a:rPr lang="de-CH" b="0" i="1" smtClean="0">
                                    <a:latin typeface="Cambria Math" panose="02040503050406030204" pitchFamily="18" charset="0"/>
                                  </a:rPr>
                                  <m:t>6</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7</m:t>
                                </m:r>
                              </m:sub>
                            </m:sSub>
                            <m:r>
                              <a:rPr lang="de-CH" i="1">
                                <a:latin typeface="Cambria Math" panose="02040503050406030204" pitchFamily="18" charset="0"/>
                              </a:rPr>
                              <m:t>≥</m:t>
                            </m:r>
                            <m:r>
                              <a:rPr lang="de-CH" b="0" i="1" smtClean="0">
                                <a:latin typeface="Cambria Math" panose="02040503050406030204" pitchFamily="18" charset="0"/>
                              </a:rPr>
                              <m:t>61</m:t>
                            </m:r>
                          </m:e>
                        </m:mr>
                        <m:mr>
                          <m:e/>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1</m:t>
                                </m:r>
                              </m:sub>
                            </m:sSub>
                            <m:r>
                              <a:rPr lang="de-CH" i="1">
                                <a:latin typeface="Cambria Math" panose="02040503050406030204" pitchFamily="18" charset="0"/>
                              </a:rPr>
                              <m:t>+</m:t>
                            </m:r>
                            <m:sSub>
                              <m:sSubPr>
                                <m:ctrlPr>
                                  <a:rPr lang="de-CH" i="1">
                                    <a:latin typeface="Cambria Math" panose="02040503050406030204" pitchFamily="18" charset="0"/>
                                  </a:rPr>
                                </m:ctrlPr>
                              </m:sSub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2</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3</m:t>
                                    </m:r>
                                  </m:sub>
                                </m:sSub>
                                <m:r>
                                  <a:rPr lang="de-CH" i="1">
                                    <a:latin typeface="Cambria Math" panose="02040503050406030204" pitchFamily="18" charset="0"/>
                                  </a:rPr>
                                  <m:t>+</m:t>
                                </m:r>
                                <m:r>
                                  <a:rPr lang="de-CH" i="1">
                                    <a:latin typeface="Cambria Math" panose="02040503050406030204" pitchFamily="18" charset="0"/>
                                  </a:rPr>
                                  <m:t>𝑥</m:t>
                                </m:r>
                              </m:e>
                              <m:sub>
                                <m:r>
                                  <a:rPr lang="de-CH" i="1">
                                    <a:latin typeface="Cambria Math" panose="02040503050406030204" pitchFamily="18" charset="0"/>
                                  </a:rPr>
                                  <m:t>4</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7</m:t>
                                </m:r>
                              </m:sub>
                            </m:sSub>
                            <m:r>
                              <a:rPr lang="de-CH" i="1">
                                <a:latin typeface="Cambria Math" panose="02040503050406030204" pitchFamily="18" charset="0"/>
                              </a:rPr>
                              <m:t>≥4</m:t>
                            </m:r>
                            <m:r>
                              <a:rPr lang="de-CH" b="0" i="0" smtClean="0">
                                <a:latin typeface="Cambria Math" panose="02040503050406030204" pitchFamily="18" charset="0"/>
                              </a:rPr>
                              <m:t>9</m:t>
                            </m:r>
                          </m:e>
                        </m:mr>
                        <m:mr>
                          <m:e/>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1</m:t>
                                </m:r>
                              </m:sub>
                            </m:sSub>
                            <m:r>
                              <a:rPr lang="de-CH" i="1">
                                <a:latin typeface="Cambria Math" panose="02040503050406030204" pitchFamily="18" charset="0"/>
                              </a:rPr>
                              <m:t>+</m:t>
                            </m:r>
                            <m:sSub>
                              <m:sSubPr>
                                <m:ctrlPr>
                                  <a:rPr lang="de-CH" i="1">
                                    <a:latin typeface="Cambria Math" panose="02040503050406030204" pitchFamily="18" charset="0"/>
                                  </a:rPr>
                                </m:ctrlPr>
                              </m:sSub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2</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3</m:t>
                                    </m:r>
                                  </m:sub>
                                </m:sSub>
                                <m:r>
                                  <a:rPr lang="de-CH" i="1">
                                    <a:latin typeface="Cambria Math" panose="02040503050406030204" pitchFamily="18" charset="0"/>
                                  </a:rPr>
                                  <m:t>+</m:t>
                                </m:r>
                                <m:r>
                                  <a:rPr lang="de-CH" i="1">
                                    <a:latin typeface="Cambria Math" panose="02040503050406030204" pitchFamily="18" charset="0"/>
                                  </a:rPr>
                                  <m:t>𝑥</m:t>
                                </m:r>
                              </m:e>
                              <m:sub>
                                <m:r>
                                  <a:rPr lang="de-CH" i="1">
                                    <a:latin typeface="Cambria Math" panose="02040503050406030204" pitchFamily="18" charset="0"/>
                                  </a:rPr>
                                  <m:t>4</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5</m:t>
                                </m:r>
                              </m:sub>
                            </m:sSub>
                            <m:r>
                              <a:rPr lang="de-CH" i="1">
                                <a:latin typeface="Cambria Math" panose="02040503050406030204" pitchFamily="18" charset="0"/>
                              </a:rPr>
                              <m:t>≥</m:t>
                            </m:r>
                            <m:r>
                              <a:rPr lang="de-CH" b="0" i="1" smtClean="0">
                                <a:latin typeface="Cambria Math" panose="02040503050406030204" pitchFamily="18" charset="0"/>
                              </a:rPr>
                              <m:t>60</m:t>
                            </m:r>
                          </m:e>
                        </m:mr>
                        <m:mr>
                          <m:e/>
                          <m:e>
                            <m:sSub>
                              <m:sSubPr>
                                <m:ctrlPr>
                                  <a:rPr lang="de-CH" i="1">
                                    <a:latin typeface="Cambria Math" panose="02040503050406030204" pitchFamily="18" charset="0"/>
                                  </a:rPr>
                                </m:ctrlPr>
                              </m:sSub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2</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3</m:t>
                                    </m:r>
                                  </m:sub>
                                </m:sSub>
                                <m:r>
                                  <a:rPr lang="de-CH" i="1">
                                    <a:latin typeface="Cambria Math" panose="02040503050406030204" pitchFamily="18" charset="0"/>
                                  </a:rPr>
                                  <m:t>+</m:t>
                                </m:r>
                                <m:r>
                                  <a:rPr lang="de-CH" i="1">
                                    <a:latin typeface="Cambria Math" panose="02040503050406030204" pitchFamily="18" charset="0"/>
                                  </a:rPr>
                                  <m:t>𝑥</m:t>
                                </m:r>
                              </m:e>
                              <m:sub>
                                <m:r>
                                  <a:rPr lang="de-CH" i="1">
                                    <a:latin typeface="Cambria Math" panose="02040503050406030204" pitchFamily="18" charset="0"/>
                                  </a:rPr>
                                  <m:t>4</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5</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6</m:t>
                                </m:r>
                              </m:sub>
                            </m:sSub>
                            <m:r>
                              <a:rPr lang="de-CH" i="1">
                                <a:latin typeface="Cambria Math" panose="02040503050406030204" pitchFamily="18" charset="0"/>
                              </a:rPr>
                              <m:t>≥5</m:t>
                            </m:r>
                            <m:r>
                              <a:rPr lang="de-CH" b="0" i="1" smtClean="0">
                                <a:latin typeface="Cambria Math" panose="02040503050406030204" pitchFamily="18" charset="0"/>
                              </a:rPr>
                              <m:t>0</m:t>
                            </m:r>
                          </m:e>
                        </m:mr>
                        <m:mr>
                          <m:e/>
                          <m:e>
                            <m:sSub>
                              <m:sSubPr>
                                <m:ctrlPr>
                                  <a:rPr lang="de-CH" i="1" smtClean="0">
                                    <a:latin typeface="Cambria Math" panose="02040503050406030204" pitchFamily="18" charset="0"/>
                                  </a:rPr>
                                </m:ctrlPr>
                              </m:sSubPr>
                              <m:e>
                                <m:r>
                                  <a:rPr lang="de-CH" i="1">
                                    <a:latin typeface="Cambria Math" panose="02040503050406030204" pitchFamily="18" charset="0"/>
                                  </a:rPr>
                                  <m:t>𝑥</m:t>
                                </m:r>
                              </m:e>
                              <m:sub>
                                <m:r>
                                  <a:rPr lang="de-CH" b="0" i="1" smtClean="0">
                                    <a:latin typeface="Cambria Math" panose="02040503050406030204" pitchFamily="18" charset="0"/>
                                  </a:rPr>
                                  <m:t>3</m:t>
                                </m:r>
                              </m:sub>
                            </m:sSub>
                            <m:r>
                              <a:rPr lang="de-CH" i="1">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4</m:t>
                                </m:r>
                              </m:sub>
                            </m:sSub>
                            <m:r>
                              <a:rPr lang="de-CH" b="0" i="1" smtClean="0">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5</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6</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7</m:t>
                                </m:r>
                              </m:sub>
                            </m:sSub>
                            <m:r>
                              <a:rPr lang="de-CH" i="1">
                                <a:latin typeface="Cambria Math" panose="02040503050406030204" pitchFamily="18" charset="0"/>
                              </a:rPr>
                              <m:t>≥</m:t>
                            </m:r>
                            <m:r>
                              <a:rPr lang="de-CH" b="0" i="1" smtClean="0">
                                <a:latin typeface="Cambria Math" panose="02040503050406030204" pitchFamily="18" charset="0"/>
                              </a:rPr>
                              <m:t>26</m:t>
                            </m:r>
                          </m:e>
                        </m:mr>
                        <m:mr>
                          <m:e/>
                          <m:e>
                            <m:r>
                              <a:rPr lang="de-CH" b="0" i="1" smtClean="0">
                                <a:latin typeface="Cambria Math" panose="02040503050406030204" pitchFamily="18" charset="0"/>
                              </a:rPr>
                              <m:t>0≤</m:t>
                            </m:r>
                            <m:r>
                              <a:rPr lang="de-CH" b="0" i="1" smtClean="0">
                                <a:latin typeface="Cambria Math" panose="02040503050406030204" pitchFamily="18" charset="0"/>
                              </a:rPr>
                              <m:t>𝑥</m:t>
                            </m:r>
                            <m:r>
                              <a:rPr lang="de-CH" b="0" i="1" smtClean="0">
                                <a:latin typeface="Cambria Math" panose="02040503050406030204" pitchFamily="18" charset="0"/>
                              </a:rPr>
                              <m:t>≤35, </m:t>
                            </m:r>
                            <m:r>
                              <a:rPr lang="de-CH" b="0" i="1" smtClean="0">
                                <a:solidFill>
                                  <a:schemeClr val="accent1"/>
                                </a:solidFill>
                                <a:latin typeface="Cambria Math" panose="02040503050406030204" pitchFamily="18" charset="0"/>
                              </a:rPr>
                              <m:t>𝑥</m:t>
                            </m:r>
                            <m:r>
                              <a:rPr lang="de-CH" b="0" i="1" smtClean="0">
                                <a:solidFill>
                                  <a:schemeClr val="accent1"/>
                                </a:solidFill>
                                <a:latin typeface="Cambria Math" panose="02040503050406030204" pitchFamily="18" charset="0"/>
                                <a:ea typeface="Cambria Math" panose="02040503050406030204" pitchFamily="18" charset="0"/>
                              </a:rPr>
                              <m:t>∈</m:t>
                            </m:r>
                            <m:sSup>
                              <m:sSupPr>
                                <m:ctrlPr>
                                  <a:rPr lang="de-CH" b="0" i="1" smtClean="0">
                                    <a:solidFill>
                                      <a:schemeClr val="accent1"/>
                                    </a:solidFill>
                                    <a:latin typeface="Cambria Math" panose="02040503050406030204" pitchFamily="18" charset="0"/>
                                    <a:ea typeface="Cambria Math" panose="02040503050406030204" pitchFamily="18" charset="0"/>
                                  </a:rPr>
                                </m:ctrlPr>
                              </m:sSupPr>
                              <m:e>
                                <m:r>
                                  <a:rPr lang="de-CH" b="0" i="1" smtClean="0">
                                    <a:solidFill>
                                      <a:schemeClr val="accent1"/>
                                    </a:solidFill>
                                    <a:latin typeface="Cambria Math" panose="02040503050406030204" pitchFamily="18" charset="0"/>
                                    <a:ea typeface="Cambria Math" panose="02040503050406030204" pitchFamily="18" charset="0"/>
                                  </a:rPr>
                                  <m:t>ℤ</m:t>
                                </m:r>
                              </m:e>
                              <m:sup>
                                <m:r>
                                  <a:rPr lang="de-CH" b="0" i="1" smtClean="0">
                                    <a:solidFill>
                                      <a:schemeClr val="accent1"/>
                                    </a:solidFill>
                                    <a:latin typeface="Cambria Math" panose="02040503050406030204" pitchFamily="18" charset="0"/>
                                    <a:ea typeface="Cambria Math" panose="02040503050406030204" pitchFamily="18" charset="0"/>
                                  </a:rPr>
                                  <m:t>7</m:t>
                                </m:r>
                              </m:sup>
                            </m:sSup>
                          </m:e>
                        </m:mr>
                      </m:m>
                    </m:oMath>
                  </m:oMathPara>
                </a14:m>
                <a:br>
                  <a:rPr lang="de-CH" dirty="0"/>
                </a:br>
                <a:endParaRPr lang="de-CH" dirty="0"/>
              </a:p>
              <a:p>
                <a:pPr marL="0" indent="0">
                  <a:buNone/>
                </a:pPr>
                <a:br>
                  <a:rPr lang="en-US" dirty="0"/>
                </a:br>
                <a:r>
                  <a:rPr lang="en-US" dirty="0"/>
                  <a:t>This is a (mixed-)integer linear programming problem.</a:t>
                </a:r>
              </a:p>
            </p:txBody>
          </p:sp>
        </mc:Choice>
        <mc:Fallback xmlns="">
          <p:sp>
            <p:nvSpPr>
              <p:cNvPr id="3" name="Content Placeholder 2">
                <a:extLst>
                  <a:ext uri="{FF2B5EF4-FFF2-40B4-BE49-F238E27FC236}">
                    <a16:creationId xmlns:a16="http://schemas.microsoft.com/office/drawing/2014/main" id="{EA848E0C-709B-7643-BBF9-9743FEE1DE48}"/>
                  </a:ext>
                </a:extLst>
              </p:cNvPr>
              <p:cNvSpPr>
                <a:spLocks noGrp="1" noRot="1" noChangeAspect="1" noMove="1" noResize="1" noEditPoints="1" noAdjustHandles="1" noChangeArrowheads="1" noChangeShapeType="1" noTextEdit="1"/>
              </p:cNvSpPr>
              <p:nvPr>
                <p:ph sz="quarter" idx="11"/>
              </p:nvPr>
            </p:nvSpPr>
            <p:spPr>
              <a:blipFill>
                <a:blip r:embed="rId2"/>
                <a:stretch>
                  <a:fillRect l="-1659" t="-1345" b="-239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D87E348B-E2F4-BB4A-91BD-5564FDC71417}"/>
              </a:ext>
            </a:extLst>
          </p:cNvPr>
          <p:cNvSpPr>
            <a:spLocks noGrp="1"/>
          </p:cNvSpPr>
          <p:nvPr>
            <p:ph type="sldNum" sz="quarter" idx="4"/>
          </p:nvPr>
        </p:nvSpPr>
        <p:spPr/>
        <p:txBody>
          <a:bodyPr/>
          <a:lstStyle/>
          <a:p>
            <a:fld id="{05306F20-FBA2-4746-AE9F-DFBA4FFD6FE5}" type="slidenum">
              <a:rPr lang="en-US" smtClean="0"/>
              <a:t>4</a:t>
            </a:fld>
            <a:endParaRPr lang="en-US" dirty="0"/>
          </a:p>
        </p:txBody>
      </p:sp>
    </p:spTree>
    <p:extLst>
      <p:ext uri="{BB962C8B-B14F-4D97-AF65-F5344CB8AC3E}">
        <p14:creationId xmlns:p14="http://schemas.microsoft.com/office/powerpoint/2010/main" val="149001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468E-5C08-314B-9B07-366CAD9FBE00}"/>
              </a:ext>
            </a:extLst>
          </p:cNvPr>
          <p:cNvSpPr>
            <a:spLocks noGrp="1"/>
          </p:cNvSpPr>
          <p:nvPr>
            <p:ph type="title"/>
          </p:nvPr>
        </p:nvSpPr>
        <p:spPr>
          <a:xfrm>
            <a:off x="342901" y="488953"/>
            <a:ext cx="8445500" cy="738664"/>
          </a:xfrm>
        </p:spPr>
        <p:txBody>
          <a:bodyPr/>
          <a:lstStyle/>
          <a:p>
            <a:r>
              <a:rPr lang="en-US" dirty="0"/>
              <a:t>Solving this example in </a:t>
            </a:r>
            <a:r>
              <a:rPr lang="en-US" dirty="0" err="1"/>
              <a:t>Matlab</a:t>
            </a:r>
            <a:r>
              <a:rPr lang="en-US" dirty="0"/>
              <a:t> with </a:t>
            </a:r>
            <a:r>
              <a:rPr lang="en-US" dirty="0" err="1">
                <a:latin typeface="American Typewriter" panose="02090604020004020304" pitchFamily="18" charset="77"/>
              </a:rPr>
              <a:t>intlinprog</a:t>
            </a:r>
            <a:br>
              <a:rPr lang="en-US" dirty="0">
                <a:latin typeface="American Typewriter" panose="02090604020004020304" pitchFamily="18" charset="77"/>
              </a:rPr>
            </a:br>
            <a:r>
              <a:rPr lang="en-US" sz="2000" b="0" dirty="0"/>
              <a:t>(see </a:t>
            </a:r>
            <a:r>
              <a:rPr lang="en-US" sz="2000" b="0" dirty="0">
                <a:latin typeface="American Typewriter" panose="02090604020004020304" pitchFamily="18" charset="77"/>
              </a:rPr>
              <a:t>OR7_intlinprog.m</a:t>
            </a:r>
            <a:r>
              <a:rPr lang="en-US" sz="2000" b="0" dirty="0"/>
              <a:t>)</a:t>
            </a:r>
            <a:endParaRPr lang="en-US" dirty="0">
              <a:latin typeface="American Typewriter" panose="02090604020004020304" pitchFamily="18" charset="77"/>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EDA5EB-9554-EE45-BD53-43CE757E645B}"/>
                  </a:ext>
                </a:extLst>
              </p:cNvPr>
              <p:cNvSpPr>
                <a:spLocks noGrp="1"/>
              </p:cNvSpPr>
              <p:nvPr>
                <p:ph sz="quarter" idx="11"/>
              </p:nvPr>
            </p:nvSpPr>
            <p:spPr/>
            <p:txBody>
              <a:bodyPr>
                <a:normAutofit/>
              </a:bodyPr>
              <a:lstStyle/>
              <a:p>
                <a:pPr marL="0" indent="0">
                  <a:buNone/>
                </a:pPr>
                <a:r>
                  <a:rPr lang="en-US" dirty="0">
                    <a:latin typeface="American Typewriter" panose="02090604020004020304" pitchFamily="18" charset="77"/>
                  </a:rPr>
                  <a:t>f = ones(1,7);</a:t>
                </a:r>
              </a:p>
              <a:p>
                <a:pPr marL="0" indent="0">
                  <a:buNone/>
                </a:pPr>
                <a:r>
                  <a:rPr lang="en-US" dirty="0" err="1">
                    <a:latin typeface="American Typewriter" panose="02090604020004020304" pitchFamily="18" charset="77"/>
                  </a:rPr>
                  <a:t>intcon</a:t>
                </a:r>
                <a:r>
                  <a:rPr lang="en-US" dirty="0">
                    <a:latin typeface="American Typewriter" panose="02090604020004020304" pitchFamily="18" charset="77"/>
                  </a:rPr>
                  <a:t> = 1:7;</a:t>
                </a:r>
              </a:p>
              <a:p>
                <a:pPr marL="0" indent="0">
                  <a:buNone/>
                </a:pPr>
                <a:r>
                  <a:rPr lang="en-US" dirty="0">
                    <a:latin typeface="American Typewriter" panose="02090604020004020304" pitchFamily="18" charset="77"/>
                  </a:rPr>
                  <a:t>v = [1 0 0 1 1 1 1];</a:t>
                </a:r>
              </a:p>
              <a:p>
                <a:pPr marL="0" indent="0">
                  <a:buNone/>
                </a:pPr>
                <a:r>
                  <a:rPr lang="en-US" dirty="0">
                    <a:latin typeface="American Typewriter" panose="02090604020004020304" pitchFamily="18" charset="77"/>
                  </a:rPr>
                  <a:t>A = -</a:t>
                </a:r>
                <a:r>
                  <a:rPr lang="en-US" dirty="0" err="1">
                    <a:latin typeface="American Typewriter" panose="02090604020004020304" pitchFamily="18" charset="77"/>
                  </a:rPr>
                  <a:t>toeplitz</a:t>
                </a:r>
                <a:r>
                  <a:rPr lang="en-US" dirty="0">
                    <a:latin typeface="American Typewriter" panose="02090604020004020304" pitchFamily="18" charset="77"/>
                  </a:rPr>
                  <a:t>(v([1, 7:-1:2]), v);  % create a circulant matrix</a:t>
                </a:r>
              </a:p>
              <a:p>
                <a:pPr marL="0" indent="0">
                  <a:buNone/>
                </a:pPr>
                <a:r>
                  <a:rPr lang="en-US" dirty="0">
                    <a:latin typeface="American Typewriter" panose="02090604020004020304" pitchFamily="18" charset="77"/>
                  </a:rPr>
                  <a:t>b = -[45,50,61,49,60,50,26];</a:t>
                </a:r>
              </a:p>
              <a:p>
                <a:pPr marL="0" indent="0">
                  <a:buNone/>
                </a:pPr>
                <a:r>
                  <a:rPr lang="en-US" dirty="0" err="1">
                    <a:latin typeface="American Typewriter" panose="02090604020004020304" pitchFamily="18" charset="77"/>
                  </a:rPr>
                  <a:t>lb</a:t>
                </a:r>
                <a:r>
                  <a:rPr lang="en-US" dirty="0">
                    <a:latin typeface="American Typewriter" panose="02090604020004020304" pitchFamily="18" charset="77"/>
                  </a:rPr>
                  <a:t> = zeros(size(f));</a:t>
                </a:r>
              </a:p>
              <a:p>
                <a:pPr marL="0" indent="0">
                  <a:buNone/>
                </a:pPr>
                <a:r>
                  <a:rPr lang="en-US" dirty="0" err="1">
                    <a:latin typeface="American Typewriter" panose="02090604020004020304" pitchFamily="18" charset="77"/>
                  </a:rPr>
                  <a:t>ub</a:t>
                </a:r>
                <a:r>
                  <a:rPr lang="en-US" dirty="0">
                    <a:latin typeface="American Typewriter" panose="02090604020004020304" pitchFamily="18" charset="77"/>
                  </a:rPr>
                  <a:t> = 35*ones(1,7);</a:t>
                </a:r>
              </a:p>
              <a:p>
                <a:pPr marL="0" indent="0">
                  <a:buNone/>
                </a:pPr>
                <a:r>
                  <a:rPr lang="en-US" dirty="0">
                    <a:latin typeface="American Typewriter" panose="02090604020004020304" pitchFamily="18" charset="77"/>
                  </a:rPr>
                  <a:t>[</a:t>
                </a:r>
                <a:r>
                  <a:rPr lang="en-US" dirty="0" err="1">
                    <a:latin typeface="American Typewriter" panose="02090604020004020304" pitchFamily="18" charset="77"/>
                  </a:rPr>
                  <a:t>x,fval</a:t>
                </a:r>
                <a:r>
                  <a:rPr lang="en-US" dirty="0">
                    <a:latin typeface="American Typewriter" panose="02090604020004020304" pitchFamily="18" charset="77"/>
                  </a:rPr>
                  <a:t>] = </a:t>
                </a:r>
                <a:r>
                  <a:rPr lang="en-US" dirty="0" err="1">
                    <a:latin typeface="American Typewriter" panose="02090604020004020304" pitchFamily="18" charset="77"/>
                  </a:rPr>
                  <a:t>intlinprog</a:t>
                </a:r>
                <a:r>
                  <a:rPr lang="en-US" dirty="0">
                    <a:latin typeface="American Typewriter" panose="02090604020004020304" pitchFamily="18" charset="77"/>
                  </a:rPr>
                  <a:t>(</a:t>
                </a:r>
                <a:r>
                  <a:rPr lang="en-US" dirty="0" err="1">
                    <a:latin typeface="American Typewriter" panose="02090604020004020304" pitchFamily="18" charset="77"/>
                  </a:rPr>
                  <a:t>f,intcon,A,b</a:t>
                </a:r>
                <a:r>
                  <a:rPr lang="en-US" dirty="0">
                    <a:latin typeface="American Typewriter" panose="02090604020004020304" pitchFamily="18" charset="77"/>
                  </a:rPr>
                  <a:t>,[],[],</a:t>
                </a:r>
                <a:r>
                  <a:rPr lang="en-US" dirty="0" err="1">
                    <a:latin typeface="American Typewriter" panose="02090604020004020304" pitchFamily="18" charset="77"/>
                  </a:rPr>
                  <a:t>lb,ub</a:t>
                </a:r>
                <a:r>
                  <a:rPr lang="en-US" dirty="0">
                    <a:latin typeface="American Typewriter" panose="02090604020004020304" pitchFamily="18" charset="77"/>
                  </a:rPr>
                  <a:t>);</a:t>
                </a:r>
              </a:p>
              <a:p>
                <a:pPr marL="0" indent="0">
                  <a:buNone/>
                </a:pPr>
                <a:endParaRPr lang="en-US" dirty="0"/>
              </a:p>
              <a:p>
                <a:pPr marL="0" indent="0">
                  <a:buNone/>
                </a:pPr>
                <a:r>
                  <a:rPr lang="en-US" dirty="0" err="1"/>
                  <a:t>Matlab's</a:t>
                </a:r>
                <a:r>
                  <a:rPr lang="en-US" dirty="0"/>
                  <a:t> solution is </a:t>
                </a:r>
                <a14:m>
                  <m:oMath xmlns:m="http://schemas.openxmlformats.org/officeDocument/2006/math">
                    <m:r>
                      <a:rPr lang="de-CH" b="0" i="1" smtClean="0">
                        <a:latin typeface="Cambria Math" panose="02040503050406030204" pitchFamily="18" charset="0"/>
                      </a:rPr>
                      <m:t>𝑥</m:t>
                    </m:r>
                    <m:r>
                      <a:rPr lang="de-CH" b="0" i="1" smtClean="0">
                        <a:latin typeface="Cambria Math" panose="02040503050406030204" pitchFamily="18" charset="0"/>
                      </a:rPr>
                      <m:t>=(22,5,22,0,11,12,0)</m:t>
                    </m:r>
                  </m:oMath>
                </a14:m>
                <a:r>
                  <a:rPr lang="en-US" dirty="0"/>
                  <a:t>. Another solution is </a:t>
                </a:r>
                <a14:m>
                  <m:oMath xmlns:m="http://schemas.openxmlformats.org/officeDocument/2006/math">
                    <m:r>
                      <a:rPr lang="de-CH" i="1">
                        <a:latin typeface="Cambria Math" panose="02040503050406030204" pitchFamily="18" charset="0"/>
                      </a:rPr>
                      <m:t>𝑥</m:t>
                    </m:r>
                    <m:r>
                      <a:rPr lang="de-CH" i="1">
                        <a:latin typeface="Cambria Math" panose="02040503050406030204" pitchFamily="18" charset="0"/>
                      </a:rPr>
                      <m:t>=</m:t>
                    </m:r>
                    <m:d>
                      <m:dPr>
                        <m:ctrlPr>
                          <a:rPr lang="de-CH" i="1">
                            <a:latin typeface="Cambria Math" panose="02040503050406030204" pitchFamily="18" charset="0"/>
                          </a:rPr>
                        </m:ctrlPr>
                      </m:dPr>
                      <m:e>
                        <m:r>
                          <a:rPr lang="de-CH" i="1">
                            <a:latin typeface="Cambria Math" panose="02040503050406030204" pitchFamily="18" charset="0"/>
                          </a:rPr>
                          <m:t>22,</m:t>
                        </m:r>
                        <m:r>
                          <a:rPr lang="de-CH" b="0" i="1" smtClean="0">
                            <a:latin typeface="Cambria Math" panose="02040503050406030204" pitchFamily="18" charset="0"/>
                          </a:rPr>
                          <m:t>24</m:t>
                        </m:r>
                        <m:r>
                          <a:rPr lang="de-CH" i="1">
                            <a:latin typeface="Cambria Math" panose="02040503050406030204" pitchFamily="18" charset="0"/>
                          </a:rPr>
                          <m:t>,</m:t>
                        </m:r>
                        <m:r>
                          <a:rPr lang="de-CH" b="0" i="1" smtClean="0">
                            <a:latin typeface="Cambria Math" panose="02040503050406030204" pitchFamily="18" charset="0"/>
                          </a:rPr>
                          <m:t>3</m:t>
                        </m:r>
                        <m:r>
                          <a:rPr lang="de-CH" i="1">
                            <a:latin typeface="Cambria Math" panose="02040503050406030204" pitchFamily="18" charset="0"/>
                          </a:rPr>
                          <m:t>,</m:t>
                        </m:r>
                        <m:r>
                          <a:rPr lang="de-CH" b="0" i="1" smtClean="0">
                            <a:latin typeface="Cambria Math" panose="02040503050406030204" pitchFamily="18" charset="0"/>
                          </a:rPr>
                          <m:t>11</m:t>
                        </m:r>
                        <m:r>
                          <a:rPr lang="de-CH" i="1">
                            <a:latin typeface="Cambria Math" panose="02040503050406030204" pitchFamily="18" charset="0"/>
                          </a:rPr>
                          <m:t>,</m:t>
                        </m:r>
                        <m:r>
                          <a:rPr lang="de-CH" b="0" i="1" smtClean="0">
                            <a:latin typeface="Cambria Math" panose="02040503050406030204" pitchFamily="18" charset="0"/>
                          </a:rPr>
                          <m:t>0</m:t>
                        </m:r>
                        <m:r>
                          <a:rPr lang="de-CH" i="1">
                            <a:latin typeface="Cambria Math" panose="02040503050406030204" pitchFamily="18" charset="0"/>
                          </a:rPr>
                          <m:t>,12,0</m:t>
                        </m:r>
                      </m:e>
                    </m:d>
                    <m:r>
                      <a:rPr lang="de-CH"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A0EDA5EB-9554-EE45-BD53-43CE757E645B}"/>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0AF34A6-F0F4-9344-946B-754457D520FC}"/>
              </a:ext>
            </a:extLst>
          </p:cNvPr>
          <p:cNvSpPr>
            <a:spLocks noGrp="1"/>
          </p:cNvSpPr>
          <p:nvPr>
            <p:ph type="sldNum" sz="quarter" idx="4"/>
          </p:nvPr>
        </p:nvSpPr>
        <p:spPr/>
        <p:txBody>
          <a:bodyPr/>
          <a:lstStyle/>
          <a:p>
            <a:fld id="{05306F20-FBA2-4746-AE9F-DFBA4FFD6FE5}" type="slidenum">
              <a:rPr lang="en-US" smtClean="0"/>
              <a:t>5</a:t>
            </a:fld>
            <a:endParaRPr lang="en-US" dirty="0"/>
          </a:p>
        </p:txBody>
      </p:sp>
    </p:spTree>
    <p:extLst>
      <p:ext uri="{BB962C8B-B14F-4D97-AF65-F5344CB8AC3E}">
        <p14:creationId xmlns:p14="http://schemas.microsoft.com/office/powerpoint/2010/main" val="422557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EE983-5EE4-EA42-9DB4-6E4D718535E9}"/>
              </a:ext>
            </a:extLst>
          </p:cNvPr>
          <p:cNvSpPr>
            <a:spLocks noGrp="1"/>
          </p:cNvSpPr>
          <p:nvPr>
            <p:ph type="title"/>
          </p:nvPr>
        </p:nvSpPr>
        <p:spPr>
          <a:xfrm>
            <a:off x="342901" y="488953"/>
            <a:ext cx="8445500" cy="430887"/>
          </a:xfrm>
        </p:spPr>
        <p:txBody>
          <a:bodyPr/>
          <a:lstStyle/>
          <a:p>
            <a:r>
              <a:rPr lang="en-US" dirty="0"/>
              <a:t>Mixed-integer </a:t>
            </a:r>
            <a:r>
              <a:rPr lang="en-US" dirty="0" err="1"/>
              <a:t>optimisation</a:t>
            </a:r>
            <a:r>
              <a:rPr lang="en-US" dirty="0"/>
              <a:t> problems are difficult</a:t>
            </a:r>
          </a:p>
        </p:txBody>
      </p:sp>
      <p:sp>
        <p:nvSpPr>
          <p:cNvPr id="3" name="Content Placeholder 2">
            <a:extLst>
              <a:ext uri="{FF2B5EF4-FFF2-40B4-BE49-F238E27FC236}">
                <a16:creationId xmlns:a16="http://schemas.microsoft.com/office/drawing/2014/main" id="{5F318403-507C-C649-B27B-8232B6AB1851}"/>
              </a:ext>
            </a:extLst>
          </p:cNvPr>
          <p:cNvSpPr>
            <a:spLocks noGrp="1"/>
          </p:cNvSpPr>
          <p:nvPr>
            <p:ph sz="quarter" idx="11"/>
          </p:nvPr>
        </p:nvSpPr>
        <p:spPr/>
        <p:txBody>
          <a:bodyPr/>
          <a:lstStyle/>
          <a:p>
            <a:pPr marL="0" indent="0">
              <a:buNone/>
            </a:pPr>
            <a:r>
              <a:rPr lang="en-US" dirty="0"/>
              <a:t>More precisely, they are </a:t>
            </a:r>
            <a:r>
              <a:rPr lang="en-US" i="1" dirty="0"/>
              <a:t>NP hard</a:t>
            </a:r>
            <a:r>
              <a:rPr lang="en-US" dirty="0"/>
              <a:t>, meaning that we can verify that a solution is correct in polynomial time, and we do not know whether we can solve them with a deterministic algorithm in polynomial time (however, if you find out how to do it, you will become </a:t>
            </a:r>
            <a:r>
              <a:rPr lang="en-US" dirty="0">
                <a:hlinkClick r:id="rId2"/>
              </a:rPr>
              <a:t>very rich and famous</a:t>
            </a:r>
            <a:r>
              <a:rPr lang="en-US" dirty="0"/>
              <a:t>).</a:t>
            </a:r>
          </a:p>
          <a:p>
            <a:pPr marL="0" indent="0">
              <a:buNone/>
            </a:pPr>
            <a:endParaRPr lang="en-US" dirty="0"/>
          </a:p>
          <a:p>
            <a:pPr marL="0" indent="0">
              <a:buNone/>
            </a:pPr>
            <a:r>
              <a:rPr lang="en-US" dirty="0"/>
              <a:t>The beautiful duality theory we developed for linear programming problems does not apply.</a:t>
            </a:r>
          </a:p>
          <a:p>
            <a:pPr marL="0" indent="0">
              <a:buNone/>
            </a:pPr>
            <a:endParaRPr lang="en-US" dirty="0"/>
          </a:p>
          <a:p>
            <a:pPr marL="0" indent="0">
              <a:buNone/>
            </a:pPr>
            <a:r>
              <a:rPr lang="en-US" dirty="0"/>
              <a:t>In many practical cases, an exact solution cannot be found in reasonable time.</a:t>
            </a:r>
          </a:p>
          <a:p>
            <a:pPr marL="0" indent="0">
              <a:buNone/>
            </a:pPr>
            <a:endParaRPr lang="en-US" dirty="0"/>
          </a:p>
          <a:p>
            <a:pPr marL="0" indent="0">
              <a:buNone/>
            </a:pPr>
            <a:r>
              <a:rPr lang="en-US" dirty="0"/>
              <a:t>To find out what </a:t>
            </a:r>
            <a:r>
              <a:rPr lang="en-US" dirty="0" err="1"/>
              <a:t>Matlab's</a:t>
            </a:r>
            <a:r>
              <a:rPr lang="en-US" dirty="0"/>
              <a:t> </a:t>
            </a:r>
            <a:r>
              <a:rPr lang="en-US" dirty="0" err="1">
                <a:latin typeface="American Typewriter" panose="02090604020004020304" pitchFamily="18" charset="77"/>
              </a:rPr>
              <a:t>intlinprog</a:t>
            </a:r>
            <a:r>
              <a:rPr lang="en-US" dirty="0"/>
              <a:t> does, see </a:t>
            </a:r>
            <a:r>
              <a:rPr lang="en-US" dirty="0">
                <a:hlinkClick r:id="rId3"/>
              </a:rPr>
              <a:t>this documentation page</a:t>
            </a:r>
            <a:r>
              <a:rPr lang="en-US" dirty="0"/>
              <a:t>. </a:t>
            </a:r>
          </a:p>
        </p:txBody>
      </p:sp>
      <p:sp>
        <p:nvSpPr>
          <p:cNvPr id="4" name="Slide Number Placeholder 3">
            <a:extLst>
              <a:ext uri="{FF2B5EF4-FFF2-40B4-BE49-F238E27FC236}">
                <a16:creationId xmlns:a16="http://schemas.microsoft.com/office/drawing/2014/main" id="{150849A5-50A3-6C4D-B5D9-E86C20F9F673}"/>
              </a:ext>
            </a:extLst>
          </p:cNvPr>
          <p:cNvSpPr>
            <a:spLocks noGrp="1"/>
          </p:cNvSpPr>
          <p:nvPr>
            <p:ph type="sldNum" sz="quarter" idx="4"/>
          </p:nvPr>
        </p:nvSpPr>
        <p:spPr/>
        <p:txBody>
          <a:bodyPr/>
          <a:lstStyle/>
          <a:p>
            <a:fld id="{05306F20-FBA2-4746-AE9F-DFBA4FFD6FE5}" type="slidenum">
              <a:rPr lang="en-US" smtClean="0"/>
              <a:t>6</a:t>
            </a:fld>
            <a:endParaRPr lang="en-US" dirty="0"/>
          </a:p>
        </p:txBody>
      </p:sp>
    </p:spTree>
    <p:extLst>
      <p:ext uri="{BB962C8B-B14F-4D97-AF65-F5344CB8AC3E}">
        <p14:creationId xmlns:p14="http://schemas.microsoft.com/office/powerpoint/2010/main" val="383759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AFD4-0F07-112D-EFAD-A0DEFD03D4E8}"/>
              </a:ext>
            </a:extLst>
          </p:cNvPr>
          <p:cNvSpPr>
            <a:spLocks noGrp="1"/>
          </p:cNvSpPr>
          <p:nvPr>
            <p:ph type="title"/>
          </p:nvPr>
        </p:nvSpPr>
        <p:spPr>
          <a:xfrm>
            <a:off x="342901" y="488953"/>
            <a:ext cx="8445500" cy="707886"/>
          </a:xfrm>
        </p:spPr>
        <p:txBody>
          <a:bodyPr/>
          <a:lstStyle/>
          <a:p>
            <a:r>
              <a:rPr lang="en-US" dirty="0"/>
              <a:t>The branch and bound method</a:t>
            </a:r>
            <a:br>
              <a:rPr lang="en-US" dirty="0"/>
            </a:br>
            <a:r>
              <a:rPr lang="en-US" sz="1800" b="0" dirty="0"/>
              <a:t>(see </a:t>
            </a:r>
            <a:r>
              <a:rPr lang="en-US" sz="1800" b="0" dirty="0">
                <a:latin typeface="American Typewriter" panose="02090604020004020304" pitchFamily="18" charset="77"/>
              </a:rPr>
              <a:t>OR7_branch_and_bound.m</a:t>
            </a:r>
            <a:r>
              <a:rPr lang="en-US" sz="1800" b="0" dirty="0"/>
              <a:t>)</a:t>
            </a:r>
            <a:endParaRPr lang="en-US" b="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0F260E-A0EB-8CE5-F7BC-ACF86F5ACFD7}"/>
                  </a:ext>
                </a:extLst>
              </p:cNvPr>
              <p:cNvSpPr>
                <a:spLocks noGrp="1"/>
              </p:cNvSpPr>
              <p:nvPr>
                <p:ph sz="quarter" idx="11"/>
              </p:nvPr>
            </p:nvSpPr>
            <p:spPr/>
            <p:txBody>
              <a:bodyPr/>
              <a:lstStyle/>
              <a:p>
                <a:pPr marL="0" indent="0">
                  <a:buNone/>
                </a:pPr>
                <a:r>
                  <a:rPr lang="en-US" dirty="0"/>
                  <a:t>Consider the mixed-integer linear programming problem</a:t>
                </a:r>
              </a:p>
              <a:p>
                <a:pPr marL="0" indent="0">
                  <a:buNone/>
                </a:pPr>
                <a14:m>
                  <m:oMathPara xmlns:m="http://schemas.openxmlformats.org/officeDocument/2006/math">
                    <m:oMathParaPr>
                      <m:jc m:val="centerGroup"/>
                    </m:oMathParaPr>
                    <m:oMath xmlns:m="http://schemas.openxmlformats.org/officeDocument/2006/math">
                      <m:func>
                        <m:funcPr>
                          <m:ctrlPr>
                            <a:rPr lang="de-CH" b="0" i="1" smtClean="0">
                              <a:latin typeface="Cambria Math" panose="02040503050406030204" pitchFamily="18" charset="0"/>
                            </a:rPr>
                          </m:ctrlPr>
                        </m:funcPr>
                        <m:fName>
                          <m:r>
                            <m:rPr>
                              <m:sty m:val="p"/>
                            </m:rPr>
                            <a:rPr lang="de-CH" b="0" i="0" smtClean="0">
                              <a:latin typeface="Cambria Math" panose="02040503050406030204" pitchFamily="18" charset="0"/>
                            </a:rPr>
                            <m:t>max</m:t>
                          </m:r>
                        </m:fName>
                        <m:e>
                          <m:r>
                            <a:rPr lang="de-CH" b="0" i="1" smtClean="0">
                              <a:latin typeface="Cambria Math" panose="02040503050406030204" pitchFamily="18" charset="0"/>
                            </a:rPr>
                            <m:t>8</m:t>
                          </m:r>
                          <m:r>
                            <a:rPr lang="de-CH" b="0" i="1" smtClean="0">
                              <a:latin typeface="Cambria Math" panose="02040503050406030204" pitchFamily="18" charset="0"/>
                            </a:rPr>
                            <m:t>𝑥</m:t>
                          </m:r>
                          <m:r>
                            <a:rPr lang="de-CH" b="0" i="1" smtClean="0">
                              <a:latin typeface="Cambria Math" panose="02040503050406030204" pitchFamily="18" charset="0"/>
                            </a:rPr>
                            <m:t>+11</m:t>
                          </m:r>
                          <m:r>
                            <a:rPr lang="de-CH" b="0" i="1" smtClean="0">
                              <a:latin typeface="Cambria Math" panose="02040503050406030204" pitchFamily="18" charset="0"/>
                            </a:rPr>
                            <m:t>𝑦</m:t>
                          </m:r>
                        </m:e>
                      </m:func>
                      <m:r>
                        <a:rPr lang="de-CH" b="0" i="1" smtClean="0">
                          <a:latin typeface="Cambria Math" panose="02040503050406030204" pitchFamily="18" charset="0"/>
                        </a:rPr>
                        <m:t> </m:t>
                      </m:r>
                      <m:r>
                        <a:rPr lang="de-CH" b="0" i="1" smtClean="0">
                          <a:latin typeface="Cambria Math" panose="02040503050406030204" pitchFamily="18" charset="0"/>
                        </a:rPr>
                        <m:t>𝑠</m:t>
                      </m:r>
                      <m:r>
                        <a:rPr lang="de-CH" b="0" i="1" smtClean="0">
                          <a:latin typeface="Cambria Math" panose="02040503050406030204" pitchFamily="18" charset="0"/>
                        </a:rPr>
                        <m:t>. </m:t>
                      </m:r>
                      <m:r>
                        <a:rPr lang="de-CH" b="0" i="1" smtClean="0">
                          <a:latin typeface="Cambria Math" panose="02040503050406030204" pitchFamily="18" charset="0"/>
                        </a:rPr>
                        <m:t>𝑡</m:t>
                      </m:r>
                      <m:r>
                        <a:rPr lang="de-CH" b="0" i="1" smtClean="0">
                          <a:latin typeface="Cambria Math" panose="02040503050406030204" pitchFamily="18" charset="0"/>
                        </a:rPr>
                        <m:t>. </m:t>
                      </m:r>
                      <m:d>
                        <m:dPr>
                          <m:begChr m:val="{"/>
                          <m:endChr m:val=""/>
                          <m:ctrlPr>
                            <a:rPr lang="de-CH" b="0" i="1" smtClean="0">
                              <a:latin typeface="Cambria Math" panose="02040503050406030204" pitchFamily="18" charset="0"/>
                            </a:rPr>
                          </m:ctrlPr>
                        </m:dPr>
                        <m:e>
                          <m:eqArr>
                            <m:eqArrPr>
                              <m:ctrlPr>
                                <a:rPr lang="de-CH" b="0" i="1" smtClean="0">
                                  <a:latin typeface="Cambria Math" panose="02040503050406030204" pitchFamily="18" charset="0"/>
                                </a:rPr>
                              </m:ctrlPr>
                            </m:eqArrPr>
                            <m:e>
                              <m:r>
                                <a:rPr lang="de-CH" b="0" i="1" smtClean="0">
                                  <a:latin typeface="Cambria Math" panose="02040503050406030204" pitchFamily="18" charset="0"/>
                                </a:rPr>
                                <m:t>2</m:t>
                              </m:r>
                              <m:r>
                                <a:rPr lang="de-CH" b="0" i="1" smtClean="0">
                                  <a:latin typeface="Cambria Math" panose="02040503050406030204" pitchFamily="18" charset="0"/>
                                </a:rPr>
                                <m:t>𝑥</m:t>
                              </m:r>
                              <m:r>
                                <a:rPr lang="de-CH" b="0" i="1" smtClean="0">
                                  <a:latin typeface="Cambria Math" panose="02040503050406030204" pitchFamily="18" charset="0"/>
                                </a:rPr>
                                <m:t>+2</m:t>
                              </m:r>
                              <m:r>
                                <a:rPr lang="de-CH" b="0" i="1" smtClean="0">
                                  <a:latin typeface="Cambria Math" panose="02040503050406030204" pitchFamily="18" charset="0"/>
                                </a:rPr>
                                <m:t>𝑦</m:t>
                              </m:r>
                              <m:r>
                                <a:rPr lang="de-CH" b="0" i="1" smtClean="0">
                                  <a:latin typeface="Cambria Math" panose="02040503050406030204" pitchFamily="18" charset="0"/>
                                </a:rPr>
                                <m:t>≤25</m:t>
                              </m:r>
                            </m:e>
                            <m:e>
                              <m:r>
                                <a:rPr lang="de-CH" b="0" i="1" smtClean="0">
                                  <a:latin typeface="Cambria Math" panose="02040503050406030204" pitchFamily="18" charset="0"/>
                                </a:rPr>
                                <m:t>𝑥</m:t>
                              </m:r>
                              <m:r>
                                <a:rPr lang="de-CH" b="0" i="1" smtClean="0">
                                  <a:latin typeface="Cambria Math" panose="02040503050406030204" pitchFamily="18" charset="0"/>
                                </a:rPr>
                                <m:t>+2</m:t>
                              </m:r>
                              <m:r>
                                <a:rPr lang="de-CH" b="0" i="1" smtClean="0">
                                  <a:latin typeface="Cambria Math" panose="02040503050406030204" pitchFamily="18" charset="0"/>
                                </a:rPr>
                                <m:t>𝑦</m:t>
                              </m:r>
                              <m:r>
                                <a:rPr lang="de-CH" b="0" i="1" smtClean="0">
                                  <a:latin typeface="Cambria Math" panose="02040503050406030204" pitchFamily="18" charset="0"/>
                                </a:rPr>
                                <m:t>≤19</m:t>
                              </m:r>
                            </m:e>
                            <m:e>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𝑦</m:t>
                              </m:r>
                              <m:r>
                                <a:rPr lang="de-CH" b="0" i="1" smtClean="0">
                                  <a:latin typeface="Cambria Math" panose="02040503050406030204" pitchFamily="18" charset="0"/>
                                </a:rPr>
                                <m:t>≥0, </m:t>
                              </m:r>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𝑦</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ℕ</m:t>
                              </m:r>
                            </m:e>
                          </m:eqArr>
                        </m:e>
                      </m:d>
                    </m:oMath>
                  </m:oMathPara>
                </a14:m>
                <a:endParaRPr lang="de-CH"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60F260E-A0EB-8CE5-F7BC-ACF86F5ACFD7}"/>
                  </a:ext>
                </a:extLst>
              </p:cNvPr>
              <p:cNvSpPr>
                <a:spLocks noGrp="1" noRot="1" noChangeAspect="1" noMove="1" noResize="1" noEditPoints="1" noAdjustHandles="1" noChangeArrowheads="1" noChangeShapeType="1" noTextEdit="1"/>
              </p:cNvSpPr>
              <p:nvPr>
                <p:ph sz="quarter" idx="11"/>
              </p:nvPr>
            </p:nvSpPr>
            <p:spPr>
              <a:blipFill>
                <a:blip r:embed="rId2"/>
                <a:stretch>
                  <a:fillRect l="-1649" t="-41615" b="-217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DB9F40E-27CD-A66C-6347-97ACEB638336}"/>
              </a:ext>
            </a:extLst>
          </p:cNvPr>
          <p:cNvSpPr>
            <a:spLocks noGrp="1"/>
          </p:cNvSpPr>
          <p:nvPr>
            <p:ph type="sldNum" sz="quarter" idx="4"/>
          </p:nvPr>
        </p:nvSpPr>
        <p:spPr/>
        <p:txBody>
          <a:bodyPr/>
          <a:lstStyle/>
          <a:p>
            <a:fld id="{05306F20-FBA2-4746-AE9F-DFBA4FFD6FE5}" type="slidenum">
              <a:rPr lang="en-US" smtClean="0"/>
              <a:t>7</a:t>
            </a:fld>
            <a:endParaRPr lang="en-US" dirty="0"/>
          </a:p>
        </p:txBody>
      </p:sp>
      <p:pic>
        <p:nvPicPr>
          <p:cNvPr id="6" name="Picture 5" descr="Tree representation of branch and bound algorithms applied to this example.">
            <a:extLst>
              <a:ext uri="{FF2B5EF4-FFF2-40B4-BE49-F238E27FC236}">
                <a16:creationId xmlns:a16="http://schemas.microsoft.com/office/drawing/2014/main" id="{B046F531-058C-4040-2AAB-43393C59F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272" y="2585211"/>
            <a:ext cx="4909457" cy="2737287"/>
          </a:xfrm>
          <a:prstGeom prst="rect">
            <a:avLst/>
          </a:prstGeom>
        </p:spPr>
      </p:pic>
    </p:spTree>
    <p:extLst>
      <p:ext uri="{BB962C8B-B14F-4D97-AF65-F5344CB8AC3E}">
        <p14:creationId xmlns:p14="http://schemas.microsoft.com/office/powerpoint/2010/main" val="377433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F83B-5865-FF2A-A148-B41A9906D03C}"/>
              </a:ext>
            </a:extLst>
          </p:cNvPr>
          <p:cNvSpPr>
            <a:spLocks noGrp="1"/>
          </p:cNvSpPr>
          <p:nvPr>
            <p:ph type="title"/>
          </p:nvPr>
        </p:nvSpPr>
        <p:spPr>
          <a:xfrm>
            <a:off x="342901" y="488953"/>
            <a:ext cx="8445500" cy="430887"/>
          </a:xfrm>
        </p:spPr>
        <p:txBody>
          <a:bodyPr/>
          <a:lstStyle/>
          <a:p>
            <a:r>
              <a:rPr lang="en-US" dirty="0"/>
              <a:t>Branch and bounding the A&amp;E unit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73628F-CACB-5A19-8210-D378FD80135A}"/>
                  </a:ext>
                </a:extLst>
              </p:cNvPr>
              <p:cNvSpPr>
                <a:spLocks noGrp="1"/>
              </p:cNvSpPr>
              <p:nvPr>
                <p:ph sz="quarter" idx="11"/>
              </p:nvPr>
            </p:nvSpPr>
            <p:spPr/>
            <p:txBody>
              <a:bodyPr>
                <a:normAutofit fontScale="85000" lnSpcReduction="10000"/>
              </a:bodyPr>
              <a:lstStyle/>
              <a:p>
                <a:pPr marL="0" indent="0">
                  <a:buNone/>
                </a:pPr>
                <a:r>
                  <a:rPr lang="en-US" b="1" dirty="0">
                    <a:solidFill>
                      <a:schemeClr val="accent1"/>
                    </a:solidFill>
                  </a:rPr>
                  <a:t>Question:</a:t>
                </a:r>
                <a:r>
                  <a:rPr lang="en-US" dirty="0"/>
                  <a:t> What happens if we solve the relaxed version of the A&amp;E problem?</a:t>
                </a:r>
              </a:p>
              <a:p>
                <a:pPr marL="0" indent="0">
                  <a:buNone/>
                </a:pPr>
                <a:r>
                  <a:rPr lang="en-US" b="1" dirty="0">
                    <a:solidFill>
                      <a:schemeClr val="accent1"/>
                    </a:solidFill>
                  </a:rPr>
                  <a:t>Answer:</a:t>
                </a:r>
                <a:r>
                  <a:rPr lang="en-US" dirty="0"/>
                  <a:t> We get the same solution!!! But why? This was a bit of a coincidence. Indeed, the relaxed problems with </a:t>
                </a:r>
                <a:r>
                  <a:rPr lang="en-US" dirty="0">
                    <a:latin typeface="American Typewriter" panose="02090604020004020304" pitchFamily="18" charset="77"/>
                  </a:rPr>
                  <a:t>b = -[46,50,61,49,60,50,26]; </a:t>
                </a:r>
                <a:r>
                  <a:rPr lang="en-US" dirty="0"/>
                  <a:t>gives a non-integer (relaxed) solution.</a:t>
                </a:r>
              </a:p>
              <a:p>
                <a:pPr marL="0" indent="0">
                  <a:buNone/>
                </a:pPr>
                <a:endParaRPr lang="en-US" dirty="0"/>
              </a:p>
              <a:p>
                <a:pPr marL="0" indent="0">
                  <a:buNone/>
                </a:pPr>
                <a:r>
                  <a:rPr lang="en-US" dirty="0"/>
                  <a:t>However, sometimes one always gets an integer solution to the relaxed problem. This is known as integer solution property.</a:t>
                </a:r>
                <a:br>
                  <a:rPr lang="en-US" dirty="0"/>
                </a:br>
                <a:endParaRPr lang="en-US" dirty="0"/>
              </a:p>
              <a:p>
                <a:pPr marL="0" indent="0">
                  <a:buNone/>
                </a:pPr>
                <a:r>
                  <a:rPr lang="en-US" b="1" dirty="0">
                    <a:solidFill>
                      <a:schemeClr val="accent1"/>
                    </a:solidFill>
                  </a:rPr>
                  <a:t>Definition:</a:t>
                </a:r>
                <a:r>
                  <a:rPr lang="en-US" dirty="0"/>
                  <a:t> A matrix </a:t>
                </a:r>
                <a14:m>
                  <m:oMath xmlns:m="http://schemas.openxmlformats.org/officeDocument/2006/math">
                    <m:r>
                      <a:rPr lang="de-CH" b="0" i="1" smtClean="0">
                        <a:latin typeface="Cambria Math" panose="02040503050406030204" pitchFamily="18" charset="0"/>
                      </a:rPr>
                      <m:t>𝐴</m:t>
                    </m:r>
                    <m:r>
                      <a:rPr lang="de-CH" b="0" i="1" smtClean="0">
                        <a:latin typeface="Cambria Math" panose="02040503050406030204" pitchFamily="18" charset="0"/>
                        <a:ea typeface="Cambria Math" panose="02040503050406030204" pitchFamily="18" charset="0"/>
                      </a:rPr>
                      <m:t>∈</m:t>
                    </m:r>
                    <m:sSup>
                      <m:sSupPr>
                        <m:ctrlPr>
                          <a:rPr lang="de-CH" b="0" i="1" smtClean="0">
                            <a:latin typeface="Cambria Math" panose="02040503050406030204" pitchFamily="18" charset="0"/>
                            <a:ea typeface="Cambria Math" panose="02040503050406030204" pitchFamily="18" charset="0"/>
                          </a:rPr>
                        </m:ctrlPr>
                      </m:sSupPr>
                      <m:e>
                        <m:r>
                          <a:rPr lang="de-CH" b="0" i="1" smtClean="0">
                            <a:latin typeface="Cambria Math" panose="02040503050406030204" pitchFamily="18" charset="0"/>
                            <a:ea typeface="Cambria Math" panose="02040503050406030204" pitchFamily="18" charset="0"/>
                          </a:rPr>
                          <m:t>ℝ</m:t>
                        </m:r>
                      </m:e>
                      <m:sup>
                        <m:r>
                          <a:rPr lang="de-CH" b="0" i="1" smtClean="0">
                            <a:latin typeface="Cambria Math" panose="02040503050406030204" pitchFamily="18" charset="0"/>
                            <a:ea typeface="Cambria Math" panose="02040503050406030204" pitchFamily="18" charset="0"/>
                          </a:rPr>
                          <m:t>𝑚</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𝑛</m:t>
                        </m:r>
                      </m:sup>
                    </m:sSup>
                  </m:oMath>
                </a14:m>
                <a:r>
                  <a:rPr lang="en-US" dirty="0"/>
                  <a:t> is called totally unimodular if every square non-singular submatrix of A has determinant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1</m:t>
                    </m:r>
                  </m:oMath>
                </a14:m>
                <a:r>
                  <a:rPr lang="en-US" dirty="0"/>
                  <a:t>.</a:t>
                </a:r>
              </a:p>
              <a:p>
                <a:pPr marL="0" indent="0">
                  <a:buNone/>
                </a:pPr>
                <a:endParaRPr lang="en-US" dirty="0"/>
              </a:p>
              <a:p>
                <a:pPr marL="0" indent="0">
                  <a:buNone/>
                </a:pPr>
                <a:r>
                  <a:rPr lang="en-US" b="1" dirty="0">
                    <a:solidFill>
                      <a:schemeClr val="accent1"/>
                    </a:solidFill>
                  </a:rPr>
                  <a:t>Theorem:</a:t>
                </a:r>
                <a:r>
                  <a:rPr lang="en-US" dirty="0"/>
                  <a:t> Consider the integer programming problem</a:t>
                </a:r>
              </a:p>
              <a:p>
                <a:pPr marL="0" indent="0">
                  <a:buNone/>
                </a:pPr>
                <a14:m>
                  <m:oMathPara xmlns:m="http://schemas.openxmlformats.org/officeDocument/2006/math">
                    <m:oMathParaPr>
                      <m:jc m:val="centerGroup"/>
                    </m:oMathParaPr>
                    <m:oMath xmlns:m="http://schemas.openxmlformats.org/officeDocument/2006/math">
                      <m:func>
                        <m:funcPr>
                          <m:ctrlPr>
                            <a:rPr lang="de-CH" b="0" i="1" smtClean="0">
                              <a:latin typeface="Cambria Math" panose="02040503050406030204" pitchFamily="18" charset="0"/>
                            </a:rPr>
                          </m:ctrlPr>
                        </m:funcPr>
                        <m:fName>
                          <m:r>
                            <m:rPr>
                              <m:sty m:val="p"/>
                            </m:rPr>
                            <a:rPr lang="de-CH" b="0" i="0" smtClean="0">
                              <a:latin typeface="Cambria Math" panose="02040503050406030204" pitchFamily="18" charset="0"/>
                            </a:rPr>
                            <m:t>max</m:t>
                          </m:r>
                        </m:fName>
                        <m:e>
                          <m:sSup>
                            <m:sSupPr>
                              <m:ctrlPr>
                                <a:rPr lang="de-CH" b="0" i="1" smtClean="0">
                                  <a:latin typeface="Cambria Math" panose="02040503050406030204" pitchFamily="18" charset="0"/>
                                </a:rPr>
                              </m:ctrlPr>
                            </m:sSupPr>
                            <m:e>
                              <m:r>
                                <a:rPr lang="de-CH" b="0" i="1" smtClean="0">
                                  <a:latin typeface="Cambria Math" panose="02040503050406030204" pitchFamily="18" charset="0"/>
                                </a:rPr>
                                <m:t>𝑐</m:t>
                              </m:r>
                            </m:e>
                            <m:sup>
                              <m:r>
                                <a:rPr lang="de-CH" b="0" i="1" smtClean="0">
                                  <a:latin typeface="Cambria Math" panose="02040503050406030204" pitchFamily="18" charset="0"/>
                                </a:rPr>
                                <m:t>𝑇</m:t>
                              </m:r>
                            </m:sup>
                          </m:sSup>
                          <m:r>
                            <a:rPr lang="de-CH" b="0" i="1" smtClean="0">
                              <a:latin typeface="Cambria Math" panose="02040503050406030204" pitchFamily="18" charset="0"/>
                            </a:rPr>
                            <m:t>𝑥</m:t>
                          </m:r>
                        </m:e>
                      </m:func>
                      <m:r>
                        <a:rPr lang="de-CH" b="0" i="1" smtClean="0">
                          <a:latin typeface="Cambria Math" panose="02040503050406030204" pitchFamily="18" charset="0"/>
                        </a:rPr>
                        <m:t> </m:t>
                      </m:r>
                      <m:r>
                        <a:rPr lang="de-CH" b="0" i="1" smtClean="0">
                          <a:latin typeface="Cambria Math" panose="02040503050406030204" pitchFamily="18" charset="0"/>
                        </a:rPr>
                        <m:t>𝑠</m:t>
                      </m:r>
                      <m:r>
                        <a:rPr lang="de-CH" b="0" i="1" smtClean="0">
                          <a:latin typeface="Cambria Math" panose="02040503050406030204" pitchFamily="18" charset="0"/>
                        </a:rPr>
                        <m:t>.</m:t>
                      </m:r>
                      <m:r>
                        <a:rPr lang="de-CH" b="0" i="1" smtClean="0">
                          <a:latin typeface="Cambria Math" panose="02040503050406030204" pitchFamily="18" charset="0"/>
                        </a:rPr>
                        <m:t>𝑡</m:t>
                      </m:r>
                      <m:r>
                        <a:rPr lang="de-CH" b="0" i="1" smtClean="0">
                          <a:latin typeface="Cambria Math" panose="02040503050406030204" pitchFamily="18" charset="0"/>
                        </a:rPr>
                        <m:t> </m:t>
                      </m:r>
                      <m:r>
                        <a:rPr lang="de-CH" b="0" i="1" smtClean="0">
                          <a:latin typeface="Cambria Math" panose="02040503050406030204" pitchFamily="18" charset="0"/>
                        </a:rPr>
                        <m:t>𝐴𝑥</m:t>
                      </m:r>
                      <m:r>
                        <a:rPr lang="de-CH" b="0" i="1" smtClean="0">
                          <a:latin typeface="Cambria Math" panose="02040503050406030204" pitchFamily="18" charset="0"/>
                        </a:rPr>
                        <m:t>=</m:t>
                      </m:r>
                      <m:r>
                        <a:rPr lang="de-CH" b="0" i="1" smtClean="0">
                          <a:latin typeface="Cambria Math" panose="02040503050406030204" pitchFamily="18" charset="0"/>
                        </a:rPr>
                        <m:t>𝑏</m:t>
                      </m:r>
                      <m:r>
                        <a:rPr lang="de-CH" b="0" i="1" smtClean="0">
                          <a:latin typeface="Cambria Math" panose="02040503050406030204" pitchFamily="18" charset="0"/>
                        </a:rPr>
                        <m:t>, </m:t>
                      </m:r>
                      <m:r>
                        <a:rPr lang="de-CH" b="0" i="1" smtClean="0">
                          <a:latin typeface="Cambria Math" panose="02040503050406030204" pitchFamily="18" charset="0"/>
                        </a:rPr>
                        <m:t>𝑥</m:t>
                      </m:r>
                      <m:r>
                        <a:rPr lang="de-CH" b="0" i="1" smtClean="0">
                          <a:latin typeface="Cambria Math" panose="02040503050406030204" pitchFamily="18" charset="0"/>
                        </a:rPr>
                        <m:t>≥0, </m:t>
                      </m:r>
                      <m:r>
                        <a:rPr lang="de-CH" b="0" i="1" smtClean="0">
                          <a:latin typeface="Cambria Math" panose="02040503050406030204" pitchFamily="18" charset="0"/>
                        </a:rPr>
                        <m:t>𝑥</m:t>
                      </m:r>
                      <m:r>
                        <a:rPr lang="de-CH" b="0" i="1" smtClean="0">
                          <a:latin typeface="Cambria Math" panose="02040503050406030204" pitchFamily="18" charset="0"/>
                          <a:ea typeface="Cambria Math" panose="02040503050406030204" pitchFamily="18" charset="0"/>
                        </a:rPr>
                        <m:t>∈</m:t>
                      </m:r>
                      <m:sSup>
                        <m:sSupPr>
                          <m:ctrlPr>
                            <a:rPr lang="de-CH" b="0" i="1" smtClean="0">
                              <a:latin typeface="Cambria Math" panose="02040503050406030204" pitchFamily="18" charset="0"/>
                              <a:ea typeface="Cambria Math" panose="02040503050406030204" pitchFamily="18" charset="0"/>
                            </a:rPr>
                          </m:ctrlPr>
                        </m:sSupPr>
                        <m:e>
                          <m:r>
                            <a:rPr lang="de-CH" b="0" i="1" smtClean="0">
                              <a:latin typeface="Cambria Math" panose="02040503050406030204" pitchFamily="18" charset="0"/>
                              <a:ea typeface="Cambria Math" panose="02040503050406030204" pitchFamily="18" charset="0"/>
                            </a:rPr>
                            <m:t>ℤ</m:t>
                          </m:r>
                        </m:e>
                        <m:sup>
                          <m:r>
                            <a:rPr lang="de-CH" b="0" i="1" smtClean="0">
                              <a:latin typeface="Cambria Math" panose="02040503050406030204" pitchFamily="18" charset="0"/>
                              <a:ea typeface="Cambria Math" panose="02040503050406030204" pitchFamily="18" charset="0"/>
                            </a:rPr>
                            <m:t>𝑛</m:t>
                          </m:r>
                        </m:sup>
                      </m:sSup>
                      <m:r>
                        <a:rPr lang="de-CH" b="0"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t>If the matrix </a:t>
                </a:r>
                <a14:m>
                  <m:oMath xmlns:m="http://schemas.openxmlformats.org/officeDocument/2006/math">
                    <m:r>
                      <a:rPr lang="de-CH" i="1">
                        <a:latin typeface="Cambria Math" panose="02040503050406030204" pitchFamily="18" charset="0"/>
                      </a:rPr>
                      <m:t>𝐴</m:t>
                    </m:r>
                  </m:oMath>
                </a14:m>
                <a:r>
                  <a:rPr lang="en-US" dirty="0"/>
                  <a:t> is totally unimodular and </a:t>
                </a:r>
                <a14:m>
                  <m:oMath xmlns:m="http://schemas.openxmlformats.org/officeDocument/2006/math">
                    <m:r>
                      <a:rPr lang="de-CH" i="1">
                        <a:latin typeface="Cambria Math" panose="02040503050406030204" pitchFamily="18" charset="0"/>
                      </a:rPr>
                      <m:t>𝑏</m:t>
                    </m:r>
                  </m:oMath>
                </a14:m>
                <a:r>
                  <a:rPr lang="en-US" dirty="0"/>
                  <a:t> is integer valued, then every extreme point of this integer programming problem is integer valued.</a:t>
                </a:r>
                <a:br>
                  <a:rPr lang="en-US" dirty="0"/>
                </a:br>
                <a:endParaRPr lang="en-US" dirty="0"/>
              </a:p>
              <a:p>
                <a:pPr marL="0" indent="0">
                  <a:buNone/>
                </a:pPr>
                <a:r>
                  <a:rPr lang="en-US" b="1" dirty="0">
                    <a:solidFill>
                      <a:schemeClr val="accent1"/>
                    </a:solidFill>
                  </a:rPr>
                  <a:t>Remark:</a:t>
                </a:r>
                <a:r>
                  <a:rPr lang="en-US" dirty="0"/>
                  <a:t> verifying that a matrix is totally unimodular is not always easy, but there are </a:t>
                </a:r>
                <a:r>
                  <a:rPr lang="en-US" dirty="0">
                    <a:hlinkClick r:id="rId2"/>
                  </a:rPr>
                  <a:t>some tricks</a:t>
                </a:r>
                <a:r>
                  <a:rPr lang="en-US" dirty="0"/>
                  <a:t>.</a:t>
                </a:r>
              </a:p>
            </p:txBody>
          </p:sp>
        </mc:Choice>
        <mc:Fallback xmlns="">
          <p:sp>
            <p:nvSpPr>
              <p:cNvPr id="3" name="Content Placeholder 2">
                <a:extLst>
                  <a:ext uri="{FF2B5EF4-FFF2-40B4-BE49-F238E27FC236}">
                    <a16:creationId xmlns:a16="http://schemas.microsoft.com/office/drawing/2014/main" id="{2D73628F-CACB-5A19-8210-D378FD80135A}"/>
                  </a:ext>
                </a:extLst>
              </p:cNvPr>
              <p:cNvSpPr>
                <a:spLocks noGrp="1" noRot="1" noChangeAspect="1" noMove="1" noResize="1" noEditPoints="1" noAdjustHandles="1" noChangeArrowheads="1" noChangeShapeType="1" noTextEdit="1"/>
              </p:cNvSpPr>
              <p:nvPr>
                <p:ph sz="quarter" idx="11"/>
              </p:nvPr>
            </p:nvSpPr>
            <p:spPr>
              <a:blipFill>
                <a:blip r:embed="rId3"/>
                <a:stretch>
                  <a:fillRect l="-1349" t="-1242" r="-600" b="-9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AE7919C-9B1A-36FA-CC0B-EE370ABAB3FD}"/>
              </a:ext>
            </a:extLst>
          </p:cNvPr>
          <p:cNvSpPr>
            <a:spLocks noGrp="1"/>
          </p:cNvSpPr>
          <p:nvPr>
            <p:ph type="sldNum" sz="quarter" idx="4"/>
          </p:nvPr>
        </p:nvSpPr>
        <p:spPr/>
        <p:txBody>
          <a:bodyPr/>
          <a:lstStyle/>
          <a:p>
            <a:fld id="{05306F20-FBA2-4746-AE9F-DFBA4FFD6FE5}" type="slidenum">
              <a:rPr lang="en-US" smtClean="0"/>
              <a:t>8</a:t>
            </a:fld>
            <a:endParaRPr lang="en-US" dirty="0"/>
          </a:p>
        </p:txBody>
      </p:sp>
    </p:spTree>
    <p:extLst>
      <p:ext uri="{BB962C8B-B14F-4D97-AF65-F5344CB8AC3E}">
        <p14:creationId xmlns:p14="http://schemas.microsoft.com/office/powerpoint/2010/main" val="914005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65DC-85CA-B932-96E8-8EE8D5E13EA5}"/>
              </a:ext>
            </a:extLst>
          </p:cNvPr>
          <p:cNvSpPr>
            <a:spLocks noGrp="1"/>
          </p:cNvSpPr>
          <p:nvPr>
            <p:ph type="title"/>
          </p:nvPr>
        </p:nvSpPr>
        <p:spPr>
          <a:xfrm>
            <a:off x="342901" y="488953"/>
            <a:ext cx="8445500" cy="430887"/>
          </a:xfrm>
        </p:spPr>
        <p:txBody>
          <a:bodyPr/>
          <a:lstStyle/>
          <a:p>
            <a:r>
              <a:rPr lang="en-US" dirty="0"/>
              <a:t>Example with integer solution property</a:t>
            </a:r>
          </a:p>
        </p:txBody>
      </p:sp>
      <p:sp>
        <p:nvSpPr>
          <p:cNvPr id="3" name="Content Placeholder 2">
            <a:extLst>
              <a:ext uri="{FF2B5EF4-FFF2-40B4-BE49-F238E27FC236}">
                <a16:creationId xmlns:a16="http://schemas.microsoft.com/office/drawing/2014/main" id="{2D06E1DD-21D4-5F6A-AD4E-3AE190A93884}"/>
              </a:ext>
            </a:extLst>
          </p:cNvPr>
          <p:cNvSpPr>
            <a:spLocks noGrp="1"/>
          </p:cNvSpPr>
          <p:nvPr>
            <p:ph sz="quarter" idx="11"/>
          </p:nvPr>
        </p:nvSpPr>
        <p:spPr/>
        <p:txBody>
          <a:bodyPr/>
          <a:lstStyle/>
          <a:p>
            <a:pPr marL="0" indent="0">
              <a:buNone/>
            </a:pPr>
            <a:r>
              <a:rPr lang="en-US" b="1" dirty="0">
                <a:solidFill>
                  <a:schemeClr val="accent1"/>
                </a:solidFill>
              </a:rPr>
              <a:t>Transportation problem:</a:t>
            </a:r>
            <a:r>
              <a:rPr lang="en-US" dirty="0"/>
              <a:t> you employ two artisans who produce chairs and you have three customers who need chairs. Artisan 1 produced 10 chairs and artisan 2 produced 20 chairs. Customer 1 needs 6 chairs, customer 2 needs 8 chairs, and customer 3 needs 16 chairs. The cost to ship a chair from each artisan to any of the three customers is </a:t>
            </a:r>
            <a:r>
              <a:rPr lang="en-US" dirty="0" err="1"/>
              <a:t>summarised</a:t>
            </a:r>
            <a:r>
              <a:rPr lang="en-US" dirty="0"/>
              <a:t> in the following table: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chemeClr val="accent1"/>
                </a:solidFill>
              </a:rPr>
              <a:t>Question: </a:t>
            </a:r>
            <a:r>
              <a:rPr lang="en-US" dirty="0"/>
              <a:t>To whom should artisans 1 and 2 ship their chairs to </a:t>
            </a:r>
            <a:r>
              <a:rPr lang="en-US" dirty="0" err="1"/>
              <a:t>minimise</a:t>
            </a:r>
            <a:r>
              <a:rPr lang="en-US" dirty="0"/>
              <a:t> the shipping costs for your company? </a:t>
            </a:r>
          </a:p>
          <a:p>
            <a:pPr marL="0" indent="0">
              <a:buNone/>
            </a:pPr>
            <a:endParaRPr lang="en-US" dirty="0"/>
          </a:p>
        </p:txBody>
      </p:sp>
      <p:sp>
        <p:nvSpPr>
          <p:cNvPr id="4" name="Slide Number Placeholder 3">
            <a:extLst>
              <a:ext uri="{FF2B5EF4-FFF2-40B4-BE49-F238E27FC236}">
                <a16:creationId xmlns:a16="http://schemas.microsoft.com/office/drawing/2014/main" id="{76DF22C9-B60D-75C2-8FBA-D0EBAFCE223C}"/>
              </a:ext>
            </a:extLst>
          </p:cNvPr>
          <p:cNvSpPr>
            <a:spLocks noGrp="1"/>
          </p:cNvSpPr>
          <p:nvPr>
            <p:ph type="sldNum" sz="quarter" idx="4"/>
          </p:nvPr>
        </p:nvSpPr>
        <p:spPr/>
        <p:txBody>
          <a:bodyPr/>
          <a:lstStyle/>
          <a:p>
            <a:fld id="{05306F20-FBA2-4746-AE9F-DFBA4FFD6FE5}" type="slidenum">
              <a:rPr lang="en-US" smtClean="0"/>
              <a:t>9</a:t>
            </a:fld>
            <a:endParaRPr lang="en-US" dirty="0"/>
          </a:p>
        </p:txBody>
      </p:sp>
      <p:graphicFrame>
        <p:nvGraphicFramePr>
          <p:cNvPr id="5" name="Table 5">
            <a:extLst>
              <a:ext uri="{FF2B5EF4-FFF2-40B4-BE49-F238E27FC236}">
                <a16:creationId xmlns:a16="http://schemas.microsoft.com/office/drawing/2014/main" id="{FF1FA6A4-C62E-CD26-ABDF-89DB03ADAC68}"/>
              </a:ext>
            </a:extLst>
          </p:cNvPr>
          <p:cNvGraphicFramePr>
            <a:graphicFrameLocks noGrp="1"/>
          </p:cNvGraphicFramePr>
          <p:nvPr>
            <p:extLst>
              <p:ext uri="{D42A27DB-BD31-4B8C-83A1-F6EECF244321}">
                <p14:modId xmlns:p14="http://schemas.microsoft.com/office/powerpoint/2010/main" val="3487251787"/>
              </p:ext>
            </p:extLst>
          </p:nvPr>
        </p:nvGraphicFramePr>
        <p:xfrm>
          <a:off x="1517651" y="2964607"/>
          <a:ext cx="6096000" cy="11125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343427890"/>
                    </a:ext>
                  </a:extLst>
                </a:gridCol>
                <a:gridCol w="1524000">
                  <a:extLst>
                    <a:ext uri="{9D8B030D-6E8A-4147-A177-3AD203B41FA5}">
                      <a16:colId xmlns:a16="http://schemas.microsoft.com/office/drawing/2014/main" val="4119712833"/>
                    </a:ext>
                  </a:extLst>
                </a:gridCol>
                <a:gridCol w="1524000">
                  <a:extLst>
                    <a:ext uri="{9D8B030D-6E8A-4147-A177-3AD203B41FA5}">
                      <a16:colId xmlns:a16="http://schemas.microsoft.com/office/drawing/2014/main" val="2580372005"/>
                    </a:ext>
                  </a:extLst>
                </a:gridCol>
                <a:gridCol w="1524000">
                  <a:extLst>
                    <a:ext uri="{9D8B030D-6E8A-4147-A177-3AD203B41FA5}">
                      <a16:colId xmlns:a16="http://schemas.microsoft.com/office/drawing/2014/main" val="714642233"/>
                    </a:ext>
                  </a:extLst>
                </a:gridCol>
              </a:tblGrid>
              <a:tr h="370840">
                <a:tc>
                  <a:txBody>
                    <a:bodyPr/>
                    <a:lstStyle/>
                    <a:p>
                      <a:endParaRPr lang="en-US" dirty="0"/>
                    </a:p>
                  </a:txBody>
                  <a:tcPr/>
                </a:tc>
                <a:tc>
                  <a:txBody>
                    <a:bodyPr/>
                    <a:lstStyle/>
                    <a:p>
                      <a:r>
                        <a:rPr lang="en-US" dirty="0"/>
                        <a:t>Customer 1</a:t>
                      </a:r>
                    </a:p>
                  </a:txBody>
                  <a:tcPr/>
                </a:tc>
                <a:tc>
                  <a:txBody>
                    <a:bodyPr/>
                    <a:lstStyle/>
                    <a:p>
                      <a:r>
                        <a:rPr lang="en-US" dirty="0"/>
                        <a:t>Customer 2</a:t>
                      </a:r>
                    </a:p>
                  </a:txBody>
                  <a:tcPr/>
                </a:tc>
                <a:tc>
                  <a:txBody>
                    <a:bodyPr/>
                    <a:lstStyle/>
                    <a:p>
                      <a:r>
                        <a:rPr lang="en-US" dirty="0"/>
                        <a:t>Customer 3</a:t>
                      </a:r>
                    </a:p>
                  </a:txBody>
                  <a:tcPr/>
                </a:tc>
                <a:extLst>
                  <a:ext uri="{0D108BD9-81ED-4DB2-BD59-A6C34878D82A}">
                    <a16:rowId xmlns:a16="http://schemas.microsoft.com/office/drawing/2014/main" val="2310087708"/>
                  </a:ext>
                </a:extLst>
              </a:tr>
              <a:tr h="370840">
                <a:tc>
                  <a:txBody>
                    <a:bodyPr/>
                    <a:lstStyle/>
                    <a:p>
                      <a:r>
                        <a:rPr lang="en-US" dirty="0"/>
                        <a:t>Artisan 1</a:t>
                      </a:r>
                    </a:p>
                  </a:txBody>
                  <a:tcPr/>
                </a:tc>
                <a:tc>
                  <a:txBody>
                    <a:bodyPr/>
                    <a:lstStyle/>
                    <a:p>
                      <a:r>
                        <a:rPr lang="en-US" dirty="0"/>
                        <a:t>£14</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281555056"/>
                  </a:ext>
                </a:extLst>
              </a:tr>
              <a:tr h="370840">
                <a:tc>
                  <a:txBody>
                    <a:bodyPr/>
                    <a:lstStyle/>
                    <a:p>
                      <a:r>
                        <a:rPr lang="en-US" dirty="0"/>
                        <a:t>Artisan 2</a:t>
                      </a:r>
                    </a:p>
                  </a:txBody>
                  <a:tcPr/>
                </a:tc>
                <a:tc>
                  <a:txBody>
                    <a:bodyPr/>
                    <a:lstStyle/>
                    <a:p>
                      <a:r>
                        <a:rPr lang="en-US" dirty="0"/>
                        <a:t>£10</a:t>
                      </a:r>
                    </a:p>
                  </a:txBody>
                  <a:tcPr/>
                </a:tc>
                <a:tc>
                  <a:txBody>
                    <a:bodyPr/>
                    <a:lstStyle/>
                    <a:p>
                      <a:r>
                        <a:rPr lang="en-US" dirty="0"/>
                        <a:t>£12</a:t>
                      </a:r>
                    </a:p>
                  </a:txBody>
                  <a:tcPr/>
                </a:tc>
                <a:tc>
                  <a:txBody>
                    <a:bodyPr/>
                    <a:lstStyle/>
                    <a:p>
                      <a:r>
                        <a:rPr lang="en-US" dirty="0"/>
                        <a:t>£18</a:t>
                      </a:r>
                    </a:p>
                  </a:txBody>
                  <a:tcPr/>
                </a:tc>
                <a:extLst>
                  <a:ext uri="{0D108BD9-81ED-4DB2-BD59-A6C34878D82A}">
                    <a16:rowId xmlns:a16="http://schemas.microsoft.com/office/drawing/2014/main" val="1902496381"/>
                  </a:ext>
                </a:extLst>
              </a:tr>
            </a:tbl>
          </a:graphicData>
        </a:graphic>
      </p:graphicFrame>
    </p:spTree>
    <p:extLst>
      <p:ext uri="{BB962C8B-B14F-4D97-AF65-F5344CB8AC3E}">
        <p14:creationId xmlns:p14="http://schemas.microsoft.com/office/powerpoint/2010/main" val="4256267189"/>
      </p:ext>
    </p:extLst>
  </p:cSld>
  <p:clrMapOvr>
    <a:masterClrMapping/>
  </p:clrMapOvr>
</p:sld>
</file>

<file path=ppt/theme/theme1.xml><?xml version="1.0" encoding="utf-8"?>
<a:theme xmlns:a="http://schemas.openxmlformats.org/drawingml/2006/main" name="UoL Powerpoint Guidelines Accessibility Design">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5C3E4FF0-C24E-DA45-B6A5-82A35CF6F652}"/>
    </a:ext>
  </a:extLst>
</a:theme>
</file>

<file path=ppt/theme/theme2.xml><?xml version="1.0" encoding="utf-8"?>
<a:theme xmlns:a="http://schemas.openxmlformats.org/drawingml/2006/main" name="1_Office Theme">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0B845206-0906-6545-A189-840B432E562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B29F9906F84F04094CE5CD4728D492D" ma:contentTypeVersion="11" ma:contentTypeDescription="Create a new document." ma:contentTypeScope="" ma:versionID="d8405a51cd8e7340846183e6d812064a">
  <xsd:schema xmlns:xsd="http://www.w3.org/2001/XMLSchema" xmlns:xs="http://www.w3.org/2001/XMLSchema" xmlns:p="http://schemas.microsoft.com/office/2006/metadata/properties" xmlns:ns2="67a03111-f570-43e0-9b48-49049b7e86ee" xmlns:ns3="e7a5fc8e-e677-41ca-8019-df913e37547c" targetNamespace="http://schemas.microsoft.com/office/2006/metadata/properties" ma:root="true" ma:fieldsID="3efbf6a554415c45fb1c2221561ca4d5" ns2:_="" ns3:_="">
    <xsd:import namespace="67a03111-f570-43e0-9b48-49049b7e86ee"/>
    <xsd:import namespace="e7a5fc8e-e677-41ca-8019-df913e3754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a03111-f570-43e0-9b48-49049b7e86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a5fc8e-e677-41ca-8019-df913e3754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8282DC-4851-419D-9CF0-16A2A7D2866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553772-E2E2-455A-9FE0-DDB6DBE0018B}">
  <ds:schemaRefs>
    <ds:schemaRef ds:uri="http://schemas.microsoft.com/sharepoint/v3/contenttype/forms"/>
  </ds:schemaRefs>
</ds:datastoreItem>
</file>

<file path=customXml/itemProps3.xml><?xml version="1.0" encoding="utf-8"?>
<ds:datastoreItem xmlns:ds="http://schemas.openxmlformats.org/officeDocument/2006/customXml" ds:itemID="{28700D3A-BCF8-41A7-A48F-10BDC5C7EB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a03111-f570-43e0-9b48-49049b7e86ee"/>
    <ds:schemaRef ds:uri="e7a5fc8e-e677-41ca-8019-df913e3754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UoL Powerpoint Guidelines Accessibility Design</Template>
  <TotalTime>10661</TotalTime>
  <Words>1116</Words>
  <Application>Microsoft Office PowerPoint</Application>
  <PresentationFormat>On-screen Show (4:3)</PresentationFormat>
  <Paragraphs>124</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American Typewriter</vt:lpstr>
      <vt:lpstr>Arial</vt:lpstr>
      <vt:lpstr>Calibri</vt:lpstr>
      <vt:lpstr>Cambria Math</vt:lpstr>
      <vt:lpstr>Georgia</vt:lpstr>
      <vt:lpstr>Lucida Grande</vt:lpstr>
      <vt:lpstr>UoL Powerpoint Guidelines Accessibility Design</vt:lpstr>
      <vt:lpstr>1_Office Theme</vt:lpstr>
      <vt:lpstr>MA3077 (DLI) Operational Research  Lecture 7 – Mixed-integer linear problems</vt:lpstr>
      <vt:lpstr>Recapitulation and lecture outline</vt:lpstr>
      <vt:lpstr>A&amp;E unit – problem statement</vt:lpstr>
      <vt:lpstr>A&amp;E unit – mathematical model</vt:lpstr>
      <vt:lpstr>Solving this example in Matlab with intlinprog (see OR7_intlinprog.m)</vt:lpstr>
      <vt:lpstr>Mixed-integer optimisation problems are difficult</vt:lpstr>
      <vt:lpstr>The branch and bound method (see OR7_branch_and_bound.m)</vt:lpstr>
      <vt:lpstr>Branch and bounding the A&amp;E unit problem</vt:lpstr>
      <vt:lpstr>Example with integer solution property</vt:lpstr>
      <vt:lpstr>Transportation problem - model</vt:lpstr>
      <vt:lpstr>Transportation problem – totally unimodular</vt:lpstr>
      <vt:lpstr>Summary and self-study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Aylward, Samantha</dc:creator>
  <cp:lastModifiedBy>Marco Fasondini</cp:lastModifiedBy>
  <cp:revision>100</cp:revision>
  <cp:lastPrinted>2020-07-06T08:56:06Z</cp:lastPrinted>
  <dcterms:created xsi:type="dcterms:W3CDTF">2020-07-06T13:17:56Z</dcterms:created>
  <dcterms:modified xsi:type="dcterms:W3CDTF">2024-09-29T07:07:25Z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0x010100CB29F9906F84F04094CE5CD4728D492D</vt:lpwstr>
  </property>
</Properties>
</file>