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17"/>
  </p:notesMasterIdLst>
  <p:handoutMasterIdLst>
    <p:handoutMasterId r:id="rId18"/>
  </p:handoutMasterIdLst>
  <p:sldIdLst>
    <p:sldId id="256" r:id="rId6"/>
    <p:sldId id="257" r:id="rId7"/>
    <p:sldId id="276" r:id="rId8"/>
    <p:sldId id="277" r:id="rId9"/>
    <p:sldId id="278" r:id="rId10"/>
    <p:sldId id="279" r:id="rId11"/>
    <p:sldId id="281" r:id="rId12"/>
    <p:sldId id="280" r:id="rId13"/>
    <p:sldId id="282" r:id="rId14"/>
    <p:sldId id="284" r:id="rId15"/>
    <p:sldId id="285" r:id="rId16"/>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3F1F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5348F-2C6E-45F4-81EC-A3217B282368}" v="16" dt="2022-10-18T11:54:39.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000" autoAdjust="0"/>
    <p:restoredTop sz="95667" autoAdjust="0"/>
  </p:normalViewPr>
  <p:slideViewPr>
    <p:cSldViewPr snapToGrid="0" snapToObjects="1" showGuides="1">
      <p:cViewPr varScale="1">
        <p:scale>
          <a:sx n="79" d="100"/>
          <a:sy n="79" d="100"/>
        </p:scale>
        <p:origin x="1312" y="60"/>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20F5348F-2C6E-45F4-81EC-A3217B282368}"/>
    <pc:docChg chg="modSld">
      <pc:chgData name="Marco Fasondini" userId="5dc4241ea68c62ec" providerId="LiveId" clId="{20F5348F-2C6E-45F4-81EC-A3217B282368}" dt="2024-10-01T18:56:23.913" v="42" actId="20577"/>
      <pc:docMkLst>
        <pc:docMk/>
      </pc:docMkLst>
      <pc:sldChg chg="modSp mod">
        <pc:chgData name="Marco Fasondini" userId="5dc4241ea68c62ec" providerId="LiveId" clId="{20F5348F-2C6E-45F4-81EC-A3217B282368}" dt="2024-10-01T18:56:23.913" v="42" actId="20577"/>
        <pc:sldMkLst>
          <pc:docMk/>
          <pc:sldMk cId="1208446337" sldId="256"/>
        </pc:sldMkLst>
        <pc:spChg chg="mod">
          <ac:chgData name="Marco Fasondini" userId="5dc4241ea68c62ec" providerId="LiveId" clId="{20F5348F-2C6E-45F4-81EC-A3217B282368}" dt="2024-10-01T18:56:23.913" v="42" actId="20577"/>
          <ac:spMkLst>
            <pc:docMk/>
            <pc:sldMk cId="1208446337" sldId="256"/>
            <ac:spMk id="2" creationId="{81196CDF-2CB5-C547-967C-386DEF9A92A9}"/>
          </ac:spMkLst>
        </pc:spChg>
      </pc:sldChg>
      <pc:sldChg chg="modSp mod">
        <pc:chgData name="Marco Fasondini" userId="5dc4241ea68c62ec" providerId="LiveId" clId="{20F5348F-2C6E-45F4-81EC-A3217B282368}" dt="2022-10-18T12:40:04.845" v="18" actId="1035"/>
        <pc:sldMkLst>
          <pc:docMk/>
          <pc:sldMk cId="1703828089" sldId="277"/>
        </pc:sldMkLst>
        <pc:grpChg chg="mod">
          <ac:chgData name="Marco Fasondini" userId="5dc4241ea68c62ec" providerId="LiveId" clId="{20F5348F-2C6E-45F4-81EC-A3217B282368}" dt="2022-10-18T12:40:04.845" v="18" actId="1035"/>
          <ac:grpSpMkLst>
            <pc:docMk/>
            <pc:sldMk cId="1703828089" sldId="277"/>
            <ac:grpSpMk id="5" creationId="{3BA718AB-9C02-5C4B-963C-46F82111D36A}"/>
          </ac:grpSpMkLst>
        </pc:grpChg>
      </pc:sldChg>
      <pc:sldChg chg="modSp">
        <pc:chgData name="Marco Fasondini" userId="5dc4241ea68c62ec" providerId="LiveId" clId="{20F5348F-2C6E-45F4-81EC-A3217B282368}" dt="2022-10-18T11:54:39.485" v="15" actId="20577"/>
        <pc:sldMkLst>
          <pc:docMk/>
          <pc:sldMk cId="2250980631" sldId="281"/>
        </pc:sldMkLst>
        <pc:spChg chg="mod">
          <ac:chgData name="Marco Fasondini" userId="5dc4241ea68c62ec" providerId="LiveId" clId="{20F5348F-2C6E-45F4-81EC-A3217B282368}" dt="2022-10-18T11:54:39.485" v="15" actId="20577"/>
          <ac:spMkLst>
            <pc:docMk/>
            <pc:sldMk cId="2250980631" sldId="281"/>
            <ac:spMk id="3" creationId="{CBDADE07-3B20-B24D-A472-4E2199760BEB}"/>
          </ac:spMkLst>
        </pc:spChg>
      </pc:sldChg>
      <pc:sldChg chg="modSp mod">
        <pc:chgData name="Marco Fasondini" userId="5dc4241ea68c62ec" providerId="LiveId" clId="{20F5348F-2C6E-45F4-81EC-A3217B282368}" dt="2022-10-18T11:55:23.400" v="17" actId="20577"/>
        <pc:sldMkLst>
          <pc:docMk/>
          <pc:sldMk cId="3650399811" sldId="284"/>
        </pc:sldMkLst>
        <pc:spChg chg="mod">
          <ac:chgData name="Marco Fasondini" userId="5dc4241ea68c62ec" providerId="LiveId" clId="{20F5348F-2C6E-45F4-81EC-A3217B282368}" dt="2022-10-18T11:55:23.400" v="17" actId="20577"/>
          <ac:spMkLst>
            <pc:docMk/>
            <pc:sldMk cId="3650399811" sldId="284"/>
            <ac:spMk id="3" creationId="{E422F30D-9FD0-274C-A4DA-195F6E9CB03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10/1/2024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10/1/2024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a:t>
            </a:r>
            <a:r>
              <a:rPr lang="en-US" sz="1400" b="0"/>
              <a:t>(DLI) </a:t>
            </a:r>
            <a:r>
              <a:rPr lang="en-US" sz="1400" b="0" dirty="0"/>
              <a:t>Operational Research</a:t>
            </a:r>
            <a:br>
              <a:rPr lang="en-US" sz="1400" b="0" dirty="0"/>
            </a:br>
            <a:br>
              <a:rPr lang="en-US" sz="1400" b="0" dirty="0"/>
            </a:br>
            <a:r>
              <a:rPr lang="en-US" sz="2600" b="0" dirty="0"/>
              <a:t>Lecture 9 – Networks</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Example of a network – typical problems</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buNone/>
            </a:pPr>
            <a:r>
              <a:rPr lang="en-GB" b="1" dirty="0">
                <a:solidFill>
                  <a:schemeClr val="accent1"/>
                </a:solidFill>
              </a:rPr>
              <a:t>Problem 1: </a:t>
            </a:r>
            <a:r>
              <a:rPr lang="en-GB" dirty="0"/>
              <a:t>The park manager wants to install telephone lines under the roads to establish telephone communication among all the stations. To reduce costs, lines will be installed under just enough roads to ensure every station is connected to the web. Where shall they lay the lines to minimise the total length of lines installed?</a:t>
            </a:r>
          </a:p>
          <a:p>
            <a:pPr marL="0" indent="0">
              <a:buNone/>
            </a:pPr>
            <a:r>
              <a:rPr lang="en-GB" b="1" dirty="0">
                <a:solidFill>
                  <a:schemeClr val="accent1"/>
                </a:solidFill>
              </a:rPr>
              <a:t>Problem 2: </a:t>
            </a:r>
            <a:r>
              <a:rPr lang="en-GB" dirty="0"/>
              <a:t>What is the shortest route from the entrance to the scenic station T?</a:t>
            </a:r>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10</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365039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Minimal spanning trees and shortest paths</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lnSpcReduction="10000"/>
          </a:bodyPr>
          <a:lstStyle/>
          <a:p>
            <a:pPr marL="0" indent="0">
              <a:buNone/>
            </a:pPr>
            <a:r>
              <a:rPr lang="en-GB" b="1" dirty="0">
                <a:solidFill>
                  <a:schemeClr val="accent1"/>
                </a:solidFill>
              </a:rPr>
              <a:t>Minimal spanning tree problem: </a:t>
            </a:r>
            <a:r>
              <a:rPr lang="en-GB" dirty="0"/>
              <a:t>Identify a connected subnetwork that contains all the nodes and such that the sum of the weights of the edges included (the </a:t>
            </a:r>
            <a:r>
              <a:rPr lang="en-GB"/>
              <a:t>total weight) is </a:t>
            </a:r>
            <a:r>
              <a:rPr lang="en-GB" dirty="0"/>
              <a:t>minimal. </a:t>
            </a:r>
          </a:p>
          <a:p>
            <a:pPr marL="0" indent="0">
              <a:buNone/>
            </a:pPr>
            <a:endParaRPr lang="en-GB" dirty="0"/>
          </a:p>
          <a:p>
            <a:pPr marL="0" indent="0">
              <a:buNone/>
            </a:pPr>
            <a:r>
              <a:rPr lang="en-GB" b="1" dirty="0">
                <a:solidFill>
                  <a:schemeClr val="accent1"/>
                </a:solidFill>
              </a:rPr>
              <a:t>Shortest path problem: </a:t>
            </a:r>
            <a:r>
              <a:rPr lang="en-GB" dirty="0"/>
              <a:t>Determine a path to join two nodes such that the sum of the weights of the edges included is minimal. </a:t>
            </a:r>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11</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427223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a:t>
            </a:r>
            <a:r>
              <a:rPr lang="en-GB" dirty="0" err="1"/>
              <a:t>itulation</a:t>
            </a:r>
            <a:r>
              <a:rPr lang="en-CH" dirty="0"/>
              <a:t> and </a:t>
            </a:r>
            <a:r>
              <a:rPr lang="en-GB" dirty="0"/>
              <a:t>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a:t>
            </a:r>
            <a:r>
              <a:rPr lang="en-GB" b="1" dirty="0">
                <a:solidFill>
                  <a:schemeClr val="accent1"/>
                </a:solidFill>
              </a:rPr>
              <a:t> </a:t>
            </a:r>
            <a:r>
              <a:rPr lang="en-GB" dirty="0"/>
              <a:t>We have </a:t>
            </a:r>
            <a:r>
              <a:rPr lang="en-CH" dirty="0"/>
              <a:t>learnt:</a:t>
            </a:r>
          </a:p>
          <a:p>
            <a:r>
              <a:rPr lang="en-US" dirty="0"/>
              <a:t>about sensitivity analysis</a:t>
            </a:r>
          </a:p>
          <a:p>
            <a:r>
              <a:rPr lang="en-US" dirty="0"/>
              <a:t>how to model mixed-integer linear programming problems,</a:t>
            </a:r>
          </a:p>
          <a:p>
            <a:r>
              <a:rPr lang="en-US" dirty="0"/>
              <a:t>and how to solve them in </a:t>
            </a:r>
            <a:r>
              <a:rPr lang="en-US" dirty="0" err="1"/>
              <a:t>Matlab</a:t>
            </a:r>
            <a:r>
              <a:rPr lang="en-US" dirty="0"/>
              <a:t> using </a:t>
            </a:r>
            <a:r>
              <a:rPr lang="en-US" dirty="0" err="1">
                <a:latin typeface="American Typewriter" panose="02090604020004020304" pitchFamily="18" charset="77"/>
              </a:rPr>
              <a:t>intlinprog</a:t>
            </a:r>
            <a:r>
              <a:rPr lang="en-US" dirty="0"/>
              <a:t>.</a:t>
            </a:r>
          </a:p>
          <a:p>
            <a:endParaRPr lang="en-CH" dirty="0"/>
          </a:p>
          <a:p>
            <a:pPr marL="0" indent="0">
              <a:buNone/>
            </a:pPr>
            <a:r>
              <a:rPr lang="en-CH" b="1" dirty="0">
                <a:solidFill>
                  <a:schemeClr val="accent1"/>
                </a:solidFill>
              </a:rPr>
              <a:t>Today:</a:t>
            </a:r>
            <a:r>
              <a:rPr lang="en-CH" dirty="0"/>
              <a:t> Networks, following loosely Ch. 10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Graphs, nodes, and edges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lnSpc>
                    <a:spcPct val="100000"/>
                  </a:lnSpc>
                  <a:buNone/>
                </a:pPr>
                <a:r>
                  <a:rPr lang="en-GB" b="1" dirty="0">
                    <a:solidFill>
                      <a:schemeClr val="accent1"/>
                    </a:solidFill>
                  </a:rPr>
                  <a:t>Definition: </a:t>
                </a:r>
                <a:r>
                  <a:rPr lang="en-GB" dirty="0"/>
                  <a:t>A </a:t>
                </a:r>
                <a:r>
                  <a:rPr lang="en-GB" i="1" dirty="0"/>
                  <a:t>graph</a:t>
                </a:r>
                <a14:m>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𝑉</m:t>
                    </m:r>
                    <m:r>
                      <a:rPr lang="en-GB" i="1" dirty="0" smtClean="0">
                        <a:latin typeface="Cambria Math" panose="02040503050406030204" pitchFamily="18" charset="0"/>
                      </a:rPr>
                      <m:t>,</m:t>
                    </m:r>
                    <m:r>
                      <a:rPr lang="en-GB" i="1" dirty="0" smtClean="0">
                        <a:latin typeface="Cambria Math" panose="02040503050406030204" pitchFamily="18" charset="0"/>
                      </a:rPr>
                      <m:t>𝐸</m:t>
                    </m:r>
                    <m:r>
                      <a:rPr lang="en-GB" i="1" dirty="0" smtClean="0">
                        <a:latin typeface="Cambria Math" panose="02040503050406030204" pitchFamily="18" charset="0"/>
                      </a:rPr>
                      <m:t>)</m:t>
                    </m:r>
                  </m:oMath>
                </a14:m>
                <a:r>
                  <a:rPr lang="en-GB" dirty="0"/>
                  <a:t> is a set of </a:t>
                </a:r>
                <a:r>
                  <a:rPr lang="en-GB" i="1" dirty="0"/>
                  <a:t>nodes</a:t>
                </a:r>
                <a:r>
                  <a:rPr lang="en-GB" dirty="0"/>
                  <a:t> </a:t>
                </a:r>
                <a14:m>
                  <m:oMath xmlns:m="http://schemas.openxmlformats.org/officeDocument/2006/math">
                    <m:r>
                      <a:rPr lang="en-GB" i="1" dirty="0">
                        <a:latin typeface="Cambria Math" panose="02040503050406030204" pitchFamily="18" charset="0"/>
                      </a:rPr>
                      <m:t>𝑉</m:t>
                    </m:r>
                  </m:oMath>
                </a14:m>
                <a:r>
                  <a:rPr lang="en-GB" dirty="0"/>
                  <a:t> (depicted as circles) and a set of </a:t>
                </a:r>
                <a:r>
                  <a:rPr lang="en-GB" i="1" dirty="0"/>
                  <a:t>edges</a:t>
                </a:r>
                <a:r>
                  <a:rPr lang="en-GB" dirty="0"/>
                  <a:t> </a:t>
                </a:r>
                <a14:m>
                  <m:oMath xmlns:m="http://schemas.openxmlformats.org/officeDocument/2006/math">
                    <m:r>
                      <a:rPr lang="en-GB" i="1" dirty="0">
                        <a:latin typeface="Cambria Math" panose="02040503050406030204" pitchFamily="18" charset="0"/>
                      </a:rPr>
                      <m:t>𝐸</m:t>
                    </m:r>
                  </m:oMath>
                </a14:m>
                <a:r>
                  <a:rPr lang="en-GB" dirty="0"/>
                  <a:t> (depicted as lines and also known as links, arcs or branches) that connect certain pairs of nodes. </a:t>
                </a:r>
              </a:p>
              <a:p>
                <a:pPr marL="0" indent="0">
                  <a:lnSpc>
                    <a:spcPct val="100000"/>
                  </a:lnSpc>
                  <a:buNone/>
                </a:pPr>
                <a:r>
                  <a:rPr lang="en-GB" dirty="0"/>
                  <a:t>We assume that at most one edge connects a given pair of nodes and that edges are non-oriented. Then every edge is uniquely determined by the pair of nodes it connects.</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b="-55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3</a:t>
            </a:fld>
            <a:endParaRPr lang="en-US" dirty="0"/>
          </a:p>
        </p:txBody>
      </p:sp>
      <p:grpSp>
        <p:nvGrpSpPr>
          <p:cNvPr id="5" name="Group 4" descr="This is a graph with 7 nodes, labelled {O, A, B, C, D, E, T} and 12 non-oriented edges, more specifically, {OA, OB, OC, AB, AD, BC, BD, BE, CE, ED, ET, DT}">
            <a:extLst>
              <a:ext uri="{FF2B5EF4-FFF2-40B4-BE49-F238E27FC236}">
                <a16:creationId xmlns:a16="http://schemas.microsoft.com/office/drawing/2014/main" id="{3BA718AB-9C02-5C4B-963C-46F82111D36A}"/>
              </a:ext>
            </a:extLst>
          </p:cNvPr>
          <p:cNvGrpSpPr/>
          <p:nvPr/>
        </p:nvGrpSpPr>
        <p:grpSpPr>
          <a:xfrm>
            <a:off x="2371242" y="1428103"/>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descr="This is a graph with 7 nodes, labelled {O, A, B, C, D, E, T} and 12 non-oriented edges, more specifically, {OA, OB, OC, AB, AD, BC, BD, BE, CE, ED, ET, DT}">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34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Subgraphs and full subgraphs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lnSpc>
                    <a:spcPct val="100000"/>
                  </a:lnSpc>
                  <a:buNone/>
                </a:pPr>
                <a:r>
                  <a:rPr lang="en-GB" b="1" dirty="0">
                    <a:solidFill>
                      <a:schemeClr val="accent1"/>
                    </a:solidFill>
                  </a:rPr>
                  <a:t>Definition:</a:t>
                </a:r>
                <a:r>
                  <a:rPr lang="en-GB" dirty="0"/>
                  <a:t> A </a:t>
                </a:r>
                <a:r>
                  <a:rPr lang="en-GB" i="1" dirty="0"/>
                  <a:t>subgraph </a:t>
                </a:r>
                <a14:m>
                  <m:oMath xmlns:m="http://schemas.openxmlformats.org/officeDocument/2006/math">
                    <m:r>
                      <a:rPr lang="en-GB" i="1" dirty="0">
                        <a:latin typeface="Cambria Math" panose="02040503050406030204" pitchFamily="18" charset="0"/>
                      </a:rPr>
                      <m:t>(</m:t>
                    </m:r>
                    <m:r>
                      <a:rPr lang="en-GB" i="1" dirty="0">
                        <a:latin typeface="Cambria Math" panose="02040503050406030204" pitchFamily="18" charset="0"/>
                      </a:rPr>
                      <m:t>𝑉</m:t>
                    </m:r>
                    <m:r>
                      <a:rPr lang="de-CH" b="0" i="1" dirty="0" smtClean="0">
                        <a:latin typeface="Cambria Math" panose="02040503050406030204" pitchFamily="18" charset="0"/>
                      </a:rPr>
                      <m:t>′</m:t>
                    </m:r>
                    <m:r>
                      <a:rPr lang="en-GB" i="1" dirty="0">
                        <a:latin typeface="Cambria Math" panose="02040503050406030204" pitchFamily="18" charset="0"/>
                      </a:rPr>
                      <m:t>,</m:t>
                    </m:r>
                    <m:r>
                      <a:rPr lang="en-GB" i="1" dirty="0">
                        <a:latin typeface="Cambria Math" panose="02040503050406030204" pitchFamily="18" charset="0"/>
                      </a:rPr>
                      <m:t>𝐸</m:t>
                    </m:r>
                    <m:r>
                      <a:rPr lang="de-CH" b="0" i="1" dirty="0" smtClean="0">
                        <a:latin typeface="Cambria Math" panose="02040503050406030204" pitchFamily="18" charset="0"/>
                      </a:rPr>
                      <m:t>′</m:t>
                    </m:r>
                    <m:r>
                      <a:rPr lang="en-GB" i="1" dirty="0">
                        <a:latin typeface="Cambria Math" panose="02040503050406030204" pitchFamily="18" charset="0"/>
                      </a:rPr>
                      <m:t>)</m:t>
                    </m:r>
                    <m:r>
                      <m:rPr>
                        <m:nor/>
                      </m:rPr>
                      <a:rPr lang="en-GB" dirty="0"/>
                      <m:t>⊂</m:t>
                    </m:r>
                    <m:r>
                      <a:rPr lang="de-CH" b="0" i="1" dirty="0" smtClean="0">
                        <a:latin typeface="Cambria Math" panose="02040503050406030204" pitchFamily="18" charset="0"/>
                      </a:rPr>
                      <m:t>(</m:t>
                    </m:r>
                    <m:r>
                      <a:rPr lang="de-CH" b="0" i="1" dirty="0" smtClean="0">
                        <a:latin typeface="Cambria Math" panose="02040503050406030204" pitchFamily="18" charset="0"/>
                      </a:rPr>
                      <m:t>𝑉</m:t>
                    </m:r>
                    <m:r>
                      <a:rPr lang="de-CH" b="0" i="1" dirty="0" smtClean="0">
                        <a:latin typeface="Cambria Math" panose="02040503050406030204" pitchFamily="18" charset="0"/>
                      </a:rPr>
                      <m:t>,</m:t>
                    </m:r>
                    <m:r>
                      <a:rPr lang="de-CH" b="0" i="1" dirty="0" smtClean="0">
                        <a:latin typeface="Cambria Math" panose="02040503050406030204" pitchFamily="18" charset="0"/>
                      </a:rPr>
                      <m:t>𝐸</m:t>
                    </m:r>
                    <m:r>
                      <a:rPr lang="de-CH" b="0" i="1" dirty="0" smtClean="0">
                        <a:latin typeface="Cambria Math" panose="02040503050406030204" pitchFamily="18" charset="0"/>
                      </a:rPr>
                      <m:t>)</m:t>
                    </m:r>
                  </m:oMath>
                </a14:m>
                <a:r>
                  <a:rPr lang="en-GB" dirty="0"/>
                  <a:t> is a graph with </a:t>
                </a:r>
                <a14:m>
                  <m:oMath xmlns:m="http://schemas.openxmlformats.org/officeDocument/2006/math">
                    <m:r>
                      <a:rPr lang="en-GB" i="1" dirty="0">
                        <a:latin typeface="Cambria Math" panose="02040503050406030204" pitchFamily="18" charset="0"/>
                      </a:rPr>
                      <m:t>𝑉</m:t>
                    </m:r>
                    <m:r>
                      <a:rPr lang="de-CH" b="0" i="1" dirty="0" smtClean="0">
                        <a:latin typeface="Cambria Math" panose="02040503050406030204" pitchFamily="18" charset="0"/>
                      </a:rPr>
                      <m:t>′</m:t>
                    </m:r>
                    <m:r>
                      <m:rPr>
                        <m:nor/>
                      </m:rPr>
                      <a:rPr lang="en-GB" dirty="0"/>
                      <m:t>⊂</m:t>
                    </m:r>
                    <m:r>
                      <a:rPr lang="de-CH" b="0" i="1" dirty="0" smtClean="0">
                        <a:latin typeface="Cambria Math" panose="02040503050406030204" pitchFamily="18" charset="0"/>
                      </a:rPr>
                      <m:t>𝑉</m:t>
                    </m:r>
                  </m:oMath>
                </a14:m>
                <a:r>
                  <a:rPr lang="en-GB" dirty="0"/>
                  <a:t> and </a:t>
                </a:r>
                <a14:m>
                  <m:oMath xmlns:m="http://schemas.openxmlformats.org/officeDocument/2006/math">
                    <m:r>
                      <a:rPr lang="de-CH" b="0" i="1" dirty="0" smtClean="0">
                        <a:latin typeface="Cambria Math" panose="02040503050406030204" pitchFamily="18" charset="0"/>
                      </a:rPr>
                      <m:t>𝐸</m:t>
                    </m:r>
                    <m:r>
                      <a:rPr lang="de-CH" b="0" i="1" dirty="0" smtClean="0">
                        <a:latin typeface="Cambria Math" panose="02040503050406030204" pitchFamily="18" charset="0"/>
                      </a:rPr>
                      <m:t>′</m:t>
                    </m:r>
                    <m:r>
                      <m:rPr>
                        <m:nor/>
                      </m:rPr>
                      <a:rPr lang="en-GB" dirty="0"/>
                      <m:t>⊂</m:t>
                    </m:r>
                    <m:r>
                      <a:rPr lang="de-CH" b="0" i="1" dirty="0" smtClean="0">
                        <a:latin typeface="Cambria Math" panose="02040503050406030204" pitchFamily="18" charset="0"/>
                      </a:rPr>
                      <m:t>𝐸</m:t>
                    </m:r>
                    <m:r>
                      <a:rPr lang="de-CH" b="0" i="0" dirty="0" smtClean="0">
                        <a:latin typeface="Cambria Math" panose="02040503050406030204" pitchFamily="18" charset="0"/>
                      </a:rPr>
                      <m:t>.</m:t>
                    </m:r>
                  </m:oMath>
                </a14:m>
                <a:br>
                  <a:rPr lang="en-GB" dirty="0"/>
                </a:br>
                <a:br>
                  <a:rPr lang="en-GB" dirty="0"/>
                </a:br>
                <a:r>
                  <a:rPr lang="en-GB" dirty="0"/>
                  <a:t>A subgraph is </a:t>
                </a:r>
                <a:r>
                  <a:rPr lang="en-GB" i="1" dirty="0"/>
                  <a:t>full </a:t>
                </a:r>
                <a:r>
                  <a:rPr lang="en-GB" dirty="0"/>
                  <a:t>if an edge connecting two nodes in </a:t>
                </a:r>
                <a14:m>
                  <m:oMath xmlns:m="http://schemas.openxmlformats.org/officeDocument/2006/math">
                    <m:r>
                      <a:rPr lang="de-CH" i="1" dirty="0">
                        <a:latin typeface="Cambria Math" panose="02040503050406030204" pitchFamily="18" charset="0"/>
                      </a:rPr>
                      <m:t>𝑉</m:t>
                    </m:r>
                    <m:r>
                      <a:rPr lang="de-CH" i="1" dirty="0">
                        <a:latin typeface="Cambria Math" panose="02040503050406030204" pitchFamily="18" charset="0"/>
                      </a:rPr>
                      <m:t> </m:t>
                    </m:r>
                  </m:oMath>
                </a14:m>
                <a:r>
                  <a:rPr lang="en-GB" dirty="0"/>
                  <a:t>that are in </a:t>
                </a:r>
                <a14:m>
                  <m:oMath xmlns:m="http://schemas.openxmlformats.org/officeDocument/2006/math">
                    <m:r>
                      <a:rPr lang="de-CH" i="1" dirty="0">
                        <a:latin typeface="Cambria Math" panose="02040503050406030204" pitchFamily="18" charset="0"/>
                      </a:rPr>
                      <m:t>𝑉</m:t>
                    </m:r>
                    <m:r>
                      <a:rPr lang="de-CH" b="0" i="1" dirty="0" smtClean="0">
                        <a:latin typeface="Cambria Math" panose="02040503050406030204" pitchFamily="18" charset="0"/>
                      </a:rPr>
                      <m:t>′</m:t>
                    </m:r>
                    <m:r>
                      <a:rPr lang="de-CH" i="1" dirty="0">
                        <a:latin typeface="Cambria Math" panose="02040503050406030204" pitchFamily="18" charset="0"/>
                      </a:rPr>
                      <m:t> </m:t>
                    </m:r>
                  </m:oMath>
                </a14:m>
                <a:r>
                  <a:rPr lang="en-GB" dirty="0"/>
                  <a:t>is also in </a:t>
                </a:r>
                <a14:m>
                  <m:oMath xmlns:m="http://schemas.openxmlformats.org/officeDocument/2006/math">
                    <m:r>
                      <a:rPr lang="de-CH" i="1" dirty="0">
                        <a:latin typeface="Cambria Math" panose="02040503050406030204" pitchFamily="18" charset="0"/>
                      </a:rPr>
                      <m:t>𝐸</m:t>
                    </m:r>
                    <m:r>
                      <a:rPr lang="de-CH" i="1" dirty="0">
                        <a:latin typeface="Cambria Math" panose="02040503050406030204" pitchFamily="18" charset="0"/>
                      </a:rPr>
                      <m:t>′</m:t>
                    </m:r>
                  </m:oMath>
                </a14:m>
                <a:r>
                  <a:rPr lang="en-GB" dirty="0"/>
                  <a:t> (in other words, if pairs of nodes enter the subgraph along with their edges). </a:t>
                </a:r>
                <a:br>
                  <a:rPr lang="en-GB" dirty="0"/>
                </a:br>
                <a:br>
                  <a:rPr lang="en-GB" dirty="0"/>
                </a:br>
                <a:r>
                  <a:rPr lang="en-GB" b="1" dirty="0">
                    <a:solidFill>
                      <a:schemeClr val="accent1"/>
                    </a:solidFill>
                  </a:rPr>
                  <a:t>Example:</a:t>
                </a:r>
                <a:r>
                  <a:rPr lang="en-GB" dirty="0"/>
                  <a:t> The blue subgraph is full, whereas the orange one is not.</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b="-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4</a:t>
            </a:fld>
            <a:endParaRPr lang="en-US" dirty="0"/>
          </a:p>
        </p:txBody>
      </p:sp>
      <p:grpSp>
        <p:nvGrpSpPr>
          <p:cNvPr id="5" name="Group 4" descr="This is a graph with 7 nodes, labelled {O, A, B, C, D, E, T} and 12 non-oriented edges, more specifically, {OA, OB, OC, AB, AD, BC, BD, BE, CE, ED, ET, DT}. As an example, the subgraph with nodes {O,A,B,C} and edges {OA,OB, OC, AB, BC} is full, because it contains all the edges from the original graph. Instead, the subgaph with nodes {D,E,T} and edges {ET, DT} is not full, becuase it does not contain the edge DE.">
            <a:extLst>
              <a:ext uri="{FF2B5EF4-FFF2-40B4-BE49-F238E27FC236}">
                <a16:creationId xmlns:a16="http://schemas.microsoft.com/office/drawing/2014/main" id="{3BA718AB-9C02-5C4B-963C-46F82111D36A}"/>
              </a:ext>
            </a:extLst>
          </p:cNvPr>
          <p:cNvGrpSpPr/>
          <p:nvPr/>
        </p:nvGrpSpPr>
        <p:grpSpPr>
          <a:xfrm>
            <a:off x="2371242" y="1415040"/>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382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Paths and cycles</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lnSpc>
                <a:spcPct val="100000"/>
              </a:lnSpc>
              <a:buNone/>
            </a:pPr>
            <a:r>
              <a:rPr lang="en-GB" b="1" dirty="0">
                <a:solidFill>
                  <a:schemeClr val="accent1"/>
                </a:solidFill>
              </a:rPr>
              <a:t>Definitions:</a:t>
            </a:r>
          </a:p>
          <a:p>
            <a:r>
              <a:rPr lang="en-GB" dirty="0"/>
              <a:t>Two edges are </a:t>
            </a:r>
            <a:r>
              <a:rPr lang="en-GB" i="1" dirty="0"/>
              <a:t>connected</a:t>
            </a:r>
            <a:r>
              <a:rPr lang="en-GB" dirty="0"/>
              <a:t> if adjacent to a common node</a:t>
            </a:r>
          </a:p>
          <a:p>
            <a:r>
              <a:rPr lang="en-GB" dirty="0"/>
              <a:t>A </a:t>
            </a:r>
            <a:r>
              <a:rPr lang="en-GB" i="1" dirty="0"/>
              <a:t>path</a:t>
            </a:r>
            <a:r>
              <a:rPr lang="en-GB" dirty="0"/>
              <a:t> is a (unique) sequence of connected edges with each node being adjacent to at most two edges in the path (e.g. blue line)</a:t>
            </a:r>
          </a:p>
          <a:p>
            <a:r>
              <a:rPr lang="en-GB" dirty="0"/>
              <a:t>A </a:t>
            </a:r>
            <a:r>
              <a:rPr lang="en-GB" i="1" dirty="0"/>
              <a:t>cycle</a:t>
            </a:r>
            <a:r>
              <a:rPr lang="en-GB" dirty="0"/>
              <a:t> is a path that begins and ends at the same node (e.g. orange line).</a:t>
            </a:r>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5</a:t>
            </a:fld>
            <a:endParaRPr lang="en-US" dirty="0"/>
          </a:p>
        </p:txBody>
      </p:sp>
      <p:grpSp>
        <p:nvGrpSpPr>
          <p:cNvPr id="5" name="Group 4" descr="This is a graph with 7 nodes, labelled {O, A, B, C, D, E, T} and 12 non-oriented edges, more specifically, {OA, OB, OC, AB, AD, BC, BD, BE, CE, ED, ET, DT}. As an example, the sequence of nodes  {O,A,B,C} widh edges {AB,BC,CO} is a path. The path {D,E,T} with edges {DE,ET,TD} is a cycle.">
            <a:extLst>
              <a:ext uri="{FF2B5EF4-FFF2-40B4-BE49-F238E27FC236}">
                <a16:creationId xmlns:a16="http://schemas.microsoft.com/office/drawing/2014/main" id="{3BA718AB-9C02-5C4B-963C-46F82111D36A}"/>
              </a:ext>
            </a:extLst>
          </p:cNvPr>
          <p:cNvGrpSpPr/>
          <p:nvPr/>
        </p:nvGrpSpPr>
        <p:grpSpPr>
          <a:xfrm>
            <a:off x="2371242" y="1428103"/>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300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Connected graphs and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buNone/>
                </a:pPr>
                <a:r>
                  <a:rPr lang="en-GB" b="1" dirty="0">
                    <a:solidFill>
                      <a:schemeClr val="accent1"/>
                    </a:solidFill>
                  </a:rPr>
                  <a:t>Definitions:</a:t>
                </a:r>
              </a:p>
              <a:p>
                <a:r>
                  <a:rPr lang="en-GB" dirty="0"/>
                  <a:t>A graph is connected if each pair of nodes is connected by a path.</a:t>
                </a:r>
              </a:p>
              <a:p>
                <a:r>
                  <a:rPr lang="en-GB" dirty="0"/>
                  <a:t>A connected graph is a tree if the connecting paths are unique.</a:t>
                </a:r>
              </a:p>
              <a:p>
                <a:r>
                  <a:rPr lang="en-GB" dirty="0"/>
                  <a:t>A spanning tree of a connected graph </a:t>
                </a:r>
                <a14:m>
                  <m:oMath xmlns:m="http://schemas.openxmlformats.org/officeDocument/2006/math">
                    <m:r>
                      <a:rPr lang="de-CH" i="1" dirty="0">
                        <a:latin typeface="Cambria Math" panose="02040503050406030204" pitchFamily="18" charset="0"/>
                      </a:rPr>
                      <m:t>(</m:t>
                    </m:r>
                    <m:r>
                      <a:rPr lang="de-CH" i="1" dirty="0">
                        <a:latin typeface="Cambria Math" panose="02040503050406030204" pitchFamily="18" charset="0"/>
                      </a:rPr>
                      <m:t>𝑉</m:t>
                    </m:r>
                    <m:r>
                      <a:rPr lang="de-CH" i="1" dirty="0">
                        <a:latin typeface="Cambria Math" panose="02040503050406030204" pitchFamily="18" charset="0"/>
                      </a:rPr>
                      <m:t>,</m:t>
                    </m:r>
                    <m:r>
                      <a:rPr lang="de-CH" i="1" dirty="0">
                        <a:latin typeface="Cambria Math" panose="02040503050406030204" pitchFamily="18" charset="0"/>
                      </a:rPr>
                      <m:t>𝐸</m:t>
                    </m:r>
                    <m:r>
                      <a:rPr lang="de-CH" i="1" dirty="0">
                        <a:latin typeface="Cambria Math" panose="02040503050406030204" pitchFamily="18" charset="0"/>
                      </a:rPr>
                      <m:t>)</m:t>
                    </m:r>
                  </m:oMath>
                </a14:m>
                <a:r>
                  <a:rPr lang="en-GB" dirty="0"/>
                  <a:t> is a subgraph </a:t>
                </a:r>
                <a14:m>
                  <m:oMath xmlns:m="http://schemas.openxmlformats.org/officeDocument/2006/math">
                    <m:r>
                      <a:rPr lang="en-GB" i="1" dirty="0">
                        <a:latin typeface="Cambria Math" panose="02040503050406030204" pitchFamily="18" charset="0"/>
                      </a:rPr>
                      <m:t>(</m:t>
                    </m:r>
                    <m:r>
                      <a:rPr lang="en-GB" i="1" dirty="0">
                        <a:latin typeface="Cambria Math" panose="02040503050406030204" pitchFamily="18" charset="0"/>
                      </a:rPr>
                      <m:t>𝑉</m:t>
                    </m:r>
                    <m:r>
                      <a:rPr lang="de-CH" i="1" dirty="0">
                        <a:latin typeface="Cambria Math" panose="02040503050406030204" pitchFamily="18" charset="0"/>
                      </a:rPr>
                      <m:t>′</m:t>
                    </m:r>
                    <m:r>
                      <a:rPr lang="en-GB" i="1" dirty="0">
                        <a:latin typeface="Cambria Math" panose="02040503050406030204" pitchFamily="18" charset="0"/>
                      </a:rPr>
                      <m:t>,</m:t>
                    </m:r>
                    <m:r>
                      <a:rPr lang="en-GB" i="1" dirty="0">
                        <a:latin typeface="Cambria Math" panose="02040503050406030204" pitchFamily="18" charset="0"/>
                      </a:rPr>
                      <m:t>𝐸</m:t>
                    </m:r>
                    <m:r>
                      <a:rPr lang="de-CH" i="1" dirty="0">
                        <a:latin typeface="Cambria Math" panose="02040503050406030204" pitchFamily="18" charset="0"/>
                      </a:rPr>
                      <m:t>′</m:t>
                    </m:r>
                    <m:r>
                      <a:rPr lang="en-GB" i="1" dirty="0">
                        <a:latin typeface="Cambria Math" panose="02040503050406030204" pitchFamily="18" charset="0"/>
                      </a:rPr>
                      <m:t>)</m:t>
                    </m:r>
                  </m:oMath>
                </a14:m>
                <a:r>
                  <a:rPr lang="en-GB" dirty="0"/>
                  <a:t> with </a:t>
                </a:r>
                <a14:m>
                  <m:oMath xmlns:m="http://schemas.openxmlformats.org/officeDocument/2006/math">
                    <m:sSup>
                      <m:sSupPr>
                        <m:ctrlPr>
                          <a:rPr lang="de-CH" b="0" i="1" dirty="0" smtClean="0">
                            <a:latin typeface="Cambria Math" panose="02040503050406030204" pitchFamily="18" charset="0"/>
                          </a:rPr>
                        </m:ctrlPr>
                      </m:sSupPr>
                      <m:e>
                        <m:r>
                          <a:rPr lang="de-CH" b="0" i="1" dirty="0" smtClean="0">
                            <a:latin typeface="Cambria Math" panose="02040503050406030204" pitchFamily="18" charset="0"/>
                          </a:rPr>
                          <m:t>𝑉</m:t>
                        </m:r>
                      </m:e>
                      <m:sup>
                        <m:r>
                          <a:rPr lang="de-CH" b="0" i="1" dirty="0" smtClean="0">
                            <a:latin typeface="Cambria Math" panose="02040503050406030204" pitchFamily="18" charset="0"/>
                          </a:rPr>
                          <m:t>′</m:t>
                        </m:r>
                      </m:sup>
                    </m:sSup>
                    <m:r>
                      <a:rPr lang="de-CH" b="0" i="1" dirty="0" smtClean="0">
                        <a:latin typeface="Cambria Math" panose="02040503050406030204" pitchFamily="18" charset="0"/>
                      </a:rPr>
                      <m:t>=</m:t>
                    </m:r>
                    <m:r>
                      <a:rPr lang="de-CH" b="0" i="1" dirty="0" smtClean="0">
                        <a:latin typeface="Cambria Math" panose="02040503050406030204" pitchFamily="18" charset="0"/>
                      </a:rPr>
                      <m:t>𝑉</m:t>
                    </m:r>
                  </m:oMath>
                </a14:m>
                <a:r>
                  <a:rPr lang="en-GB" dirty="0"/>
                  <a:t> that is also a tree.</a:t>
                </a:r>
              </a:p>
              <a:p>
                <a:pPr marL="0" indent="0">
                  <a:lnSpc>
                    <a:spcPct val="100000"/>
                  </a:lnSpc>
                  <a:buNone/>
                </a:pPr>
                <a:endParaRPr lang="en-GB" dirty="0"/>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6</a:t>
            </a:fld>
            <a:endParaRPr lang="en-US" dirty="0"/>
          </a:p>
        </p:txBody>
      </p:sp>
      <p:grpSp>
        <p:nvGrpSpPr>
          <p:cNvPr id="5" name="Group 4" descr="This is a graph with 7 nodes, labelled {O, A, B, C, D, E, T} and 12 non-oriented edges, more specifically, {OA, OB, OC, AB, AD, BC, BD, BE, CE, ED, ET, DT}. As an example, the sugraph with all the nodes and the edges  {OA, OC,BC,CE,ED,ET} is a spanning tree.">
            <a:extLst>
              <a:ext uri="{FF2B5EF4-FFF2-40B4-BE49-F238E27FC236}">
                <a16:creationId xmlns:a16="http://schemas.microsoft.com/office/drawing/2014/main" id="{3BA718AB-9C02-5C4B-963C-46F82111D36A}"/>
              </a:ext>
            </a:extLst>
          </p:cNvPr>
          <p:cNvGrpSpPr/>
          <p:nvPr/>
        </p:nvGrpSpPr>
        <p:grpSpPr>
          <a:xfrm>
            <a:off x="2371242" y="1428103"/>
            <a:ext cx="5054452" cy="1563069"/>
            <a:chOff x="3927371" y="975773"/>
            <a:chExt cx="5304430" cy="1854738"/>
          </a:xfrm>
        </p:grpSpPr>
        <p:sp>
          <p:nvSpPr>
            <p:cNvPr id="6" name="Oval 5">
              <a:extLst>
                <a:ext uri="{FF2B5EF4-FFF2-40B4-BE49-F238E27FC236}">
                  <a16:creationId xmlns:a16="http://schemas.microsoft.com/office/drawing/2014/main" id="{42B0E52D-9637-EF49-89D1-5CB281B574D9}"/>
                </a:ext>
              </a:extLst>
            </p:cNvPr>
            <p:cNvSpPr/>
            <p:nvPr/>
          </p:nvSpPr>
          <p:spPr>
            <a:xfrm>
              <a:off x="3927371" y="1806581"/>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a:t>
              </a:r>
            </a:p>
          </p:txBody>
        </p:sp>
        <p:sp>
          <p:nvSpPr>
            <p:cNvPr id="7" name="Oval 6">
              <a:extLst>
                <a:ext uri="{FF2B5EF4-FFF2-40B4-BE49-F238E27FC236}">
                  <a16:creationId xmlns:a16="http://schemas.microsoft.com/office/drawing/2014/main" id="{7748713F-2FC7-9745-928D-92395DCF7E89}"/>
                </a:ext>
              </a:extLst>
            </p:cNvPr>
            <p:cNvSpPr/>
            <p:nvPr/>
          </p:nvSpPr>
          <p:spPr>
            <a:xfrm>
              <a:off x="4854133" y="975773"/>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a:t>
              </a:r>
            </a:p>
          </p:txBody>
        </p:sp>
        <p:sp>
          <p:nvSpPr>
            <p:cNvPr id="8" name="Oval 7">
              <a:extLst>
                <a:ext uri="{FF2B5EF4-FFF2-40B4-BE49-F238E27FC236}">
                  <a16:creationId xmlns:a16="http://schemas.microsoft.com/office/drawing/2014/main" id="{509302BB-48CD-5A4F-8CB0-6D649E12EA16}"/>
                </a:ext>
              </a:extLst>
            </p:cNvPr>
            <p:cNvSpPr/>
            <p:nvPr/>
          </p:nvSpPr>
          <p:spPr>
            <a:xfrm>
              <a:off x="5087159" y="255819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t>
              </a:r>
            </a:p>
          </p:txBody>
        </p:sp>
        <p:sp>
          <p:nvSpPr>
            <p:cNvPr id="9" name="Oval 8">
              <a:extLst>
                <a:ext uri="{FF2B5EF4-FFF2-40B4-BE49-F238E27FC236}">
                  <a16:creationId xmlns:a16="http://schemas.microsoft.com/office/drawing/2014/main" id="{DF4B476E-BF03-514A-9D10-3F5E2C9D4169}"/>
                </a:ext>
              </a:extLst>
            </p:cNvPr>
            <p:cNvSpPr/>
            <p:nvPr/>
          </p:nvSpPr>
          <p:spPr>
            <a:xfrm>
              <a:off x="5763109" y="1670420"/>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B</a:t>
              </a:r>
            </a:p>
          </p:txBody>
        </p:sp>
        <p:sp>
          <p:nvSpPr>
            <p:cNvPr id="10" name="Oval 9">
              <a:extLst>
                <a:ext uri="{FF2B5EF4-FFF2-40B4-BE49-F238E27FC236}">
                  <a16:creationId xmlns:a16="http://schemas.microsoft.com/office/drawing/2014/main" id="{77CAA260-6CDD-DD4B-AD1A-CC983719557A}"/>
                </a:ext>
              </a:extLst>
            </p:cNvPr>
            <p:cNvSpPr/>
            <p:nvPr/>
          </p:nvSpPr>
          <p:spPr>
            <a:xfrm>
              <a:off x="7403357" y="1623898"/>
              <a:ext cx="309158"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
              </a:r>
            </a:p>
          </p:txBody>
        </p:sp>
        <p:sp>
          <p:nvSpPr>
            <p:cNvPr id="11" name="Oval 10">
              <a:extLst>
                <a:ext uri="{FF2B5EF4-FFF2-40B4-BE49-F238E27FC236}">
                  <a16:creationId xmlns:a16="http://schemas.microsoft.com/office/drawing/2014/main" id="{F79152F2-2B60-F24C-AEA9-82CB23838649}"/>
                </a:ext>
              </a:extLst>
            </p:cNvPr>
            <p:cNvSpPr/>
            <p:nvPr/>
          </p:nvSpPr>
          <p:spPr>
            <a:xfrm>
              <a:off x="7116222" y="2558190"/>
              <a:ext cx="25550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a:t>
              </a:r>
            </a:p>
          </p:txBody>
        </p:sp>
        <p:sp>
          <p:nvSpPr>
            <p:cNvPr id="12" name="Oval 11">
              <a:extLst>
                <a:ext uri="{FF2B5EF4-FFF2-40B4-BE49-F238E27FC236}">
                  <a16:creationId xmlns:a16="http://schemas.microsoft.com/office/drawing/2014/main" id="{D9752817-7BEC-C545-BC81-C249F555E855}"/>
                </a:ext>
              </a:extLst>
            </p:cNvPr>
            <p:cNvSpPr/>
            <p:nvPr/>
          </p:nvSpPr>
          <p:spPr>
            <a:xfrm>
              <a:off x="8950748" y="1284177"/>
              <a:ext cx="281053" cy="272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T</a:t>
              </a:r>
            </a:p>
          </p:txBody>
        </p:sp>
        <p:cxnSp>
          <p:nvCxnSpPr>
            <p:cNvPr id="13" name="Straight Connector 12">
              <a:extLst>
                <a:ext uri="{FF2B5EF4-FFF2-40B4-BE49-F238E27FC236}">
                  <a16:creationId xmlns:a16="http://schemas.microsoft.com/office/drawing/2014/main" id="{0993AEA0-063D-5D42-A7E0-324D751B0E23}"/>
                </a:ext>
              </a:extLst>
            </p:cNvPr>
            <p:cNvCxnSpPr>
              <a:cxnSpLocks/>
            </p:cNvCxnSpPr>
            <p:nvPr/>
          </p:nvCxnSpPr>
          <p:spPr>
            <a:xfrm flipV="1">
              <a:off x="4167265" y="1208213"/>
              <a:ext cx="728029" cy="63824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0DAA3F-D693-604E-ACA6-8D4480520237}"/>
                </a:ext>
              </a:extLst>
            </p:cNvPr>
            <p:cNvCxnSpPr>
              <a:cxnSpLocks/>
            </p:cNvCxnSpPr>
            <p:nvPr/>
          </p:nvCxnSpPr>
          <p:spPr>
            <a:xfrm flipV="1">
              <a:off x="4208424" y="1806581"/>
              <a:ext cx="1554685" cy="13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3165D-ACBC-584C-8838-92D24DF799E5}"/>
                </a:ext>
              </a:extLst>
            </p:cNvPr>
            <p:cNvCxnSpPr>
              <a:cxnSpLocks/>
            </p:cNvCxnSpPr>
            <p:nvPr/>
          </p:nvCxnSpPr>
          <p:spPr>
            <a:xfrm>
              <a:off x="4167265" y="2039021"/>
              <a:ext cx="961054" cy="5590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C865C-8165-7845-A1AC-91C8156956AD}"/>
                </a:ext>
              </a:extLst>
            </p:cNvPr>
            <p:cNvCxnSpPr>
              <a:cxnSpLocks/>
            </p:cNvCxnSpPr>
            <p:nvPr/>
          </p:nvCxnSpPr>
          <p:spPr>
            <a:xfrm flipV="1">
              <a:off x="6044162" y="1760059"/>
              <a:ext cx="1373248" cy="46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1D9F40-CA01-C446-8F68-ECAC6CAB1942}"/>
                </a:ext>
              </a:extLst>
            </p:cNvPr>
            <p:cNvCxnSpPr>
              <a:cxnSpLocks/>
            </p:cNvCxnSpPr>
            <p:nvPr/>
          </p:nvCxnSpPr>
          <p:spPr>
            <a:xfrm>
              <a:off x="5094027" y="1208213"/>
              <a:ext cx="710242" cy="5020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B0EA0F-1B32-BE4D-9BE7-B22B17C082F4}"/>
                </a:ext>
              </a:extLst>
            </p:cNvPr>
            <p:cNvCxnSpPr>
              <a:cxnSpLocks/>
            </p:cNvCxnSpPr>
            <p:nvPr/>
          </p:nvCxnSpPr>
          <p:spPr>
            <a:xfrm flipV="1">
              <a:off x="5327052" y="1956586"/>
              <a:ext cx="553656" cy="64148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B2AC9C-01B0-BE43-B598-A7D4FED417BD}"/>
                </a:ext>
              </a:extLst>
            </p:cNvPr>
            <p:cNvCxnSpPr>
              <a:cxnSpLocks/>
            </p:cNvCxnSpPr>
            <p:nvPr/>
          </p:nvCxnSpPr>
          <p:spPr>
            <a:xfrm flipV="1">
              <a:off x="7384500" y="1516617"/>
              <a:ext cx="1607408" cy="117773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40CFB8-9F5A-9047-BD26-83B3D79B99EC}"/>
                </a:ext>
              </a:extLst>
            </p:cNvPr>
            <p:cNvCxnSpPr>
              <a:cxnSpLocks/>
            </p:cNvCxnSpPr>
            <p:nvPr/>
          </p:nvCxnSpPr>
          <p:spPr>
            <a:xfrm flipV="1">
              <a:off x="7243974" y="1896219"/>
              <a:ext cx="313962" cy="6619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E4BF6C-F4AA-7A44-A66B-1E67ACD31C2F}"/>
                </a:ext>
              </a:extLst>
            </p:cNvPr>
            <p:cNvCxnSpPr>
              <a:cxnSpLocks/>
            </p:cNvCxnSpPr>
            <p:nvPr/>
          </p:nvCxnSpPr>
          <p:spPr>
            <a:xfrm flipV="1">
              <a:off x="5368212" y="2694350"/>
              <a:ext cx="1735235" cy="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404FC5C-4BDA-C84A-B4E0-365682062F91}"/>
                </a:ext>
              </a:extLst>
            </p:cNvPr>
            <p:cNvCxnSpPr>
              <a:cxnSpLocks/>
            </p:cNvCxnSpPr>
            <p:nvPr/>
          </p:nvCxnSpPr>
          <p:spPr>
            <a:xfrm>
              <a:off x="6003003" y="1902861"/>
              <a:ext cx="1141604" cy="695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C10519-C670-EB43-A92C-D121EDF5D7EC}"/>
                </a:ext>
              </a:extLst>
            </p:cNvPr>
            <p:cNvCxnSpPr>
              <a:cxnSpLocks/>
            </p:cNvCxnSpPr>
            <p:nvPr/>
          </p:nvCxnSpPr>
          <p:spPr>
            <a:xfrm flipV="1">
              <a:off x="7698462" y="1420338"/>
              <a:ext cx="1252286" cy="339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8D7D4E-F1A3-6A4F-8955-84BDA708A436}"/>
                </a:ext>
              </a:extLst>
            </p:cNvPr>
            <p:cNvCxnSpPr>
              <a:cxnSpLocks/>
            </p:cNvCxnSpPr>
            <p:nvPr/>
          </p:nvCxnSpPr>
          <p:spPr>
            <a:xfrm>
              <a:off x="5135186" y="1111934"/>
              <a:ext cx="2323382" cy="5518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992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E437-C889-C34C-B4C3-899D0C97393D}"/>
              </a:ext>
            </a:extLst>
          </p:cNvPr>
          <p:cNvSpPr>
            <a:spLocks noGrp="1"/>
          </p:cNvSpPr>
          <p:nvPr>
            <p:ph type="title"/>
          </p:nvPr>
        </p:nvSpPr>
        <p:spPr/>
        <p:txBody>
          <a:bodyPr/>
          <a:lstStyle/>
          <a:p>
            <a:r>
              <a:rPr lang="en-US" dirty="0"/>
              <a:t>Euler formula for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DADE07-3B20-B24D-A472-4E2199760BEB}"/>
                  </a:ext>
                </a:extLst>
              </p:cNvPr>
              <p:cNvSpPr>
                <a:spLocks noGrp="1"/>
              </p:cNvSpPr>
              <p:nvPr>
                <p:ph sz="quarter" idx="11"/>
              </p:nvPr>
            </p:nvSpPr>
            <p:spPr/>
            <p:txBody>
              <a:bodyPr>
                <a:normAutofit lnSpcReduction="10000"/>
              </a:bodyPr>
              <a:lstStyle/>
              <a:p>
                <a:pPr marL="0" indent="0">
                  <a:buNone/>
                </a:pPr>
                <a:r>
                  <a:rPr lang="en-US" b="1" dirty="0">
                    <a:solidFill>
                      <a:schemeClr val="accent1"/>
                    </a:solidFill>
                  </a:rPr>
                  <a:t>Proposition:</a:t>
                </a:r>
                <a:r>
                  <a:rPr lang="en-US" dirty="0"/>
                  <a:t> Let </a:t>
                </a:r>
                <a14:m>
                  <m:oMath xmlns:m="http://schemas.openxmlformats.org/officeDocument/2006/math">
                    <m:r>
                      <a:rPr lang="de-CH" b="0" i="1" smtClean="0">
                        <a:latin typeface="Cambria Math" panose="02040503050406030204" pitchFamily="18" charset="0"/>
                      </a:rPr>
                      <m:t>(</m:t>
                    </m:r>
                    <m:r>
                      <a:rPr lang="de-CH" b="0" i="1" smtClean="0">
                        <a:latin typeface="Cambria Math" panose="02040503050406030204" pitchFamily="18" charset="0"/>
                      </a:rPr>
                      <m:t>𝑉</m:t>
                    </m:r>
                    <m:r>
                      <a:rPr lang="de-CH" b="0" i="1" smtClean="0">
                        <a:latin typeface="Cambria Math" panose="02040503050406030204" pitchFamily="18" charset="0"/>
                      </a:rPr>
                      <m:t>,</m:t>
                    </m:r>
                    <m:r>
                      <a:rPr lang="de-CH" b="0" i="1" smtClean="0">
                        <a:latin typeface="Cambria Math" panose="02040503050406030204" pitchFamily="18" charset="0"/>
                      </a:rPr>
                      <m:t>𝐸</m:t>
                    </m:r>
                    <m:r>
                      <a:rPr lang="de-CH" b="0" i="1" smtClean="0">
                        <a:latin typeface="Cambria Math" panose="02040503050406030204" pitchFamily="18" charset="0"/>
                      </a:rPr>
                      <m:t>)</m:t>
                    </m:r>
                  </m:oMath>
                </a14:m>
                <a:r>
                  <a:rPr lang="en-US" dirty="0"/>
                  <a:t> be a connected graph with </a:t>
                </a:r>
                <a14:m>
                  <m:oMath xmlns:m="http://schemas.openxmlformats.org/officeDocument/2006/math">
                    <m:r>
                      <a:rPr lang="en-US" i="1" dirty="0" smtClean="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and </a:t>
                </a:r>
                <a14:m>
                  <m:oMath xmlns:m="http://schemas.openxmlformats.org/officeDocument/2006/math">
                    <m:r>
                      <a:rPr lang="de-CH" b="0" i="1" dirty="0" smtClean="0">
                        <a:latin typeface="Cambria Math" panose="02040503050406030204" pitchFamily="18" charset="0"/>
                        <a:ea typeface="Cambria Math" panose="02040503050406030204" pitchFamily="18" charset="0"/>
                      </a:rPr>
                      <m:t>𝑒</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ℕ</m:t>
                    </m:r>
                  </m:oMath>
                </a14:m>
                <a:r>
                  <a:rPr lang="en-US" dirty="0"/>
                  <a:t> edges. Then, </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US" dirty="0"/>
                  <a:t> is a tree if and only if </a:t>
                </a:r>
                <a14:m>
                  <m:oMath xmlns:m="http://schemas.openxmlformats.org/officeDocument/2006/math">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𝑒</m:t>
                    </m:r>
                    <m:r>
                      <a:rPr lang="de-CH" b="0" i="1" smtClean="0">
                        <a:latin typeface="Cambria Math" panose="02040503050406030204" pitchFamily="18" charset="0"/>
                      </a:rPr>
                      <m:t>+</m:t>
                    </m:r>
                    <m:r>
                      <a:rPr lang="de-CH" b="0" i="1" smtClean="0">
                        <a:latin typeface="Cambria Math" panose="02040503050406030204" pitchFamily="18" charset="0"/>
                      </a:rPr>
                      <m:t>1</m:t>
                    </m:r>
                  </m:oMath>
                </a14:m>
                <a:r>
                  <a:rPr lang="en-US" dirty="0"/>
                  <a:t>.</a:t>
                </a:r>
              </a:p>
              <a:p>
                <a:pPr marL="0" indent="0">
                  <a:buNone/>
                </a:pPr>
                <a:r>
                  <a:rPr lang="en-US" b="1" dirty="0">
                    <a:solidFill>
                      <a:schemeClr val="accent1"/>
                    </a:solidFill>
                  </a:rPr>
                  <a:t>Proof:</a:t>
                </a:r>
              </a:p>
              <a:p>
                <a:pPr marL="0" indent="0">
                  <a:buNone/>
                </a:pPr>
                <a14:m>
                  <m:oMath xmlns:m="http://schemas.openxmlformats.org/officeDocument/2006/math">
                    <m:r>
                      <a:rPr lang="de-CH" b="0" i="1" smtClean="0">
                        <a:latin typeface="Cambria Math" panose="02040503050406030204" pitchFamily="18" charset="0"/>
                      </a:rPr>
                      <m:t>(⇒)</m:t>
                    </m:r>
                  </m:oMath>
                </a14:m>
                <a:r>
                  <a:rPr lang="en-US" dirty="0"/>
                  <a:t> Let </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US" dirty="0"/>
                  <a:t> be a tree with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If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2</m:t>
                    </m:r>
                  </m:oMath>
                </a14:m>
                <a:r>
                  <a:rPr lang="en-US" dirty="0"/>
                  <a:t>, the statement is obviously true. If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&gt;</m:t>
                    </m:r>
                    <m:r>
                      <a:rPr lang="de-CH" i="1" dirty="0">
                        <a:latin typeface="Cambria Math" panose="02040503050406030204" pitchFamily="18" charset="0"/>
                      </a:rPr>
                      <m:t>2</m:t>
                    </m:r>
                  </m:oMath>
                </a14:m>
                <a:r>
                  <a:rPr lang="en-US" dirty="0"/>
                  <a:t>, remove from the tree a node with a single connection (a so-called </a:t>
                </a:r>
                <a:r>
                  <a:rPr lang="en-US" i="1" dirty="0"/>
                  <a:t>leaf</a:t>
                </a:r>
                <a:r>
                  <a:rPr lang="en-US" dirty="0"/>
                  <a:t>) as well as its connection. The result is a tree with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1</m:t>
                    </m:r>
                  </m:oMath>
                </a14:m>
                <a:r>
                  <a:rPr lang="en-US" dirty="0"/>
                  <a:t> nodes and </a:t>
                </a:r>
                <a14:m>
                  <m:oMath xmlns:m="http://schemas.openxmlformats.org/officeDocument/2006/math">
                    <m:r>
                      <a:rPr lang="de-CH" i="1" dirty="0">
                        <a:latin typeface="Cambria Math" panose="02040503050406030204" pitchFamily="18" charset="0"/>
                        <a:ea typeface="Cambria Math" panose="02040503050406030204" pitchFamily="18" charset="0"/>
                      </a:rPr>
                      <m:t>𝑒</m:t>
                    </m:r>
                    <m:r>
                      <a:rPr lang="de-CH" b="0" i="1" dirty="0" smtClean="0">
                        <a:latin typeface="Cambria Math" panose="02040503050406030204" pitchFamily="18" charset="0"/>
                        <a:ea typeface="Cambria Math" panose="02040503050406030204" pitchFamily="18" charset="0"/>
                      </a:rPr>
                      <m:t>−</m:t>
                    </m:r>
                    <m:r>
                      <a:rPr lang="de-CH" b="0" i="1" dirty="0" smtClean="0">
                        <a:latin typeface="Cambria Math" panose="02040503050406030204" pitchFamily="18" charset="0"/>
                        <a:ea typeface="Cambria Math" panose="02040503050406030204" pitchFamily="18" charset="0"/>
                      </a:rPr>
                      <m:t>1</m:t>
                    </m:r>
                  </m:oMath>
                </a14:m>
                <a:r>
                  <a:rPr lang="en-US" dirty="0"/>
                  <a:t> edges. Repeating this procedure </a:t>
                </a:r>
                <a14:m>
                  <m:oMath xmlns:m="http://schemas.openxmlformats.org/officeDocument/2006/math">
                    <m:r>
                      <a:rPr lang="en-US" i="1" dirty="0">
                        <a:latin typeface="Cambria Math" panose="02040503050406030204" pitchFamily="18" charset="0"/>
                      </a:rPr>
                      <m:t>𝑛</m:t>
                    </m:r>
                    <m:r>
                      <a:rPr lang="de-CH" i="1" dirty="0">
                        <a:latin typeface="Cambria Math" panose="02040503050406030204" pitchFamily="18" charset="0"/>
                      </a:rPr>
                      <m:t>−</m:t>
                    </m:r>
                    <m:r>
                      <a:rPr lang="en-GB" b="0" i="1" dirty="0" smtClean="0">
                        <a:latin typeface="Cambria Math" panose="02040503050406030204" pitchFamily="18" charset="0"/>
                      </a:rPr>
                      <m:t>3</m:t>
                    </m:r>
                  </m:oMath>
                </a14:m>
                <a:r>
                  <a:rPr lang="en-US" dirty="0"/>
                  <a:t> additional times (for a total of </a:t>
                </a:r>
                <a14:m>
                  <m:oMath xmlns:m="http://schemas.openxmlformats.org/officeDocument/2006/math">
                    <m:r>
                      <a:rPr lang="en-US" i="1" dirty="0">
                        <a:latin typeface="Cambria Math" panose="02040503050406030204" pitchFamily="18" charset="0"/>
                      </a:rPr>
                      <m:t>𝑛</m:t>
                    </m:r>
                    <m:r>
                      <a:rPr lang="de-CH" i="1" dirty="0">
                        <a:latin typeface="Cambria Math" panose="02040503050406030204" pitchFamily="18" charset="0"/>
                      </a:rPr>
                      <m:t>−</m:t>
                    </m:r>
                    <m:r>
                      <a:rPr lang="de-CH" b="0" i="1" dirty="0" smtClean="0">
                        <a:latin typeface="Cambria Math" panose="02040503050406030204" pitchFamily="18" charset="0"/>
                      </a:rPr>
                      <m:t>2</m:t>
                    </m:r>
                  </m:oMath>
                </a14:m>
                <a:r>
                  <a:rPr lang="en-US" dirty="0"/>
                  <a:t> removals) leads to a tree with 2 nodes, and necessarily only one edge. This implies that the original tree had </a:t>
                </a:r>
                <a14:m>
                  <m:oMath xmlns:m="http://schemas.openxmlformats.org/officeDocument/2006/math">
                    <m:r>
                      <a:rPr lang="en-US" i="1" dirty="0">
                        <a:latin typeface="Cambria Math" panose="02040503050406030204" pitchFamily="18" charset="0"/>
                      </a:rPr>
                      <m:t>𝑛</m:t>
                    </m:r>
                    <m:r>
                      <a:rPr lang="de-CH" i="1" dirty="0">
                        <a:latin typeface="Cambria Math" panose="02040503050406030204" pitchFamily="18" charset="0"/>
                      </a:rPr>
                      <m:t>−</m:t>
                    </m:r>
                    <m:r>
                      <a:rPr lang="de-CH" i="1" dirty="0">
                        <a:latin typeface="Cambria Math" panose="02040503050406030204" pitchFamily="18" charset="0"/>
                      </a:rPr>
                      <m:t>2</m:t>
                    </m:r>
                    <m:r>
                      <a:rPr lang="de-CH" b="0" i="1" dirty="0" smtClean="0">
                        <a:latin typeface="Cambria Math" panose="02040503050406030204" pitchFamily="18" charset="0"/>
                      </a:rPr>
                      <m:t>+</m:t>
                    </m:r>
                    <m:r>
                      <a:rPr lang="de-CH" b="0" i="1" dirty="0" smtClean="0">
                        <a:latin typeface="Cambria Math" panose="02040503050406030204" pitchFamily="18" charset="0"/>
                      </a:rPr>
                      <m:t>1</m:t>
                    </m:r>
                    <m:r>
                      <a:rPr lang="de-CH" b="0" i="1" dirty="0" smtClean="0">
                        <a:latin typeface="Cambria Math" panose="02040503050406030204" pitchFamily="18" charset="0"/>
                      </a:rPr>
                      <m:t>=</m:t>
                    </m:r>
                    <m:r>
                      <a:rPr lang="de-CH" b="0" i="1" dirty="0" smtClean="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1</m:t>
                    </m:r>
                  </m:oMath>
                </a14:m>
                <a:r>
                  <a:rPr lang="en-US" dirty="0"/>
                  <a:t> edges.</a:t>
                </a:r>
              </a:p>
              <a:p>
                <a:pPr marL="0" indent="0">
                  <a:buNone/>
                </a:pPr>
                <a14:m>
                  <m:oMath xmlns:m="http://schemas.openxmlformats.org/officeDocument/2006/math">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m:t>
                        </m:r>
                      </m:e>
                    </m:d>
                  </m:oMath>
                </a14:m>
                <a:r>
                  <a:rPr lang="en-US" dirty="0"/>
                  <a:t> Let </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US" dirty="0"/>
                  <a:t> be a connected graph with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and </a:t>
                </a:r>
                <a14:m>
                  <m:oMath xmlns:m="http://schemas.openxmlformats.org/officeDocument/2006/math">
                    <m:r>
                      <a:rPr lang="en-US" i="1" dirty="0">
                        <a:latin typeface="Cambria Math" panose="02040503050406030204" pitchFamily="18" charset="0"/>
                      </a:rPr>
                      <m:t>𝑛</m:t>
                    </m:r>
                    <m:r>
                      <a:rPr lang="de-CH" b="0" i="1" dirty="0" smtClean="0">
                        <a:latin typeface="Cambria Math" panose="02040503050406030204" pitchFamily="18" charset="0"/>
                      </a:rPr>
                      <m:t>−</m:t>
                    </m:r>
                    <m:r>
                      <a:rPr lang="de-CH" b="0" i="1" dirty="0" smtClean="0">
                        <a:latin typeface="Cambria Math" panose="02040503050406030204" pitchFamily="18" charset="0"/>
                      </a:rPr>
                      <m:t>1</m:t>
                    </m:r>
                  </m:oMath>
                </a14:m>
                <a:r>
                  <a:rPr lang="en-US" dirty="0"/>
                  <a:t> edges. Assume that two nodes are connected by two different paths. Then, the union of these paths contains a cycle, with </a:t>
                </a:r>
                <a14:m>
                  <m:oMath xmlns:m="http://schemas.openxmlformats.org/officeDocument/2006/math">
                    <m:r>
                      <a:rPr lang="de-CH" b="0" i="1" dirty="0" smtClean="0">
                        <a:latin typeface="Cambria Math" panose="02040503050406030204" pitchFamily="18" charset="0"/>
                      </a:rPr>
                      <m:t>𝑚</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ℕ</m:t>
                    </m:r>
                  </m:oMath>
                </a14:m>
                <a:r>
                  <a:rPr lang="en-US" dirty="0"/>
                  <a:t> nodes and </a:t>
                </a:r>
                <a14:m>
                  <m:oMath xmlns:m="http://schemas.openxmlformats.org/officeDocument/2006/math">
                    <m:r>
                      <a:rPr lang="de-CH" i="1" dirty="0">
                        <a:latin typeface="Cambria Math" panose="02040503050406030204" pitchFamily="18" charset="0"/>
                      </a:rPr>
                      <m:t>𝑚</m:t>
                    </m:r>
                  </m:oMath>
                </a14:m>
                <a:r>
                  <a:rPr lang="en-US" dirty="0"/>
                  <a:t> edges. Connecting the remaining </a:t>
                </a:r>
                <a14:m>
                  <m:oMath xmlns:m="http://schemas.openxmlformats.org/officeDocument/2006/math">
                    <m:r>
                      <a:rPr lang="en-US" i="1" dirty="0">
                        <a:latin typeface="Cambria Math" panose="02040503050406030204" pitchFamily="18" charset="0"/>
                      </a:rPr>
                      <m:t>𝑛</m:t>
                    </m:r>
                    <m:r>
                      <a:rPr lang="de-CH" b="0" i="0" dirty="0" smtClean="0">
                        <a:latin typeface="Cambria Math" panose="02040503050406030204" pitchFamily="18" charset="0"/>
                      </a:rPr>
                      <m:t>−</m:t>
                    </m:r>
                    <m:r>
                      <a:rPr lang="de-CH" b="0" i="1" dirty="0" smtClean="0">
                        <a:latin typeface="Cambria Math" panose="02040503050406030204" pitchFamily="18" charset="0"/>
                      </a:rPr>
                      <m:t>𝑚</m:t>
                    </m:r>
                  </m:oMath>
                </a14:m>
                <a:r>
                  <a:rPr lang="en-US" i="1" dirty="0"/>
                  <a:t> </a:t>
                </a:r>
                <a:r>
                  <a:rPr lang="en-US" dirty="0"/>
                  <a:t> nodes to this cycle requires at least </a:t>
                </a:r>
                <a14:m>
                  <m:oMath xmlns:m="http://schemas.openxmlformats.org/officeDocument/2006/math">
                    <m:r>
                      <a:rPr lang="en-US" i="1" dirty="0">
                        <a:latin typeface="Cambria Math" panose="02040503050406030204" pitchFamily="18" charset="0"/>
                      </a:rPr>
                      <m:t>𝑛</m:t>
                    </m:r>
                    <m:r>
                      <a:rPr lang="de-CH" dirty="0">
                        <a:latin typeface="Cambria Math" panose="02040503050406030204" pitchFamily="18" charset="0"/>
                      </a:rPr>
                      <m:t>−</m:t>
                    </m:r>
                    <m:r>
                      <a:rPr lang="de-CH" i="1" dirty="0">
                        <a:latin typeface="Cambria Math" panose="02040503050406030204" pitchFamily="18" charset="0"/>
                      </a:rPr>
                      <m:t>𝑚</m:t>
                    </m:r>
                  </m:oMath>
                </a14:m>
                <a:r>
                  <a:rPr lang="en-US" i="1" dirty="0"/>
                  <a:t> </a:t>
                </a:r>
                <a:r>
                  <a:rPr lang="en-US" dirty="0"/>
                  <a:t>additional edges. This is a contradiction. 														◻︎</a:t>
                </a:r>
              </a:p>
            </p:txBody>
          </p:sp>
        </mc:Choice>
        <mc:Fallback xmlns="">
          <p:sp>
            <p:nvSpPr>
              <p:cNvPr id="3" name="Content Placeholder 2">
                <a:extLst>
                  <a:ext uri="{FF2B5EF4-FFF2-40B4-BE49-F238E27FC236}">
                    <a16:creationId xmlns:a16="http://schemas.microsoft.com/office/drawing/2014/main" id="{CBDADE07-3B20-B24D-A472-4E2199760BEB}"/>
                  </a:ext>
                </a:extLst>
              </p:cNvPr>
              <p:cNvSpPr>
                <a:spLocks noGrp="1" noRot="1" noChangeAspect="1" noMove="1" noResize="1" noEditPoints="1" noAdjustHandles="1" noChangeArrowheads="1" noChangeShapeType="1" noTextEdit="1"/>
              </p:cNvSpPr>
              <p:nvPr>
                <p:ph sz="quarter" idx="11"/>
              </p:nvPr>
            </p:nvSpPr>
            <p:spPr>
              <a:blipFill>
                <a:blip r:embed="rId2"/>
                <a:stretch>
                  <a:fillRect l="-1659" t="-1345" r="-1010"/>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BD9067D-C87C-B443-A471-9FCDFAB7D04E}"/>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225098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lstStyle/>
              <a:p>
                <a:pPr marL="0" indent="0">
                  <a:lnSpc>
                    <a:spcPct val="100000"/>
                  </a:lnSpc>
                  <a:buNone/>
                </a:pPr>
                <a:r>
                  <a:rPr lang="en-GB" b="1" dirty="0">
                    <a:solidFill>
                      <a:schemeClr val="accent1"/>
                    </a:solidFill>
                  </a:rPr>
                  <a:t>Definition: </a:t>
                </a:r>
                <a:r>
                  <a:rPr lang="en-GB" dirty="0"/>
                  <a:t>a </a:t>
                </a:r>
                <a:r>
                  <a:rPr lang="en-GB" i="1" dirty="0"/>
                  <a:t>network </a:t>
                </a:r>
                <a:r>
                  <a:rPr lang="en-GB" dirty="0"/>
                  <a:t>(aka </a:t>
                </a:r>
                <a:r>
                  <a:rPr lang="en-GB" i="1" dirty="0"/>
                  <a:t>weighted graph</a:t>
                </a:r>
                <a:r>
                  <a:rPr lang="en-GB" dirty="0"/>
                  <a:t>) is a graph</a:t>
                </a:r>
                <a14:m>
                  <m:oMath xmlns:m="http://schemas.openxmlformats.org/officeDocument/2006/math">
                    <m:r>
                      <a:rPr lang="de-CH" i="1">
                        <a:latin typeface="Cambria Math" panose="02040503050406030204" pitchFamily="18" charset="0"/>
                      </a:rPr>
                      <m:t>(</m:t>
                    </m:r>
                    <m:r>
                      <a:rPr lang="de-CH" i="1">
                        <a:latin typeface="Cambria Math" panose="02040503050406030204" pitchFamily="18" charset="0"/>
                      </a:rPr>
                      <m:t>𝑉</m:t>
                    </m:r>
                    <m:r>
                      <a:rPr lang="de-CH" i="1">
                        <a:latin typeface="Cambria Math" panose="02040503050406030204" pitchFamily="18" charset="0"/>
                      </a:rPr>
                      <m:t>,</m:t>
                    </m:r>
                    <m:r>
                      <a:rPr lang="de-CH" i="1">
                        <a:latin typeface="Cambria Math" panose="02040503050406030204" pitchFamily="18" charset="0"/>
                      </a:rPr>
                      <m:t>𝐸</m:t>
                    </m:r>
                    <m:r>
                      <a:rPr lang="de-CH" i="1">
                        <a:latin typeface="Cambria Math" panose="02040503050406030204" pitchFamily="18" charset="0"/>
                      </a:rPr>
                      <m:t>)</m:t>
                    </m:r>
                  </m:oMath>
                </a14:m>
                <a:r>
                  <a:rPr lang="en-GB" dirty="0"/>
                  <a:t> with a weight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m:t>
                    </m:r>
                    <m:r>
                      <a:rPr lang="en-GB" i="1" dirty="0" smtClean="0">
                        <a:latin typeface="Cambria Math" panose="02040503050406030204" pitchFamily="18" charset="0"/>
                      </a:rPr>
                      <m:t>𝑒</m:t>
                    </m:r>
                    <m:r>
                      <a:rPr lang="en-GB" i="1" dirty="0" smtClean="0">
                        <a:latin typeface="Cambria Math" panose="02040503050406030204" pitchFamily="18" charset="0"/>
                      </a:rPr>
                      <m:t>)∈</m:t>
                    </m:r>
                    <m:r>
                      <a:rPr lang="en-GB" i="1" dirty="0" smtClean="0">
                        <a:latin typeface="Cambria Math" panose="02040503050406030204" pitchFamily="18" charset="0"/>
                        <a:ea typeface="Cambria Math" panose="02040503050406030204" pitchFamily="18" charset="0"/>
                      </a:rPr>
                      <m:t>ℝ</m:t>
                    </m:r>
                    <m:r>
                      <a:rPr lang="en-GB" i="1" dirty="0" smtClean="0">
                        <a:latin typeface="Cambria Math" panose="02040503050406030204" pitchFamily="18" charset="0"/>
                      </a:rPr>
                      <m:t> </m:t>
                    </m:r>
                  </m:oMath>
                </a14:m>
                <a:r>
                  <a:rPr lang="en-GB" dirty="0"/>
                  <a:t>associated to each edge </a:t>
                </a:r>
                <a14:m>
                  <m:oMath xmlns:m="http://schemas.openxmlformats.org/officeDocument/2006/math">
                    <m:r>
                      <a:rPr lang="en-GB" i="1" dirty="0" smtClean="0">
                        <a:latin typeface="Cambria Math" panose="02040503050406030204" pitchFamily="18" charset="0"/>
                      </a:rPr>
                      <m:t>𝑒</m:t>
                    </m:r>
                    <m:r>
                      <a:rPr lang="en-GB" i="1" dirty="0">
                        <a:latin typeface="Cambria Math" panose="02040503050406030204" pitchFamily="18" charset="0"/>
                        <a:ea typeface="Cambria Math" panose="02040503050406030204" pitchFamily="18" charset="0"/>
                      </a:rPr>
                      <m:t>∈</m:t>
                    </m:r>
                    <m:r>
                      <a:rPr lang="de-CH" i="1">
                        <a:latin typeface="Cambria Math" panose="02040503050406030204" pitchFamily="18" charset="0"/>
                      </a:rPr>
                      <m:t>𝐸</m:t>
                    </m:r>
                  </m:oMath>
                </a14:m>
                <a:r>
                  <a:rPr lang="en-GB" dirty="0"/>
                  <a:t>. In most applications, the weights are positive. In this module, we assume that the weights are indeed positive.</a:t>
                </a:r>
              </a:p>
            </p:txBody>
          </p:sp>
        </mc:Choice>
        <mc:Fallback xmlns="">
          <p:sp>
            <p:nvSpPr>
              <p:cNvPr id="3" name="Content Placeholder 2">
                <a:extLst>
                  <a:ext uri="{FF2B5EF4-FFF2-40B4-BE49-F238E27FC236}">
                    <a16:creationId xmlns:a16="http://schemas.microsoft.com/office/drawing/2014/main" id="{E422F30D-9FD0-274C-A4DA-195F6E9CB034}"/>
                  </a:ext>
                </a:extLst>
              </p:cNvPr>
              <p:cNvSpPr>
                <a:spLocks noGrp="1" noRot="1" noChangeAspect="1" noMove="1" noResize="1" noEditPoints="1" noAdjustHandles="1" noChangeArrowheads="1" noChangeShapeType="1" noTextEdit="1"/>
              </p:cNvSpPr>
              <p:nvPr>
                <p:ph sz="quarter" idx="11"/>
              </p:nvPr>
            </p:nvSpPr>
            <p:spPr>
              <a:xfrm>
                <a:off x="342901" y="3486031"/>
                <a:ext cx="8445500" cy="1814104"/>
              </a:xfrm>
              <a:blipFill>
                <a:blip r:embed="rId2"/>
                <a:stretch>
                  <a:fillRect l="-1649" t="-1389" r="-4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8</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59521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D82B-F5C4-8C40-9E53-3273F6982ABB}"/>
              </a:ext>
            </a:extLst>
          </p:cNvPr>
          <p:cNvSpPr>
            <a:spLocks noGrp="1"/>
          </p:cNvSpPr>
          <p:nvPr>
            <p:ph type="title"/>
          </p:nvPr>
        </p:nvSpPr>
        <p:spPr/>
        <p:txBody>
          <a:bodyPr/>
          <a:lstStyle/>
          <a:p>
            <a:r>
              <a:rPr lang="en-US" dirty="0"/>
              <a:t>Example of a network - scenario</a:t>
            </a:r>
          </a:p>
        </p:txBody>
      </p:sp>
      <p:sp>
        <p:nvSpPr>
          <p:cNvPr id="3" name="Content Placeholder 2">
            <a:extLst>
              <a:ext uri="{FF2B5EF4-FFF2-40B4-BE49-F238E27FC236}">
                <a16:creationId xmlns:a16="http://schemas.microsoft.com/office/drawing/2014/main" id="{E422F30D-9FD0-274C-A4DA-195F6E9CB034}"/>
              </a:ext>
            </a:extLst>
          </p:cNvPr>
          <p:cNvSpPr>
            <a:spLocks noGrp="1"/>
          </p:cNvSpPr>
          <p:nvPr>
            <p:ph sz="quarter" idx="11"/>
          </p:nvPr>
        </p:nvSpPr>
        <p:spPr>
          <a:xfrm>
            <a:off x="342901" y="3486031"/>
            <a:ext cx="8445500" cy="1814104"/>
          </a:xfrm>
        </p:spPr>
        <p:txBody>
          <a:bodyPr>
            <a:normAutofit/>
          </a:bodyPr>
          <a:lstStyle/>
          <a:p>
            <a:pPr marL="0" indent="0">
              <a:lnSpc>
                <a:spcPct val="100000"/>
              </a:lnSpc>
              <a:buNone/>
            </a:pPr>
            <a:r>
              <a:rPr lang="en-GB" b="1" dirty="0">
                <a:solidFill>
                  <a:schemeClr val="accent1"/>
                </a:solidFill>
              </a:rPr>
              <a:t>Scenario: </a:t>
            </a:r>
            <a:r>
              <a:rPr lang="en-GB" dirty="0"/>
              <a:t>A park has a narrow, winding road system for trams (shown in the figure). Location O is the entrance into the park; other letters designate the locations of ranger stations (and other limited facilities). The numbers are lengths of roads in miles. The park contains a scenic wonder at station T. A small number of trams are used to transport sightseers from the park entrance to station T and back. </a:t>
            </a:r>
          </a:p>
          <a:p>
            <a:pPr marL="0" indent="0">
              <a:lnSpc>
                <a:spcPct val="100000"/>
              </a:lnSpc>
              <a:buNone/>
            </a:pPr>
            <a:endParaRPr lang="en-GB" dirty="0"/>
          </a:p>
        </p:txBody>
      </p:sp>
      <p:sp>
        <p:nvSpPr>
          <p:cNvPr id="4" name="Slide Number Placeholder 3">
            <a:extLst>
              <a:ext uri="{FF2B5EF4-FFF2-40B4-BE49-F238E27FC236}">
                <a16:creationId xmlns:a16="http://schemas.microsoft.com/office/drawing/2014/main" id="{869CEB33-A284-5740-B0A0-A11C7B78898C}"/>
              </a:ext>
            </a:extLst>
          </p:cNvPr>
          <p:cNvSpPr>
            <a:spLocks noGrp="1"/>
          </p:cNvSpPr>
          <p:nvPr>
            <p:ph type="sldNum" sz="quarter" idx="4"/>
          </p:nvPr>
        </p:nvSpPr>
        <p:spPr/>
        <p:txBody>
          <a:bodyPr/>
          <a:lstStyle/>
          <a:p>
            <a:fld id="{05306F20-FBA2-4746-AE9F-DFBA4FFD6FE5}" type="slidenum">
              <a:rPr lang="en-US" smtClean="0"/>
              <a:t>9</a:t>
            </a:fld>
            <a:endParaRPr lang="en-US" dirty="0"/>
          </a:p>
        </p:txBody>
      </p:sp>
      <p:grpSp>
        <p:nvGrpSpPr>
          <p:cNvPr id="25" name="Group 24" descr="This is a weighted graph with 7 nodes, labelled {O, A, B, C, D, E, T} and 12 non-oriented edges, more specifically, {OA, OB, OC, AB, AD, BC, BD, BE, CE, ED, ET, DT}, with weights w(OA) = 2, w(OB) = 5, w(OC) = 4, w(AB) = 2, w(AD) = 7, w(BC) = 1, w(BD) = 4, w(BE) = 3, w(CE) = 3, w(ED) = 1, w(DT) = 5, w(ET) = 7">
            <a:extLst>
              <a:ext uri="{FF2B5EF4-FFF2-40B4-BE49-F238E27FC236}">
                <a16:creationId xmlns:a16="http://schemas.microsoft.com/office/drawing/2014/main" id="{A9422A93-C715-694B-A12D-FD8E5B8F39F0}"/>
              </a:ext>
            </a:extLst>
          </p:cNvPr>
          <p:cNvGrpSpPr/>
          <p:nvPr/>
        </p:nvGrpSpPr>
        <p:grpSpPr>
          <a:xfrm>
            <a:off x="2044775" y="1298119"/>
            <a:ext cx="5054452" cy="1838467"/>
            <a:chOff x="1933433" y="1082627"/>
            <a:chExt cx="5668370" cy="2161118"/>
          </a:xfrm>
        </p:grpSpPr>
        <p:sp>
          <p:nvSpPr>
            <p:cNvPr id="26" name="TextBox 25">
              <a:extLst>
                <a:ext uri="{FF2B5EF4-FFF2-40B4-BE49-F238E27FC236}">
                  <a16:creationId xmlns:a16="http://schemas.microsoft.com/office/drawing/2014/main" id="{EF796EA9-09F4-6340-937C-BFC451BA7E47}"/>
                </a:ext>
              </a:extLst>
            </p:cNvPr>
            <p:cNvSpPr txBox="1"/>
            <p:nvPr/>
          </p:nvSpPr>
          <p:spPr>
            <a:xfrm>
              <a:off x="4299170" y="2845775"/>
              <a:ext cx="334734" cy="397970"/>
            </a:xfrm>
            <a:prstGeom prst="rect">
              <a:avLst/>
            </a:prstGeom>
            <a:noFill/>
          </p:spPr>
          <p:txBody>
            <a:bodyPr wrap="none" rtlCol="0">
              <a:spAutoFit/>
            </a:bodyPr>
            <a:lstStyle/>
            <a:p>
              <a:r>
                <a:rPr lang="en-GB" sz="1600" dirty="0"/>
                <a:t>3</a:t>
              </a:r>
            </a:p>
          </p:txBody>
        </p:sp>
        <p:sp>
          <p:nvSpPr>
            <p:cNvPr id="27" name="Oval 26">
              <a:extLst>
                <a:ext uri="{FF2B5EF4-FFF2-40B4-BE49-F238E27FC236}">
                  <a16:creationId xmlns:a16="http://schemas.microsoft.com/office/drawing/2014/main" id="{2DB59D37-435F-5B45-B1BC-358764B949E9}"/>
                </a:ext>
              </a:extLst>
            </p:cNvPr>
            <p:cNvSpPr/>
            <p:nvPr/>
          </p:nvSpPr>
          <p:spPr>
            <a:xfrm>
              <a:off x="1933433" y="197318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O</a:t>
              </a:r>
            </a:p>
          </p:txBody>
        </p:sp>
        <p:sp>
          <p:nvSpPr>
            <p:cNvPr id="28" name="Oval 27">
              <a:extLst>
                <a:ext uri="{FF2B5EF4-FFF2-40B4-BE49-F238E27FC236}">
                  <a16:creationId xmlns:a16="http://schemas.microsoft.com/office/drawing/2014/main" id="{B727194C-77CE-3F44-858B-3C778C090E56}"/>
                </a:ext>
              </a:extLst>
            </p:cNvPr>
            <p:cNvSpPr/>
            <p:nvPr/>
          </p:nvSpPr>
          <p:spPr>
            <a:xfrm>
              <a:off x="2923781" y="1082627"/>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a:t>
              </a:r>
            </a:p>
          </p:txBody>
        </p:sp>
        <p:sp>
          <p:nvSpPr>
            <p:cNvPr id="29" name="Oval 28">
              <a:extLst>
                <a:ext uri="{FF2B5EF4-FFF2-40B4-BE49-F238E27FC236}">
                  <a16:creationId xmlns:a16="http://schemas.microsoft.com/office/drawing/2014/main" id="{6033611D-9385-8B46-8AD6-538C2EF78CB9}"/>
                </a:ext>
              </a:extLst>
            </p:cNvPr>
            <p:cNvSpPr/>
            <p:nvPr/>
          </p:nvSpPr>
          <p:spPr>
            <a:xfrm>
              <a:off x="3172795"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a:t>
              </a:r>
            </a:p>
          </p:txBody>
        </p:sp>
        <p:sp>
          <p:nvSpPr>
            <p:cNvPr id="30" name="Oval 29">
              <a:extLst>
                <a:ext uri="{FF2B5EF4-FFF2-40B4-BE49-F238E27FC236}">
                  <a16:creationId xmlns:a16="http://schemas.microsoft.com/office/drawing/2014/main" id="{7C88E4C9-C70D-D84A-B873-1F076207D7E7}"/>
                </a:ext>
              </a:extLst>
            </p:cNvPr>
            <p:cNvSpPr/>
            <p:nvPr/>
          </p:nvSpPr>
          <p:spPr>
            <a:xfrm>
              <a:off x="3895122" y="182722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B</a:t>
              </a:r>
            </a:p>
          </p:txBody>
        </p:sp>
        <p:sp>
          <p:nvSpPr>
            <p:cNvPr id="31" name="Oval 30">
              <a:extLst>
                <a:ext uri="{FF2B5EF4-FFF2-40B4-BE49-F238E27FC236}">
                  <a16:creationId xmlns:a16="http://schemas.microsoft.com/office/drawing/2014/main" id="{70E6141C-3A0D-0042-9C0C-0C207F9ED341}"/>
                </a:ext>
              </a:extLst>
            </p:cNvPr>
            <p:cNvSpPr/>
            <p:nvPr/>
          </p:nvSpPr>
          <p:spPr>
            <a:xfrm>
              <a:off x="5662925" y="177736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a:t>
              </a:r>
            </a:p>
          </p:txBody>
        </p:sp>
        <p:sp>
          <p:nvSpPr>
            <p:cNvPr id="32" name="Oval 31">
              <a:extLst>
                <a:ext uri="{FF2B5EF4-FFF2-40B4-BE49-F238E27FC236}">
                  <a16:creationId xmlns:a16="http://schemas.microsoft.com/office/drawing/2014/main" id="{4A6F0699-41BD-0143-BD8E-A637DCCC6CE1}"/>
                </a:ext>
              </a:extLst>
            </p:cNvPr>
            <p:cNvSpPr/>
            <p:nvPr/>
          </p:nvSpPr>
          <p:spPr>
            <a:xfrm>
              <a:off x="5327421" y="2778841"/>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E</a:t>
              </a:r>
            </a:p>
          </p:txBody>
        </p:sp>
        <p:sp>
          <p:nvSpPr>
            <p:cNvPr id="33" name="Oval 32">
              <a:extLst>
                <a:ext uri="{FF2B5EF4-FFF2-40B4-BE49-F238E27FC236}">
                  <a16:creationId xmlns:a16="http://schemas.microsoft.com/office/drawing/2014/main" id="{D26C39F3-0633-734C-BDA2-02A4D76492A5}"/>
                </a:ext>
              </a:extLst>
            </p:cNvPr>
            <p:cNvSpPr/>
            <p:nvPr/>
          </p:nvSpPr>
          <p:spPr>
            <a:xfrm>
              <a:off x="7301467" y="1413209"/>
              <a:ext cx="300336" cy="2919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a:t>
              </a:r>
            </a:p>
          </p:txBody>
        </p:sp>
        <p:cxnSp>
          <p:nvCxnSpPr>
            <p:cNvPr id="34" name="Straight Connector 33">
              <a:extLst>
                <a:ext uri="{FF2B5EF4-FFF2-40B4-BE49-F238E27FC236}">
                  <a16:creationId xmlns:a16="http://schemas.microsoft.com/office/drawing/2014/main" id="{4091D702-88AE-F54A-AB55-F7E57506FC5C}"/>
                </a:ext>
              </a:extLst>
            </p:cNvPr>
            <p:cNvCxnSpPr>
              <a:cxnSpLocks/>
            </p:cNvCxnSpPr>
            <p:nvPr/>
          </p:nvCxnSpPr>
          <p:spPr>
            <a:xfrm flipV="1">
              <a:off x="2189786" y="1331783"/>
              <a:ext cx="777979" cy="684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F8E6E8-1008-944B-9C5E-4F1698EA4688}"/>
                </a:ext>
              </a:extLst>
            </p:cNvPr>
            <p:cNvCxnSpPr>
              <a:cxnSpLocks/>
            </p:cNvCxnSpPr>
            <p:nvPr/>
          </p:nvCxnSpPr>
          <p:spPr>
            <a:xfrm flipV="1">
              <a:off x="2233769" y="1973181"/>
              <a:ext cx="1661353" cy="1459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C5116-5B40-944C-AC9B-A3E1280AF0C7}"/>
                </a:ext>
              </a:extLst>
            </p:cNvPr>
            <p:cNvCxnSpPr>
              <a:cxnSpLocks/>
            </p:cNvCxnSpPr>
            <p:nvPr/>
          </p:nvCxnSpPr>
          <p:spPr>
            <a:xfrm>
              <a:off x="2189786" y="2222337"/>
              <a:ext cx="1026992" cy="599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97B41-561D-0747-A960-DC6A81B2F73A}"/>
                </a:ext>
              </a:extLst>
            </p:cNvPr>
            <p:cNvCxnSpPr>
              <a:cxnSpLocks/>
            </p:cNvCxnSpPr>
            <p:nvPr/>
          </p:nvCxnSpPr>
          <p:spPr>
            <a:xfrm flipV="1">
              <a:off x="4195458" y="1923314"/>
              <a:ext cx="1467467" cy="4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BBFC62-5FCA-6140-91E6-509D3A114FD4}"/>
                </a:ext>
              </a:extLst>
            </p:cNvPr>
            <p:cNvCxnSpPr>
              <a:cxnSpLocks/>
            </p:cNvCxnSpPr>
            <p:nvPr/>
          </p:nvCxnSpPr>
          <p:spPr>
            <a:xfrm>
              <a:off x="3180134" y="1331783"/>
              <a:ext cx="758972" cy="538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BE53-3ADE-8347-A790-8BDA45F70C5C}"/>
                </a:ext>
              </a:extLst>
            </p:cNvPr>
            <p:cNvCxnSpPr>
              <a:cxnSpLocks/>
            </p:cNvCxnSpPr>
            <p:nvPr/>
          </p:nvCxnSpPr>
          <p:spPr>
            <a:xfrm flipV="1">
              <a:off x="3429147" y="2133974"/>
              <a:ext cx="591643" cy="68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EA8146-E9B5-7242-B955-D8E3AB56C669}"/>
                </a:ext>
              </a:extLst>
            </p:cNvPr>
            <p:cNvCxnSpPr>
              <a:cxnSpLocks/>
            </p:cNvCxnSpPr>
            <p:nvPr/>
          </p:nvCxnSpPr>
          <p:spPr>
            <a:xfrm flipV="1">
              <a:off x="5627758" y="1662365"/>
              <a:ext cx="1717693" cy="126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DA2EF-CBC0-F447-BAA1-98EA55ACD57A}"/>
                </a:ext>
              </a:extLst>
            </p:cNvPr>
            <p:cNvCxnSpPr>
              <a:cxnSpLocks/>
            </p:cNvCxnSpPr>
            <p:nvPr/>
          </p:nvCxnSpPr>
          <p:spPr>
            <a:xfrm flipV="1">
              <a:off x="5477590" y="2069266"/>
              <a:ext cx="335503" cy="709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22AADE-11D7-9F44-B3BE-302589BB038A}"/>
                </a:ext>
              </a:extLst>
            </p:cNvPr>
            <p:cNvCxnSpPr>
              <a:cxnSpLocks/>
            </p:cNvCxnSpPr>
            <p:nvPr/>
          </p:nvCxnSpPr>
          <p:spPr>
            <a:xfrm flipV="1">
              <a:off x="3473131" y="2924793"/>
              <a:ext cx="185429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74D9CB-7DF6-0042-981B-74E3C306F900}"/>
                </a:ext>
              </a:extLst>
            </p:cNvPr>
            <p:cNvCxnSpPr>
              <a:cxnSpLocks/>
            </p:cNvCxnSpPr>
            <p:nvPr/>
          </p:nvCxnSpPr>
          <p:spPr>
            <a:xfrm>
              <a:off x="4151475" y="2076385"/>
              <a:ext cx="1219930" cy="745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8D2C4D-E9B7-FD46-90C0-DE97E328BADD}"/>
                </a:ext>
              </a:extLst>
            </p:cNvPr>
            <p:cNvCxnSpPr>
              <a:cxnSpLocks/>
            </p:cNvCxnSpPr>
            <p:nvPr/>
          </p:nvCxnSpPr>
          <p:spPr>
            <a:xfrm flipV="1">
              <a:off x="5963261" y="1559162"/>
              <a:ext cx="1338206" cy="364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2BA93C-4098-884A-B244-B7C31A640433}"/>
                </a:ext>
              </a:extLst>
            </p:cNvPr>
            <p:cNvCxnSpPr>
              <a:cxnSpLocks/>
            </p:cNvCxnSpPr>
            <p:nvPr/>
          </p:nvCxnSpPr>
          <p:spPr>
            <a:xfrm>
              <a:off x="3224117" y="1228580"/>
              <a:ext cx="2482791" cy="5915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84416EB-49FC-F44B-882F-E5311AF6A47A}"/>
                </a:ext>
              </a:extLst>
            </p:cNvPr>
            <p:cNvSpPr txBox="1"/>
            <p:nvPr/>
          </p:nvSpPr>
          <p:spPr>
            <a:xfrm>
              <a:off x="2323095" y="1285472"/>
              <a:ext cx="334734" cy="397970"/>
            </a:xfrm>
            <a:prstGeom prst="rect">
              <a:avLst/>
            </a:prstGeom>
            <a:noFill/>
          </p:spPr>
          <p:txBody>
            <a:bodyPr wrap="none" rtlCol="0">
              <a:spAutoFit/>
            </a:bodyPr>
            <a:lstStyle/>
            <a:p>
              <a:r>
                <a:rPr lang="en-GB" sz="1600" dirty="0"/>
                <a:t>2</a:t>
              </a:r>
            </a:p>
          </p:txBody>
        </p:sp>
        <p:sp>
          <p:nvSpPr>
            <p:cNvPr id="47" name="TextBox 46">
              <a:extLst>
                <a:ext uri="{FF2B5EF4-FFF2-40B4-BE49-F238E27FC236}">
                  <a16:creationId xmlns:a16="http://schemas.microsoft.com/office/drawing/2014/main" id="{DABC6E03-5038-1F42-B7B3-DD09B950555C}"/>
                </a:ext>
              </a:extLst>
            </p:cNvPr>
            <p:cNvSpPr txBox="1"/>
            <p:nvPr/>
          </p:nvSpPr>
          <p:spPr>
            <a:xfrm>
              <a:off x="2367004" y="2459103"/>
              <a:ext cx="334734" cy="397970"/>
            </a:xfrm>
            <a:prstGeom prst="rect">
              <a:avLst/>
            </a:prstGeom>
            <a:noFill/>
          </p:spPr>
          <p:txBody>
            <a:bodyPr wrap="none" rtlCol="0">
              <a:spAutoFit/>
            </a:bodyPr>
            <a:lstStyle/>
            <a:p>
              <a:r>
                <a:rPr lang="en-GB" sz="1600" dirty="0"/>
                <a:t>4</a:t>
              </a:r>
            </a:p>
          </p:txBody>
        </p:sp>
        <p:sp>
          <p:nvSpPr>
            <p:cNvPr id="48" name="TextBox 47">
              <a:extLst>
                <a:ext uri="{FF2B5EF4-FFF2-40B4-BE49-F238E27FC236}">
                  <a16:creationId xmlns:a16="http://schemas.microsoft.com/office/drawing/2014/main" id="{C09B0F2E-432C-FD49-B6BC-08942C4A22D9}"/>
                </a:ext>
              </a:extLst>
            </p:cNvPr>
            <p:cNvSpPr txBox="1"/>
            <p:nvPr/>
          </p:nvSpPr>
          <p:spPr>
            <a:xfrm>
              <a:off x="2967763" y="1650216"/>
              <a:ext cx="334734" cy="397970"/>
            </a:xfrm>
            <a:prstGeom prst="rect">
              <a:avLst/>
            </a:prstGeom>
            <a:noFill/>
          </p:spPr>
          <p:txBody>
            <a:bodyPr wrap="none" rtlCol="0">
              <a:spAutoFit/>
            </a:bodyPr>
            <a:lstStyle/>
            <a:p>
              <a:r>
                <a:rPr lang="en-GB" sz="1600" dirty="0"/>
                <a:t>5</a:t>
              </a:r>
            </a:p>
          </p:txBody>
        </p:sp>
        <p:sp>
          <p:nvSpPr>
            <p:cNvPr id="49" name="TextBox 48">
              <a:extLst>
                <a:ext uri="{FF2B5EF4-FFF2-40B4-BE49-F238E27FC236}">
                  <a16:creationId xmlns:a16="http://schemas.microsoft.com/office/drawing/2014/main" id="{393BA338-169D-6C41-89C4-C053A41EF497}"/>
                </a:ext>
              </a:extLst>
            </p:cNvPr>
            <p:cNvSpPr txBox="1"/>
            <p:nvPr/>
          </p:nvSpPr>
          <p:spPr>
            <a:xfrm>
              <a:off x="3586860" y="1413209"/>
              <a:ext cx="334734" cy="397970"/>
            </a:xfrm>
            <a:prstGeom prst="rect">
              <a:avLst/>
            </a:prstGeom>
            <a:noFill/>
          </p:spPr>
          <p:txBody>
            <a:bodyPr wrap="none" rtlCol="0">
              <a:spAutoFit/>
            </a:bodyPr>
            <a:lstStyle/>
            <a:p>
              <a:r>
                <a:rPr lang="en-GB" sz="1600" dirty="0"/>
                <a:t>2</a:t>
              </a:r>
            </a:p>
          </p:txBody>
        </p:sp>
        <p:sp>
          <p:nvSpPr>
            <p:cNvPr id="50" name="TextBox 49">
              <a:extLst>
                <a:ext uri="{FF2B5EF4-FFF2-40B4-BE49-F238E27FC236}">
                  <a16:creationId xmlns:a16="http://schemas.microsoft.com/office/drawing/2014/main" id="{626C7CAF-0A6A-4C4C-90F3-E97762E68312}"/>
                </a:ext>
              </a:extLst>
            </p:cNvPr>
            <p:cNvSpPr txBox="1"/>
            <p:nvPr/>
          </p:nvSpPr>
          <p:spPr>
            <a:xfrm>
              <a:off x="4220461" y="1110397"/>
              <a:ext cx="334734" cy="397970"/>
            </a:xfrm>
            <a:prstGeom prst="rect">
              <a:avLst/>
            </a:prstGeom>
            <a:noFill/>
          </p:spPr>
          <p:txBody>
            <a:bodyPr wrap="none" rtlCol="0">
              <a:spAutoFit/>
            </a:bodyPr>
            <a:lstStyle/>
            <a:p>
              <a:r>
                <a:rPr lang="en-GB" sz="1600" dirty="0"/>
                <a:t>7</a:t>
              </a:r>
            </a:p>
          </p:txBody>
        </p:sp>
        <p:sp>
          <p:nvSpPr>
            <p:cNvPr id="51" name="TextBox 50">
              <a:extLst>
                <a:ext uri="{FF2B5EF4-FFF2-40B4-BE49-F238E27FC236}">
                  <a16:creationId xmlns:a16="http://schemas.microsoft.com/office/drawing/2014/main" id="{4EF8A251-9917-9B4A-90D2-5831B3B76380}"/>
                </a:ext>
              </a:extLst>
            </p:cNvPr>
            <p:cNvSpPr txBox="1"/>
            <p:nvPr/>
          </p:nvSpPr>
          <p:spPr>
            <a:xfrm>
              <a:off x="4529199" y="1559161"/>
              <a:ext cx="334734" cy="397970"/>
            </a:xfrm>
            <a:prstGeom prst="rect">
              <a:avLst/>
            </a:prstGeom>
            <a:noFill/>
          </p:spPr>
          <p:txBody>
            <a:bodyPr wrap="none" rtlCol="0">
              <a:spAutoFit/>
            </a:bodyPr>
            <a:lstStyle/>
            <a:p>
              <a:r>
                <a:rPr lang="en-GB" sz="1600" dirty="0"/>
                <a:t>4</a:t>
              </a:r>
            </a:p>
          </p:txBody>
        </p:sp>
        <p:sp>
          <p:nvSpPr>
            <p:cNvPr id="52" name="TextBox 51">
              <a:extLst>
                <a:ext uri="{FF2B5EF4-FFF2-40B4-BE49-F238E27FC236}">
                  <a16:creationId xmlns:a16="http://schemas.microsoft.com/office/drawing/2014/main" id="{75CD61FE-3462-5C4C-B898-AF354D451B31}"/>
                </a:ext>
              </a:extLst>
            </p:cNvPr>
            <p:cNvSpPr txBox="1"/>
            <p:nvPr/>
          </p:nvSpPr>
          <p:spPr>
            <a:xfrm>
              <a:off x="5304361" y="2089901"/>
              <a:ext cx="334734" cy="397970"/>
            </a:xfrm>
            <a:prstGeom prst="rect">
              <a:avLst/>
            </a:prstGeom>
            <a:noFill/>
          </p:spPr>
          <p:txBody>
            <a:bodyPr wrap="none" rtlCol="0">
              <a:spAutoFit/>
            </a:bodyPr>
            <a:lstStyle/>
            <a:p>
              <a:r>
                <a:rPr lang="en-GB" sz="1600" dirty="0"/>
                <a:t>1</a:t>
              </a:r>
            </a:p>
          </p:txBody>
        </p:sp>
        <p:sp>
          <p:nvSpPr>
            <p:cNvPr id="53" name="TextBox 52">
              <a:extLst>
                <a:ext uri="{FF2B5EF4-FFF2-40B4-BE49-F238E27FC236}">
                  <a16:creationId xmlns:a16="http://schemas.microsoft.com/office/drawing/2014/main" id="{F77EF6F9-A82E-4647-B025-A43B434A31BA}"/>
                </a:ext>
              </a:extLst>
            </p:cNvPr>
            <p:cNvSpPr txBox="1"/>
            <p:nvPr/>
          </p:nvSpPr>
          <p:spPr>
            <a:xfrm>
              <a:off x="6602106" y="2184410"/>
              <a:ext cx="252113" cy="397970"/>
            </a:xfrm>
            <a:prstGeom prst="rect">
              <a:avLst/>
            </a:prstGeom>
            <a:noFill/>
          </p:spPr>
          <p:txBody>
            <a:bodyPr wrap="square" rtlCol="0">
              <a:spAutoFit/>
            </a:bodyPr>
            <a:lstStyle/>
            <a:p>
              <a:r>
                <a:rPr lang="en-GB" sz="1600" dirty="0"/>
                <a:t>7</a:t>
              </a:r>
            </a:p>
          </p:txBody>
        </p:sp>
        <p:sp>
          <p:nvSpPr>
            <p:cNvPr id="54" name="TextBox 53">
              <a:extLst>
                <a:ext uri="{FF2B5EF4-FFF2-40B4-BE49-F238E27FC236}">
                  <a16:creationId xmlns:a16="http://schemas.microsoft.com/office/drawing/2014/main" id="{89E28584-A387-FF41-8715-D2C8DD589D17}"/>
                </a:ext>
              </a:extLst>
            </p:cNvPr>
            <p:cNvSpPr txBox="1"/>
            <p:nvPr/>
          </p:nvSpPr>
          <p:spPr>
            <a:xfrm>
              <a:off x="6360548" y="1334780"/>
              <a:ext cx="334734" cy="397970"/>
            </a:xfrm>
            <a:prstGeom prst="rect">
              <a:avLst/>
            </a:prstGeom>
            <a:noFill/>
          </p:spPr>
          <p:txBody>
            <a:bodyPr wrap="none" rtlCol="0">
              <a:spAutoFit/>
            </a:bodyPr>
            <a:lstStyle/>
            <a:p>
              <a:r>
                <a:rPr lang="en-GB" sz="1600" dirty="0"/>
                <a:t>5</a:t>
              </a:r>
            </a:p>
          </p:txBody>
        </p:sp>
        <p:sp>
          <p:nvSpPr>
            <p:cNvPr id="55" name="TextBox 54">
              <a:extLst>
                <a:ext uri="{FF2B5EF4-FFF2-40B4-BE49-F238E27FC236}">
                  <a16:creationId xmlns:a16="http://schemas.microsoft.com/office/drawing/2014/main" id="{BEAA8196-9E46-C24B-A638-3FCE0EFFD8C8}"/>
                </a:ext>
              </a:extLst>
            </p:cNvPr>
            <p:cNvSpPr txBox="1"/>
            <p:nvPr/>
          </p:nvSpPr>
          <p:spPr>
            <a:xfrm>
              <a:off x="3336336" y="2174807"/>
              <a:ext cx="334734" cy="397970"/>
            </a:xfrm>
            <a:prstGeom prst="rect">
              <a:avLst/>
            </a:prstGeom>
            <a:noFill/>
          </p:spPr>
          <p:txBody>
            <a:bodyPr wrap="none" rtlCol="0">
              <a:spAutoFit/>
            </a:bodyPr>
            <a:lstStyle/>
            <a:p>
              <a:r>
                <a:rPr lang="en-GB" sz="1600" dirty="0"/>
                <a:t>1</a:t>
              </a:r>
            </a:p>
          </p:txBody>
        </p:sp>
        <p:sp>
          <p:nvSpPr>
            <p:cNvPr id="56" name="TextBox 55">
              <a:extLst>
                <a:ext uri="{FF2B5EF4-FFF2-40B4-BE49-F238E27FC236}">
                  <a16:creationId xmlns:a16="http://schemas.microsoft.com/office/drawing/2014/main" id="{AFFF0845-A39A-4945-BE28-D211DAFBFE61}"/>
                </a:ext>
              </a:extLst>
            </p:cNvPr>
            <p:cNvSpPr txBox="1"/>
            <p:nvPr/>
          </p:nvSpPr>
          <p:spPr>
            <a:xfrm>
              <a:off x="4710467" y="2204624"/>
              <a:ext cx="334734" cy="397970"/>
            </a:xfrm>
            <a:prstGeom prst="rect">
              <a:avLst/>
            </a:prstGeom>
            <a:noFill/>
          </p:spPr>
          <p:txBody>
            <a:bodyPr wrap="none" rtlCol="0">
              <a:spAutoFit/>
            </a:bodyPr>
            <a:lstStyle/>
            <a:p>
              <a:r>
                <a:rPr lang="en-GB" sz="1600" dirty="0"/>
                <a:t>3</a:t>
              </a:r>
            </a:p>
          </p:txBody>
        </p:sp>
      </p:grpSp>
    </p:spTree>
    <p:extLst>
      <p:ext uri="{BB962C8B-B14F-4D97-AF65-F5344CB8AC3E}">
        <p14:creationId xmlns:p14="http://schemas.microsoft.com/office/powerpoint/2010/main" val="13510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553772-E2E2-455A-9FE0-DDB6DBE0018B}">
  <ds:schemaRefs>
    <ds:schemaRef ds:uri="http://schemas.microsoft.com/sharepoint/v3/contenttype/forms"/>
  </ds:schemaRefs>
</ds:datastoreItem>
</file>

<file path=customXml/itemProps2.xml><?xml version="1.0" encoding="utf-8"?>
<ds:datastoreItem xmlns:ds="http://schemas.openxmlformats.org/officeDocument/2006/customXml" ds:itemID="{D98282DC-4851-419D-9CF0-16A2A7D286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10649</TotalTime>
  <Words>1044</Words>
  <Application>Microsoft Office PowerPoint</Application>
  <PresentationFormat>On-screen Show (4:3)</PresentationFormat>
  <Paragraphs>155</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American Typewriter</vt:lpstr>
      <vt:lpstr>Arial</vt:lpstr>
      <vt:lpstr>Calibri</vt:lpstr>
      <vt:lpstr>Cambria Math</vt:lpstr>
      <vt:lpstr>Georgia</vt:lpstr>
      <vt:lpstr>Lucida Grande</vt:lpstr>
      <vt:lpstr>UoL Powerpoint Guidelines Accessibility Design</vt:lpstr>
      <vt:lpstr>1_Office Theme</vt:lpstr>
      <vt:lpstr>MA3077 (DLI) Operational Research  Lecture 9 – Networks</vt:lpstr>
      <vt:lpstr>Recapitulation and lecture outline</vt:lpstr>
      <vt:lpstr>Graphs, nodes, and edges</vt:lpstr>
      <vt:lpstr>Subgraphs and full subgraphs</vt:lpstr>
      <vt:lpstr>Paths and cycles</vt:lpstr>
      <vt:lpstr>Connected graphs and trees</vt:lpstr>
      <vt:lpstr>Euler formula for trees</vt:lpstr>
      <vt:lpstr>Networks</vt:lpstr>
      <vt:lpstr>Example of a network - scenario</vt:lpstr>
      <vt:lpstr>Example of a network – typical problems</vt:lpstr>
      <vt:lpstr>Minimal spanning trees and shortest paths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121</cp:revision>
  <cp:lastPrinted>2020-07-06T08:56:06Z</cp:lastPrinted>
  <dcterms:created xsi:type="dcterms:W3CDTF">2020-07-06T13:17:56Z</dcterms:created>
  <dcterms:modified xsi:type="dcterms:W3CDTF">2024-10-01T19:01:27Z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