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6951980" y="1602105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SingleStatementContext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58965" y="1929130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StatementDefaultContext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966585" y="2245995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QueryContext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958965" y="2579370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SingleInsertQueryContext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805805" y="2936240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QueryTermDefaultContext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808980" y="3272790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QueryPrimaryDefaultContext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812155" y="3609340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QuerySpecificationContext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142605" y="2948940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QueryOrganizationContext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13" name="直接箭头连接符 12"/>
          <p:cNvCxnSpPr>
            <a:stCxn id="7" idx="2"/>
            <a:endCxn id="9" idx="0"/>
          </p:cNvCxnSpPr>
          <p:nvPr/>
        </p:nvCxnSpPr>
        <p:spPr>
          <a:xfrm flipH="1">
            <a:off x="6931660" y="2787650"/>
            <a:ext cx="1153160" cy="14859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2" idx="0"/>
          </p:cNvCxnSpPr>
          <p:nvPr/>
        </p:nvCxnSpPr>
        <p:spPr>
          <a:xfrm>
            <a:off x="8084820" y="2787650"/>
            <a:ext cx="1183640" cy="16129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 flipH="1">
            <a:off x="8084820" y="2454275"/>
            <a:ext cx="7620" cy="1250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8084820" y="2137410"/>
            <a:ext cx="7620" cy="10858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2"/>
            <a:endCxn id="5" idx="0"/>
          </p:cNvCxnSpPr>
          <p:nvPr/>
        </p:nvCxnSpPr>
        <p:spPr>
          <a:xfrm>
            <a:off x="8077835" y="1810385"/>
            <a:ext cx="6985" cy="11874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10" idx="0"/>
          </p:cNvCxnSpPr>
          <p:nvPr/>
        </p:nvCxnSpPr>
        <p:spPr>
          <a:xfrm>
            <a:off x="6931660" y="3144520"/>
            <a:ext cx="3175" cy="1282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2"/>
            <a:endCxn id="11" idx="0"/>
          </p:cNvCxnSpPr>
          <p:nvPr/>
        </p:nvCxnSpPr>
        <p:spPr>
          <a:xfrm>
            <a:off x="6934835" y="3481070"/>
            <a:ext cx="3175" cy="1282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719320" y="3983990"/>
            <a:ext cx="213931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NamedExpressionSeqContext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21" name="直接箭头连接符 20"/>
          <p:cNvCxnSpPr>
            <a:stCxn id="11" idx="2"/>
            <a:endCxn id="20" idx="0"/>
          </p:cNvCxnSpPr>
          <p:nvPr/>
        </p:nvCxnSpPr>
        <p:spPr>
          <a:xfrm flipH="1">
            <a:off x="5802630" y="3817620"/>
            <a:ext cx="1135380" cy="1663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618730" y="3977640"/>
            <a:ext cx="155765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FromClauseContext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23" name="直接箭头连接符 22"/>
          <p:cNvCxnSpPr>
            <a:stCxn id="11" idx="2"/>
            <a:endCxn id="22" idx="0"/>
          </p:cNvCxnSpPr>
          <p:nvPr/>
        </p:nvCxnSpPr>
        <p:spPr>
          <a:xfrm>
            <a:off x="6938010" y="3817620"/>
            <a:ext cx="1473200" cy="16002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4826635" y="4320540"/>
            <a:ext cx="19202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NamedExpressionContext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26" name="直接箭头连接符 25"/>
          <p:cNvCxnSpPr>
            <a:stCxn id="20" idx="2"/>
            <a:endCxn id="25" idx="0"/>
          </p:cNvCxnSpPr>
          <p:nvPr/>
        </p:nvCxnSpPr>
        <p:spPr>
          <a:xfrm flipH="1">
            <a:off x="5800090" y="4192270"/>
            <a:ext cx="2540" cy="1282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801235" y="4973320"/>
            <a:ext cx="197739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BooleanDefaultContext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28" name="直接箭头连接符 27"/>
          <p:cNvCxnSpPr>
            <a:stCxn id="25" idx="2"/>
            <a:endCxn id="2" idx="0"/>
          </p:cNvCxnSpPr>
          <p:nvPr/>
        </p:nvCxnSpPr>
        <p:spPr>
          <a:xfrm>
            <a:off x="5786755" y="4528820"/>
            <a:ext cx="5080" cy="9588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4839335" y="5287645"/>
            <a:ext cx="19202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PredicatedContext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42485" y="5605145"/>
            <a:ext cx="231902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ValueExpressionDefaultContext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31" name="直接箭头连接符 30"/>
          <p:cNvCxnSpPr>
            <a:stCxn id="29" idx="2"/>
            <a:endCxn id="30" idx="0"/>
          </p:cNvCxnSpPr>
          <p:nvPr/>
        </p:nvCxnSpPr>
        <p:spPr>
          <a:xfrm>
            <a:off x="5799455" y="5506085"/>
            <a:ext cx="2540" cy="10922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</p:cNvCxnSpPr>
          <p:nvPr/>
        </p:nvCxnSpPr>
        <p:spPr>
          <a:xfrm flipH="1">
            <a:off x="5787390" y="5191760"/>
            <a:ext cx="2540" cy="10414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5273675" y="5903595"/>
            <a:ext cx="107188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StarContext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34" name="直接箭头连接符 33"/>
          <p:cNvCxnSpPr>
            <a:stCxn id="30" idx="2"/>
            <a:endCxn id="33" idx="0"/>
          </p:cNvCxnSpPr>
          <p:nvPr/>
        </p:nvCxnSpPr>
        <p:spPr>
          <a:xfrm>
            <a:off x="5801995" y="5823585"/>
            <a:ext cx="7620" cy="901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621905" y="4323715"/>
            <a:ext cx="155765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RelationContext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36" name="直接箭头连接符 35"/>
          <p:cNvCxnSpPr>
            <a:stCxn id="22" idx="2"/>
            <a:endCxn id="35" idx="0"/>
          </p:cNvCxnSpPr>
          <p:nvPr/>
        </p:nvCxnSpPr>
        <p:spPr>
          <a:xfrm>
            <a:off x="8411210" y="4185920"/>
            <a:ext cx="3175" cy="1377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7625080" y="4622165"/>
            <a:ext cx="155765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TableNameContext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558405" y="4955540"/>
            <a:ext cx="169989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TableIdentifierContext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39" name="直接箭头连接符 38"/>
          <p:cNvCxnSpPr>
            <a:stCxn id="35" idx="2"/>
            <a:endCxn id="37" idx="0"/>
          </p:cNvCxnSpPr>
          <p:nvPr/>
        </p:nvCxnSpPr>
        <p:spPr>
          <a:xfrm>
            <a:off x="8414385" y="4531995"/>
            <a:ext cx="3175" cy="901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2"/>
            <a:endCxn id="38" idx="0"/>
          </p:cNvCxnSpPr>
          <p:nvPr/>
        </p:nvCxnSpPr>
        <p:spPr>
          <a:xfrm>
            <a:off x="8417560" y="4830445"/>
            <a:ext cx="4445" cy="1250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7675880" y="5263515"/>
            <a:ext cx="148082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IdentifierContext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42" name="直接箭头连接符 41"/>
          <p:cNvCxnSpPr>
            <a:stCxn id="38" idx="2"/>
            <a:endCxn id="41" idx="0"/>
          </p:cNvCxnSpPr>
          <p:nvPr/>
        </p:nvCxnSpPr>
        <p:spPr>
          <a:xfrm>
            <a:off x="8422005" y="5163820"/>
            <a:ext cx="7620" cy="996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7418705" y="5596890"/>
            <a:ext cx="202311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UnquotedIdentifierContext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44" name="直接箭头连接符 43"/>
          <p:cNvCxnSpPr>
            <a:stCxn id="41" idx="2"/>
            <a:endCxn id="43" idx="0"/>
          </p:cNvCxnSpPr>
          <p:nvPr/>
        </p:nvCxnSpPr>
        <p:spPr>
          <a:xfrm>
            <a:off x="8429625" y="5471795"/>
            <a:ext cx="13970" cy="1250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064895" y="3503295"/>
            <a:ext cx="2627630" cy="365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70C0"/>
                </a:solidFill>
                <a:latin typeface="Courier New" charset="0"/>
              </a:rPr>
              <a:t>select * from src</a:t>
            </a:r>
            <a:endParaRPr lang="en-US" altLang="zh-CN" b="1">
              <a:solidFill>
                <a:srgbClr val="0070C0"/>
              </a:solidFill>
              <a:latin typeface="Courier New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033010" y="4624705"/>
            <a:ext cx="151765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ExpressionContext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3" name="直接箭头连接符 2"/>
          <p:cNvCxnSpPr>
            <a:stCxn id="2" idx="2"/>
            <a:endCxn id="27" idx="0"/>
          </p:cNvCxnSpPr>
          <p:nvPr/>
        </p:nvCxnSpPr>
        <p:spPr>
          <a:xfrm flipH="1">
            <a:off x="5789930" y="4832985"/>
            <a:ext cx="1905" cy="14033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910205" y="78105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SingleStatementContext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917190" y="405130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StatementDefaultContext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924810" y="721995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QueryContext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17190" y="1055370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SingleInsertQueryContext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64030" y="1412240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QueryTermDefaultContext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205" y="1748790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QueryPrimaryDefaultContext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70380" y="2085340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QuerySpecificationContext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100830" y="1424940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QueryOrganizationContext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13" name="直接箭头连接符 12"/>
          <p:cNvCxnSpPr>
            <a:stCxn id="7" idx="2"/>
            <a:endCxn id="9" idx="0"/>
          </p:cNvCxnSpPr>
          <p:nvPr/>
        </p:nvCxnSpPr>
        <p:spPr>
          <a:xfrm flipH="1">
            <a:off x="2867025" y="1263650"/>
            <a:ext cx="1153160" cy="14859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2" idx="0"/>
          </p:cNvCxnSpPr>
          <p:nvPr/>
        </p:nvCxnSpPr>
        <p:spPr>
          <a:xfrm>
            <a:off x="4020185" y="1263650"/>
            <a:ext cx="1183640" cy="16129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 flipH="1">
            <a:off x="4020185" y="930275"/>
            <a:ext cx="7620" cy="1250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4020185" y="613410"/>
            <a:ext cx="7620" cy="10858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2"/>
            <a:endCxn id="5" idx="0"/>
          </p:cNvCxnSpPr>
          <p:nvPr/>
        </p:nvCxnSpPr>
        <p:spPr>
          <a:xfrm>
            <a:off x="4013200" y="286385"/>
            <a:ext cx="6985" cy="11874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10" idx="0"/>
          </p:cNvCxnSpPr>
          <p:nvPr/>
        </p:nvCxnSpPr>
        <p:spPr>
          <a:xfrm>
            <a:off x="2867025" y="1620520"/>
            <a:ext cx="3175" cy="1282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2"/>
            <a:endCxn id="11" idx="0"/>
          </p:cNvCxnSpPr>
          <p:nvPr/>
        </p:nvCxnSpPr>
        <p:spPr>
          <a:xfrm>
            <a:off x="2870200" y="1957070"/>
            <a:ext cx="3175" cy="1282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63195" y="2555240"/>
            <a:ext cx="213931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NamedExpressionSeqContext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21" name="直接箭头连接符 20"/>
          <p:cNvCxnSpPr>
            <a:stCxn id="11" idx="2"/>
            <a:endCxn id="20" idx="0"/>
          </p:cNvCxnSpPr>
          <p:nvPr/>
        </p:nvCxnSpPr>
        <p:spPr>
          <a:xfrm flipH="1">
            <a:off x="1233170" y="2293620"/>
            <a:ext cx="1649730" cy="26162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390390" y="2426970"/>
            <a:ext cx="155765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FromClauseContext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23" name="直接箭头连接符 22"/>
          <p:cNvCxnSpPr>
            <a:stCxn id="11" idx="2"/>
            <a:endCxn id="22" idx="0"/>
          </p:cNvCxnSpPr>
          <p:nvPr/>
        </p:nvCxnSpPr>
        <p:spPr>
          <a:xfrm>
            <a:off x="2882900" y="2293620"/>
            <a:ext cx="2286635" cy="13335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270510" y="3225165"/>
            <a:ext cx="19202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NamedExpressionContext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26" name="直接箭头连接符 25"/>
          <p:cNvCxnSpPr>
            <a:stCxn id="20" idx="2"/>
            <a:endCxn id="25" idx="0"/>
          </p:cNvCxnSpPr>
          <p:nvPr/>
        </p:nvCxnSpPr>
        <p:spPr>
          <a:xfrm flipH="1">
            <a:off x="1230630" y="2763520"/>
            <a:ext cx="2540" cy="46164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45110" y="4497070"/>
            <a:ext cx="197739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BooleanDefaultContext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28" name="直接箭头连接符 27"/>
          <p:cNvCxnSpPr>
            <a:stCxn id="25" idx="2"/>
            <a:endCxn id="2" idx="0"/>
          </p:cNvCxnSpPr>
          <p:nvPr/>
        </p:nvCxnSpPr>
        <p:spPr>
          <a:xfrm>
            <a:off x="1230630" y="3433445"/>
            <a:ext cx="5080" cy="41973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83210" y="5125720"/>
            <a:ext cx="19202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PredicatedContext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6360" y="5728970"/>
            <a:ext cx="231902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ValueExpressionDefaultContext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31" name="直接箭头连接符 30"/>
          <p:cNvCxnSpPr>
            <a:stCxn id="29" idx="2"/>
            <a:endCxn id="30" idx="0"/>
          </p:cNvCxnSpPr>
          <p:nvPr/>
        </p:nvCxnSpPr>
        <p:spPr>
          <a:xfrm>
            <a:off x="1243330" y="5334000"/>
            <a:ext cx="2540" cy="3949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  <a:endCxn id="29" idx="0"/>
          </p:cNvCxnSpPr>
          <p:nvPr/>
        </p:nvCxnSpPr>
        <p:spPr>
          <a:xfrm>
            <a:off x="1233805" y="4705350"/>
            <a:ext cx="9525" cy="4203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717550" y="6370320"/>
            <a:ext cx="107188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StarContext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34" name="直接箭头连接符 33"/>
          <p:cNvCxnSpPr>
            <a:stCxn id="30" idx="2"/>
            <a:endCxn id="33" idx="0"/>
          </p:cNvCxnSpPr>
          <p:nvPr/>
        </p:nvCxnSpPr>
        <p:spPr>
          <a:xfrm>
            <a:off x="1245870" y="5937250"/>
            <a:ext cx="7620" cy="4330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389755" y="2761615"/>
            <a:ext cx="155765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RelationContext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36" name="直接箭头连接符 35"/>
          <p:cNvCxnSpPr>
            <a:stCxn id="22" idx="2"/>
            <a:endCxn id="35" idx="0"/>
          </p:cNvCxnSpPr>
          <p:nvPr/>
        </p:nvCxnSpPr>
        <p:spPr>
          <a:xfrm flipH="1">
            <a:off x="5159375" y="2635250"/>
            <a:ext cx="635" cy="12636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2602230" y="3183890"/>
            <a:ext cx="155765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TableNameContext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535555" y="3517265"/>
            <a:ext cx="169989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TableIdentifierContext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39" name="直接箭头连接符 38"/>
          <p:cNvCxnSpPr>
            <a:stCxn id="35" idx="2"/>
            <a:endCxn id="37" idx="0"/>
          </p:cNvCxnSpPr>
          <p:nvPr/>
        </p:nvCxnSpPr>
        <p:spPr>
          <a:xfrm flipH="1">
            <a:off x="3381375" y="2969895"/>
            <a:ext cx="1787525" cy="2139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2"/>
            <a:endCxn id="38" idx="0"/>
          </p:cNvCxnSpPr>
          <p:nvPr/>
        </p:nvCxnSpPr>
        <p:spPr>
          <a:xfrm>
            <a:off x="3371850" y="3392170"/>
            <a:ext cx="4445" cy="1250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653030" y="3825240"/>
            <a:ext cx="148082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IdentifierContext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42" name="直接箭头连接符 41"/>
          <p:cNvCxnSpPr>
            <a:stCxn id="38" idx="2"/>
            <a:endCxn id="41" idx="0"/>
          </p:cNvCxnSpPr>
          <p:nvPr/>
        </p:nvCxnSpPr>
        <p:spPr>
          <a:xfrm>
            <a:off x="3376295" y="3725545"/>
            <a:ext cx="7620" cy="996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395855" y="4158615"/>
            <a:ext cx="202311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UnquotedIdentifierContext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44" name="直接箭头连接符 43"/>
          <p:cNvCxnSpPr>
            <a:stCxn id="41" idx="2"/>
            <a:endCxn id="43" idx="0"/>
          </p:cNvCxnSpPr>
          <p:nvPr/>
        </p:nvCxnSpPr>
        <p:spPr>
          <a:xfrm>
            <a:off x="3383915" y="4033520"/>
            <a:ext cx="13970" cy="1250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476885" y="3853180"/>
            <a:ext cx="151765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ExpressionContext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3" name="直接箭头连接符 2"/>
          <p:cNvCxnSpPr>
            <a:stCxn id="2" idx="2"/>
            <a:endCxn id="27" idx="0"/>
          </p:cNvCxnSpPr>
          <p:nvPr/>
        </p:nvCxnSpPr>
        <p:spPr>
          <a:xfrm flipH="1">
            <a:off x="1233805" y="4061460"/>
            <a:ext cx="1905" cy="43561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6279515" y="3138170"/>
            <a:ext cx="1557655" cy="2082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JoinRelationContext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24" name="直接箭头连接符 23"/>
          <p:cNvCxnSpPr>
            <a:stCxn id="35" idx="2"/>
            <a:endCxn id="8" idx="0"/>
          </p:cNvCxnSpPr>
          <p:nvPr/>
        </p:nvCxnSpPr>
        <p:spPr>
          <a:xfrm>
            <a:off x="5168900" y="2969895"/>
            <a:ext cx="1889760" cy="16827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6282055" y="3549015"/>
            <a:ext cx="151955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TableNameContext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177280" y="3882390"/>
            <a:ext cx="169989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TableIdentifierContext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48" name="直接箭头连接符 47"/>
          <p:cNvCxnSpPr>
            <a:stCxn id="46" idx="2"/>
            <a:endCxn id="47" idx="0"/>
          </p:cNvCxnSpPr>
          <p:nvPr/>
        </p:nvCxnSpPr>
        <p:spPr>
          <a:xfrm flipH="1">
            <a:off x="7037070" y="3757295"/>
            <a:ext cx="14605" cy="1250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6285230" y="4190365"/>
            <a:ext cx="148082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IdentifierContext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50" name="直接箭头连接符 49"/>
          <p:cNvCxnSpPr>
            <a:stCxn id="47" idx="2"/>
            <a:endCxn id="49" idx="0"/>
          </p:cNvCxnSpPr>
          <p:nvPr/>
        </p:nvCxnSpPr>
        <p:spPr>
          <a:xfrm flipH="1">
            <a:off x="7035165" y="4090670"/>
            <a:ext cx="1905" cy="996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6018530" y="4523740"/>
            <a:ext cx="202311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UnquotedIdentifierContext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52" name="直接箭头连接符 51"/>
          <p:cNvCxnSpPr>
            <a:stCxn id="49" idx="2"/>
            <a:endCxn id="51" idx="0"/>
          </p:cNvCxnSpPr>
          <p:nvPr/>
        </p:nvCxnSpPr>
        <p:spPr>
          <a:xfrm>
            <a:off x="7035165" y="4398645"/>
            <a:ext cx="4445" cy="1250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6" idx="0"/>
            <a:endCxn id="8" idx="2"/>
          </p:cNvCxnSpPr>
          <p:nvPr/>
        </p:nvCxnSpPr>
        <p:spPr>
          <a:xfrm flipV="1">
            <a:off x="7051675" y="3346450"/>
            <a:ext cx="16510" cy="20256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4559935" y="3541395"/>
            <a:ext cx="1345565" cy="2082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JoinTypeContext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55" name="直接箭头连接符 54"/>
          <p:cNvCxnSpPr>
            <a:stCxn id="54" idx="0"/>
            <a:endCxn id="8" idx="2"/>
          </p:cNvCxnSpPr>
          <p:nvPr/>
        </p:nvCxnSpPr>
        <p:spPr>
          <a:xfrm flipV="1">
            <a:off x="5233035" y="3346450"/>
            <a:ext cx="1825625" cy="19494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8430260" y="3535045"/>
            <a:ext cx="1536065" cy="2082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JoinCriteriaContext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 flipV="1">
            <a:off x="6782435" y="3346450"/>
            <a:ext cx="1825625" cy="1885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8338185" y="3881120"/>
            <a:ext cx="174561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BooleanDefaultContext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59" name="直接箭头连接符 58"/>
          <p:cNvCxnSpPr>
            <a:stCxn id="58" idx="0"/>
            <a:endCxn id="56" idx="2"/>
          </p:cNvCxnSpPr>
          <p:nvPr/>
        </p:nvCxnSpPr>
        <p:spPr>
          <a:xfrm flipH="1" flipV="1">
            <a:off x="9208135" y="3743325"/>
            <a:ext cx="12700" cy="1377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93125" y="4198620"/>
            <a:ext cx="144145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PredicatedContext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61" name="直接箭头连接符 60"/>
          <p:cNvCxnSpPr>
            <a:stCxn id="60" idx="0"/>
            <a:endCxn id="58" idx="2"/>
          </p:cNvCxnSpPr>
          <p:nvPr/>
        </p:nvCxnSpPr>
        <p:spPr>
          <a:xfrm flipH="1" flipV="1">
            <a:off x="9220835" y="4089400"/>
            <a:ext cx="2540" cy="10922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8429625" y="4554220"/>
            <a:ext cx="157416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ComparisonContext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63" name="直接箭头连接符 62"/>
          <p:cNvCxnSpPr>
            <a:stCxn id="60" idx="2"/>
            <a:endCxn id="62" idx="0"/>
          </p:cNvCxnSpPr>
          <p:nvPr/>
        </p:nvCxnSpPr>
        <p:spPr>
          <a:xfrm>
            <a:off x="9223375" y="4406900"/>
            <a:ext cx="3175" cy="14732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3793490" y="5012690"/>
            <a:ext cx="233680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ValueExpressionDefaultContext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65" name="直接箭头连接符 64"/>
          <p:cNvCxnSpPr>
            <a:stCxn id="64" idx="0"/>
            <a:endCxn id="62" idx="2"/>
          </p:cNvCxnSpPr>
          <p:nvPr/>
        </p:nvCxnSpPr>
        <p:spPr>
          <a:xfrm flipV="1">
            <a:off x="4961890" y="4762500"/>
            <a:ext cx="4255135" cy="25019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8921115" y="5034915"/>
            <a:ext cx="233680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ValueExpressionDefaultContext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67" name="直接箭头连接符 66"/>
          <p:cNvCxnSpPr>
            <a:stCxn id="66" idx="0"/>
            <a:endCxn id="62" idx="2"/>
          </p:cNvCxnSpPr>
          <p:nvPr/>
        </p:nvCxnSpPr>
        <p:spPr>
          <a:xfrm flipH="1" flipV="1">
            <a:off x="9217025" y="4762500"/>
            <a:ext cx="872490" cy="27241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6647815" y="5028565"/>
            <a:ext cx="208915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altLang="zh-CN" sz="1200" b="1">
                <a:latin typeface="Times New Roman" charset="0"/>
              </a:rPr>
              <a:t>ComparisonOperatorContext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69" name="直接箭头连接符 68"/>
          <p:cNvCxnSpPr>
            <a:stCxn id="68" idx="0"/>
            <a:endCxn id="62" idx="2"/>
          </p:cNvCxnSpPr>
          <p:nvPr/>
        </p:nvCxnSpPr>
        <p:spPr>
          <a:xfrm flipV="1">
            <a:off x="7692390" y="4762500"/>
            <a:ext cx="1524635" cy="26606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4149090" y="5349240"/>
            <a:ext cx="156527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DereferenceContext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71" name="直接箭头连接符 70"/>
          <p:cNvCxnSpPr>
            <a:stCxn id="70" idx="0"/>
            <a:endCxn id="64" idx="2"/>
          </p:cNvCxnSpPr>
          <p:nvPr/>
        </p:nvCxnSpPr>
        <p:spPr>
          <a:xfrm flipV="1">
            <a:off x="4922520" y="5220970"/>
            <a:ext cx="29845" cy="1282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3161665" y="5695315"/>
            <a:ext cx="190881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ColumnReferenceContext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73" name="直接箭头连接符 72"/>
          <p:cNvCxnSpPr>
            <a:stCxn id="72" idx="0"/>
            <a:endCxn id="70" idx="2"/>
          </p:cNvCxnSpPr>
          <p:nvPr/>
        </p:nvCxnSpPr>
        <p:spPr>
          <a:xfrm flipV="1">
            <a:off x="4116070" y="5557520"/>
            <a:ext cx="815975" cy="1377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3103880" y="6028690"/>
            <a:ext cx="145224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IdentifierContext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2865755" y="6362065"/>
            <a:ext cx="188087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195" rIns="36195" rtlCol="0" anchor="ctr"/>
          <a:p>
            <a:pPr algn="ctr"/>
            <a:r>
              <a:rPr lang="en-US" altLang="zh-CN" sz="1200" b="1">
                <a:latin typeface="Times New Roman" charset="0"/>
              </a:rPr>
              <a:t>UnquotedIdentifierContext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76" name="直接箭头连接符 75"/>
          <p:cNvCxnSpPr>
            <a:stCxn id="74" idx="2"/>
            <a:endCxn id="75" idx="0"/>
          </p:cNvCxnSpPr>
          <p:nvPr/>
        </p:nvCxnSpPr>
        <p:spPr>
          <a:xfrm flipH="1">
            <a:off x="3806190" y="6236970"/>
            <a:ext cx="24130" cy="1250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74" idx="0"/>
            <a:endCxn id="72" idx="2"/>
          </p:cNvCxnSpPr>
          <p:nvPr/>
        </p:nvCxnSpPr>
        <p:spPr>
          <a:xfrm flipV="1">
            <a:off x="3830320" y="5903595"/>
            <a:ext cx="285750" cy="1250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endCxn id="70" idx="2"/>
          </p:cNvCxnSpPr>
          <p:nvPr/>
        </p:nvCxnSpPr>
        <p:spPr>
          <a:xfrm flipH="1" flipV="1">
            <a:off x="4932045" y="5557520"/>
            <a:ext cx="1058545" cy="46482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4993005" y="6012815"/>
            <a:ext cx="145224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IdentifierContext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4802505" y="6365240"/>
            <a:ext cx="188087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195" rIns="36195" rtlCol="0" anchor="ctr"/>
          <a:p>
            <a:pPr algn="ctr"/>
            <a:r>
              <a:rPr lang="en-US" altLang="zh-CN" sz="1200" b="1">
                <a:latin typeface="Times New Roman" charset="0"/>
              </a:rPr>
              <a:t>UnquotedIdentifierContext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81" name="直接箭头连接符 80"/>
          <p:cNvCxnSpPr>
            <a:stCxn id="79" idx="2"/>
            <a:endCxn id="80" idx="0"/>
          </p:cNvCxnSpPr>
          <p:nvPr/>
        </p:nvCxnSpPr>
        <p:spPr>
          <a:xfrm>
            <a:off x="5719445" y="6221095"/>
            <a:ext cx="23495" cy="14414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9314815" y="5371465"/>
            <a:ext cx="156527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DereferenceContext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8355965" y="5717540"/>
            <a:ext cx="190881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ColumnReferenceContext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84" name="直接箭头连接符 83"/>
          <p:cNvCxnSpPr>
            <a:stCxn id="83" idx="0"/>
            <a:endCxn id="82" idx="2"/>
          </p:cNvCxnSpPr>
          <p:nvPr/>
        </p:nvCxnSpPr>
        <p:spPr>
          <a:xfrm flipV="1">
            <a:off x="9310370" y="5579745"/>
            <a:ext cx="787400" cy="1377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圆角矩形 84"/>
          <p:cNvSpPr/>
          <p:nvPr/>
        </p:nvSpPr>
        <p:spPr>
          <a:xfrm>
            <a:off x="8269605" y="6031865"/>
            <a:ext cx="145224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IdentifierContext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7964805" y="6365240"/>
            <a:ext cx="202311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UnquotedIdentifierContext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87" name="直接箭头连接符 86"/>
          <p:cNvCxnSpPr>
            <a:stCxn id="85" idx="2"/>
            <a:endCxn id="86" idx="0"/>
          </p:cNvCxnSpPr>
          <p:nvPr/>
        </p:nvCxnSpPr>
        <p:spPr>
          <a:xfrm flipH="1">
            <a:off x="8976360" y="6240145"/>
            <a:ext cx="19685" cy="1250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5" idx="0"/>
            <a:endCxn id="83" idx="2"/>
          </p:cNvCxnSpPr>
          <p:nvPr/>
        </p:nvCxnSpPr>
        <p:spPr>
          <a:xfrm flipV="1">
            <a:off x="8996045" y="5925820"/>
            <a:ext cx="314325" cy="10604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90" idx="0"/>
            <a:endCxn id="82" idx="2"/>
          </p:cNvCxnSpPr>
          <p:nvPr/>
        </p:nvCxnSpPr>
        <p:spPr>
          <a:xfrm flipH="1" flipV="1">
            <a:off x="10097770" y="5579745"/>
            <a:ext cx="1016000" cy="4552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10387330" y="6035040"/>
            <a:ext cx="145224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IdentifierContext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10130155" y="6368415"/>
            <a:ext cx="202311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UnquotedIdentifierContext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92" name="直接箭头连接符 91"/>
          <p:cNvCxnSpPr>
            <a:stCxn id="90" idx="2"/>
            <a:endCxn id="91" idx="0"/>
          </p:cNvCxnSpPr>
          <p:nvPr/>
        </p:nvCxnSpPr>
        <p:spPr>
          <a:xfrm>
            <a:off x="11113770" y="6243320"/>
            <a:ext cx="27940" cy="1250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2" idx="0"/>
            <a:endCxn id="66" idx="2"/>
          </p:cNvCxnSpPr>
          <p:nvPr/>
        </p:nvCxnSpPr>
        <p:spPr>
          <a:xfrm flipH="1" flipV="1">
            <a:off x="10089515" y="5243195"/>
            <a:ext cx="8255" cy="1282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257425" y="3057525"/>
            <a:ext cx="2228850" cy="141033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5946775" y="3479800"/>
            <a:ext cx="2181225" cy="131508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2777490" y="4931410"/>
            <a:ext cx="3971925" cy="168592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7847965" y="5020310"/>
            <a:ext cx="4333240" cy="159194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6951980" y="1104265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SingleStatementContext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58965" y="1431290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StatementDefaultContext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966585" y="1748155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QueryContext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958965" y="2081530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SingleInsertQueryContext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805805" y="2438400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QueryTermDefaultContext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808980" y="2774950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QueryPrimaryDefaultContext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812155" y="3111500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QuerySpecificationContext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142605" y="2451100"/>
            <a:ext cx="22250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QueryOrganizationContext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13" name="直接箭头连接符 12"/>
          <p:cNvCxnSpPr>
            <a:stCxn id="7" idx="2"/>
            <a:endCxn id="9" idx="0"/>
          </p:cNvCxnSpPr>
          <p:nvPr/>
        </p:nvCxnSpPr>
        <p:spPr>
          <a:xfrm flipH="1">
            <a:off x="6918325" y="2279650"/>
            <a:ext cx="1153160" cy="14859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2" idx="0"/>
          </p:cNvCxnSpPr>
          <p:nvPr/>
        </p:nvCxnSpPr>
        <p:spPr>
          <a:xfrm>
            <a:off x="8071485" y="2279650"/>
            <a:ext cx="1183640" cy="16129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 flipH="1">
            <a:off x="8071485" y="1946275"/>
            <a:ext cx="7620" cy="1250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8071485" y="1629410"/>
            <a:ext cx="7620" cy="10858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2"/>
            <a:endCxn id="5" idx="0"/>
          </p:cNvCxnSpPr>
          <p:nvPr/>
        </p:nvCxnSpPr>
        <p:spPr>
          <a:xfrm>
            <a:off x="8064500" y="1302385"/>
            <a:ext cx="6985" cy="11874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10" idx="0"/>
          </p:cNvCxnSpPr>
          <p:nvPr/>
        </p:nvCxnSpPr>
        <p:spPr>
          <a:xfrm>
            <a:off x="6918325" y="2636520"/>
            <a:ext cx="3175" cy="1282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2"/>
            <a:endCxn id="11" idx="0"/>
          </p:cNvCxnSpPr>
          <p:nvPr/>
        </p:nvCxnSpPr>
        <p:spPr>
          <a:xfrm>
            <a:off x="6921500" y="2973070"/>
            <a:ext cx="3175" cy="1282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719320" y="3486150"/>
            <a:ext cx="213931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NamedExpressionSeqContext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21" name="直接箭头连接符 20"/>
          <p:cNvCxnSpPr>
            <a:stCxn id="11" idx="2"/>
            <a:endCxn id="20" idx="0"/>
          </p:cNvCxnSpPr>
          <p:nvPr/>
        </p:nvCxnSpPr>
        <p:spPr>
          <a:xfrm flipH="1">
            <a:off x="5789295" y="3309620"/>
            <a:ext cx="1135380" cy="1663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618730" y="3479800"/>
            <a:ext cx="155765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FromClauseContext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23" name="直接箭头连接符 22"/>
          <p:cNvCxnSpPr>
            <a:stCxn id="11" idx="2"/>
            <a:endCxn id="22" idx="0"/>
          </p:cNvCxnSpPr>
          <p:nvPr/>
        </p:nvCxnSpPr>
        <p:spPr>
          <a:xfrm>
            <a:off x="6924675" y="3309620"/>
            <a:ext cx="1473200" cy="16002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4826635" y="3822700"/>
            <a:ext cx="19202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NamedExpressionContext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26" name="直接箭头连接符 25"/>
          <p:cNvCxnSpPr>
            <a:stCxn id="20" idx="2"/>
            <a:endCxn id="25" idx="0"/>
          </p:cNvCxnSpPr>
          <p:nvPr/>
        </p:nvCxnSpPr>
        <p:spPr>
          <a:xfrm flipH="1">
            <a:off x="5786755" y="3684270"/>
            <a:ext cx="2540" cy="1282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801235" y="4516120"/>
            <a:ext cx="197739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BooleanDefaultContext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28" name="直接箭头连接符 27"/>
          <p:cNvCxnSpPr>
            <a:stCxn id="25" idx="2"/>
            <a:endCxn id="46" idx="0"/>
          </p:cNvCxnSpPr>
          <p:nvPr/>
        </p:nvCxnSpPr>
        <p:spPr>
          <a:xfrm>
            <a:off x="5786755" y="4030980"/>
            <a:ext cx="5080" cy="13843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4839335" y="4860925"/>
            <a:ext cx="192024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PredicatedContext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42485" y="5178425"/>
            <a:ext cx="231902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ValueExpressionDefaultContext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31" name="直接箭头连接符 30"/>
          <p:cNvCxnSpPr>
            <a:stCxn id="29" idx="2"/>
            <a:endCxn id="30" idx="0"/>
          </p:cNvCxnSpPr>
          <p:nvPr/>
        </p:nvCxnSpPr>
        <p:spPr>
          <a:xfrm>
            <a:off x="5799455" y="5059045"/>
            <a:ext cx="2540" cy="10922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</p:cNvCxnSpPr>
          <p:nvPr/>
        </p:nvCxnSpPr>
        <p:spPr>
          <a:xfrm flipH="1">
            <a:off x="5787390" y="4724400"/>
            <a:ext cx="2540" cy="10414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4849495" y="5497195"/>
            <a:ext cx="190690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ColumnReferenceContext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34" name="直接箭头连接符 33"/>
          <p:cNvCxnSpPr>
            <a:stCxn id="30" idx="2"/>
            <a:endCxn id="33" idx="0"/>
          </p:cNvCxnSpPr>
          <p:nvPr/>
        </p:nvCxnSpPr>
        <p:spPr>
          <a:xfrm>
            <a:off x="5801995" y="5386705"/>
            <a:ext cx="1270" cy="11049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621905" y="3825875"/>
            <a:ext cx="155765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RelationContext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36" name="直接箭头连接符 35"/>
          <p:cNvCxnSpPr>
            <a:stCxn id="22" idx="2"/>
            <a:endCxn id="35" idx="0"/>
          </p:cNvCxnSpPr>
          <p:nvPr/>
        </p:nvCxnSpPr>
        <p:spPr>
          <a:xfrm>
            <a:off x="8397875" y="3677920"/>
            <a:ext cx="3175" cy="1377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7625080" y="4124325"/>
            <a:ext cx="155765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TableNameContext</a:t>
            </a:r>
            <a:endParaRPr lang="en-US" altLang="zh-CN" sz="1200" b="1">
              <a:latin typeface="Times New Roman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558405" y="4457700"/>
            <a:ext cx="1699895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TableIdentifierContext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39" name="直接箭头连接符 38"/>
          <p:cNvCxnSpPr>
            <a:stCxn id="35" idx="2"/>
            <a:endCxn id="37" idx="0"/>
          </p:cNvCxnSpPr>
          <p:nvPr/>
        </p:nvCxnSpPr>
        <p:spPr>
          <a:xfrm>
            <a:off x="8401050" y="4023995"/>
            <a:ext cx="3175" cy="901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2"/>
            <a:endCxn id="38" idx="0"/>
          </p:cNvCxnSpPr>
          <p:nvPr/>
        </p:nvCxnSpPr>
        <p:spPr>
          <a:xfrm>
            <a:off x="8404225" y="4322445"/>
            <a:ext cx="4445" cy="1250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7675880" y="4765675"/>
            <a:ext cx="148082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IdentifierContext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42" name="直接箭头连接符 41"/>
          <p:cNvCxnSpPr>
            <a:stCxn id="38" idx="2"/>
            <a:endCxn id="41" idx="0"/>
          </p:cNvCxnSpPr>
          <p:nvPr/>
        </p:nvCxnSpPr>
        <p:spPr>
          <a:xfrm>
            <a:off x="8408670" y="4655820"/>
            <a:ext cx="7620" cy="996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7408545" y="5099050"/>
            <a:ext cx="202311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UnquotedIdentifierContext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44" name="直接箭头连接符 43"/>
          <p:cNvCxnSpPr>
            <a:stCxn id="41" idx="2"/>
            <a:endCxn id="43" idx="0"/>
          </p:cNvCxnSpPr>
          <p:nvPr/>
        </p:nvCxnSpPr>
        <p:spPr>
          <a:xfrm>
            <a:off x="8416290" y="4963795"/>
            <a:ext cx="3810" cy="1250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064895" y="3005455"/>
            <a:ext cx="2627630" cy="365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70C0"/>
                </a:solidFill>
                <a:latin typeface="Courier New" charset="0"/>
              </a:rPr>
              <a:t>select A from src</a:t>
            </a:r>
            <a:endParaRPr lang="en-US" altLang="zh-CN" b="1">
              <a:solidFill>
                <a:srgbClr val="0070C0"/>
              </a:solidFill>
              <a:latin typeface="Courier New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062220" y="5807075"/>
            <a:ext cx="148082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IdentifierContext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3" name="直接箭头连接符 2"/>
          <p:cNvCxnSpPr>
            <a:stCxn id="33" idx="2"/>
            <a:endCxn id="2" idx="0"/>
          </p:cNvCxnSpPr>
          <p:nvPr/>
        </p:nvCxnSpPr>
        <p:spPr>
          <a:xfrm flipH="1">
            <a:off x="5802630" y="5705475"/>
            <a:ext cx="635" cy="10160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4794885" y="6140450"/>
            <a:ext cx="202311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UnquotedIdentifierContext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24" name="直接箭头连接符 23"/>
          <p:cNvCxnSpPr>
            <a:stCxn id="2" idx="2"/>
            <a:endCxn id="8" idx="0"/>
          </p:cNvCxnSpPr>
          <p:nvPr/>
        </p:nvCxnSpPr>
        <p:spPr>
          <a:xfrm>
            <a:off x="5802630" y="6015355"/>
            <a:ext cx="3810" cy="1250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5033010" y="4169410"/>
            <a:ext cx="1517650" cy="20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Times New Roman" charset="0"/>
              </a:rPr>
              <a:t>ExpressionContext</a:t>
            </a:r>
            <a:endParaRPr lang="en-US" altLang="zh-CN" sz="1200" b="1">
              <a:latin typeface="Times New Roman" charset="0"/>
            </a:endParaRPr>
          </a:p>
        </p:txBody>
      </p:sp>
      <p:cxnSp>
        <p:nvCxnSpPr>
          <p:cNvPr id="48" name="直接箭头连接符 47"/>
          <p:cNvCxnSpPr>
            <a:stCxn id="46" idx="2"/>
          </p:cNvCxnSpPr>
          <p:nvPr/>
        </p:nvCxnSpPr>
        <p:spPr>
          <a:xfrm flipH="1">
            <a:off x="5788660" y="4377690"/>
            <a:ext cx="3175" cy="15621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2954020" y="2051050"/>
            <a:ext cx="3063875" cy="9690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Times New Roman" charset="0"/>
              </a:rPr>
              <a:t>List&lt;RelationContext&gt;</a:t>
            </a:r>
            <a:endParaRPr lang="en-US" altLang="zh-CN" sz="2000" b="1">
              <a:latin typeface="Times New Roman" charset="0"/>
            </a:endParaRPr>
          </a:p>
          <a:p>
            <a:pPr algn="ctr"/>
            <a:endParaRPr lang="en-US" altLang="zh-CN" sz="1600" b="1">
              <a:latin typeface="Times New Roman" charset="0"/>
            </a:endParaRPr>
          </a:p>
          <a:p>
            <a:pPr algn="ctr"/>
            <a:endParaRPr lang="en-US" altLang="zh-CN" sz="1600" b="1">
              <a:latin typeface="Times New Roman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701155" y="2054225"/>
            <a:ext cx="3350260" cy="9690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Times New Roman" charset="0"/>
              </a:rPr>
              <a:t>List&lt;LateralViewContext&gt;</a:t>
            </a:r>
            <a:endParaRPr lang="en-US" altLang="zh-CN" sz="2000" b="1">
              <a:latin typeface="Times New Roman" charset="0"/>
            </a:endParaRPr>
          </a:p>
          <a:p>
            <a:pPr algn="ctr"/>
            <a:endParaRPr lang="en-US" altLang="zh-CN" sz="1600" b="1">
              <a:latin typeface="Times New Roman" charset="0"/>
            </a:endParaRPr>
          </a:p>
          <a:p>
            <a:pPr algn="ctr"/>
            <a:endParaRPr lang="en-US" altLang="zh-CN" sz="1600" b="1">
              <a:latin typeface="Times New Roman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283200" y="758825"/>
            <a:ext cx="2538095" cy="7689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Times New Roman" charset="0"/>
              </a:rPr>
              <a:t>FromClauseContext</a:t>
            </a:r>
            <a:endParaRPr lang="en-US" altLang="zh-CN" sz="2000" b="1">
              <a:latin typeface="Times New Roman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46755" y="2504440"/>
            <a:ext cx="1682750" cy="4267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Times New Roman" charset="0"/>
              </a:rPr>
              <a:t>RelationContext</a:t>
            </a:r>
            <a:endParaRPr lang="en-US" altLang="zh-CN" sz="1600" b="1">
              <a:latin typeface="Times New Roman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24755" y="2501265"/>
            <a:ext cx="588010" cy="4267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Times New Roman" charset="0"/>
              </a:rPr>
              <a:t>......</a:t>
            </a:r>
            <a:endParaRPr lang="en-US" altLang="zh-CN" sz="1600" b="1">
              <a:latin typeface="Times New Roman" charset="0"/>
            </a:endParaRPr>
          </a:p>
        </p:txBody>
      </p:sp>
      <p:cxnSp>
        <p:nvCxnSpPr>
          <p:cNvPr id="23" name="直接箭头连接符 22"/>
          <p:cNvCxnSpPr>
            <a:stCxn id="12" idx="2"/>
            <a:endCxn id="7" idx="0"/>
          </p:cNvCxnSpPr>
          <p:nvPr/>
        </p:nvCxnSpPr>
        <p:spPr>
          <a:xfrm flipH="1">
            <a:off x="4486275" y="1527810"/>
            <a:ext cx="2066290" cy="52324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6859905" y="2507615"/>
            <a:ext cx="2320290" cy="4267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Times New Roman" charset="0"/>
              </a:rPr>
              <a:t>LateralViewContext</a:t>
            </a:r>
            <a:endParaRPr lang="en-US" altLang="zh-CN" sz="1600" b="1">
              <a:latin typeface="Times New Roman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276080" y="2513965"/>
            <a:ext cx="588010" cy="4267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Times New Roman" charset="0"/>
              </a:rPr>
              <a:t>......</a:t>
            </a:r>
            <a:endParaRPr lang="en-US" altLang="zh-CN" sz="1600" b="1">
              <a:latin typeface="Times New Roman" charset="0"/>
            </a:endParaRPr>
          </a:p>
        </p:txBody>
      </p:sp>
      <p:cxnSp>
        <p:nvCxnSpPr>
          <p:cNvPr id="13" name="直接箭头连接符 12"/>
          <p:cNvCxnSpPr>
            <a:stCxn id="12" idx="2"/>
            <a:endCxn id="11" idx="0"/>
          </p:cNvCxnSpPr>
          <p:nvPr/>
        </p:nvCxnSpPr>
        <p:spPr>
          <a:xfrm>
            <a:off x="6562090" y="1527810"/>
            <a:ext cx="1823720" cy="52641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4681855" y="3559175"/>
            <a:ext cx="3387090" cy="9690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Times New Roman" charset="0"/>
              </a:rPr>
              <a:t>List&lt;JoinRelationContext&gt;</a:t>
            </a:r>
            <a:endParaRPr lang="en-US" altLang="zh-CN" sz="2000" b="1">
              <a:latin typeface="Times New Roman" charset="0"/>
            </a:endParaRPr>
          </a:p>
          <a:p>
            <a:pPr algn="ctr"/>
            <a:endParaRPr lang="en-US" altLang="zh-CN" sz="1600" b="1">
              <a:latin typeface="Times New Roman" charset="0"/>
            </a:endParaRPr>
          </a:p>
          <a:p>
            <a:pPr algn="ctr"/>
            <a:endParaRPr lang="en-US" altLang="zh-CN" sz="1600" b="1">
              <a:latin typeface="Times New Roman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78705" y="4012565"/>
            <a:ext cx="2101850" cy="4267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Times New Roman" charset="0"/>
              </a:rPr>
              <a:t>JoinRelationContext</a:t>
            </a:r>
            <a:endParaRPr lang="en-US" altLang="zh-CN" sz="1600" b="1">
              <a:latin typeface="Times New Roman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075805" y="4009390"/>
            <a:ext cx="673735" cy="4267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Times New Roman" charset="0"/>
              </a:rPr>
              <a:t>......</a:t>
            </a:r>
            <a:endParaRPr lang="en-US" altLang="zh-CN" sz="1600" b="1">
              <a:latin typeface="Times New Roman" charset="0"/>
            </a:endParaRPr>
          </a:p>
        </p:txBody>
      </p:sp>
      <p:cxnSp>
        <p:nvCxnSpPr>
          <p:cNvPr id="17" name="直接箭头连接符 16"/>
          <p:cNvCxnSpPr>
            <a:stCxn id="7" idx="2"/>
            <a:endCxn id="14" idx="0"/>
          </p:cNvCxnSpPr>
          <p:nvPr/>
        </p:nvCxnSpPr>
        <p:spPr>
          <a:xfrm>
            <a:off x="4486275" y="3020060"/>
            <a:ext cx="1889125" cy="53911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1644015" y="3596640"/>
            <a:ext cx="2444115" cy="6743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Times New Roman" charset="0"/>
              </a:rPr>
              <a:t>RelationPrimaryContext</a:t>
            </a:r>
            <a:endParaRPr lang="en-US" altLang="zh-CN" sz="1600" b="1">
              <a:latin typeface="Times New Roman" charset="0"/>
            </a:endParaRPr>
          </a:p>
        </p:txBody>
      </p:sp>
      <p:cxnSp>
        <p:nvCxnSpPr>
          <p:cNvPr id="19" name="直接箭头连接符 18"/>
          <p:cNvCxnSpPr>
            <a:stCxn id="7" idx="2"/>
            <a:endCxn id="18" idx="0"/>
          </p:cNvCxnSpPr>
          <p:nvPr/>
        </p:nvCxnSpPr>
        <p:spPr>
          <a:xfrm flipH="1">
            <a:off x="2866390" y="3020060"/>
            <a:ext cx="1619885" cy="57658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圆角矩形 11"/>
          <p:cNvSpPr/>
          <p:nvPr/>
        </p:nvSpPr>
        <p:spPr>
          <a:xfrm>
            <a:off x="2755265" y="3641090"/>
            <a:ext cx="2538095" cy="7689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Times New Roman" charset="0"/>
              </a:rPr>
              <a:t>UnresolvedRelation</a:t>
            </a:r>
            <a:endParaRPr lang="en-US" altLang="zh-CN" sz="2000" b="1">
              <a:latin typeface="Times New Roman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02020" y="3648075"/>
            <a:ext cx="2538095" cy="7689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Times New Roman" charset="0"/>
              </a:rPr>
              <a:t>UnresolvedRelation</a:t>
            </a:r>
            <a:endParaRPr lang="en-US" altLang="zh-CN" sz="2000" b="1">
              <a:latin typeface="Times New Roman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78375" y="2320290"/>
            <a:ext cx="1800225" cy="7689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Times New Roman" charset="0"/>
              </a:rPr>
              <a:t>Join</a:t>
            </a:r>
            <a:endParaRPr lang="en-US" altLang="zh-CN" sz="2000" b="1">
              <a:latin typeface="Times New Roman" charset="0"/>
            </a:endParaRPr>
          </a:p>
        </p:txBody>
      </p:sp>
      <p:cxnSp>
        <p:nvCxnSpPr>
          <p:cNvPr id="23" name="直接箭头连接符 22"/>
          <p:cNvCxnSpPr>
            <a:stCxn id="5" idx="2"/>
            <a:endCxn id="12" idx="0"/>
          </p:cNvCxnSpPr>
          <p:nvPr/>
        </p:nvCxnSpPr>
        <p:spPr>
          <a:xfrm flipH="1">
            <a:off x="4024630" y="3089275"/>
            <a:ext cx="1654175" cy="55181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5" idx="2"/>
            <a:endCxn id="4" idx="0"/>
          </p:cNvCxnSpPr>
          <p:nvPr/>
        </p:nvCxnSpPr>
        <p:spPr>
          <a:xfrm>
            <a:off x="5678805" y="3089275"/>
            <a:ext cx="1592580" cy="55880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58695" y="3803650"/>
            <a:ext cx="63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</a:t>
            </a:r>
            <a:r>
              <a:rPr lang="en-US" altLang="zh-CN" b="1">
                <a:solidFill>
                  <a:srgbClr val="C00000"/>
                </a:solidFill>
              </a:rPr>
              <a:t>A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515985" y="3812540"/>
            <a:ext cx="1119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</a:t>
            </a:r>
            <a:r>
              <a:rPr lang="en-US" altLang="zh-CN" b="1">
                <a:solidFill>
                  <a:srgbClr val="C00000"/>
                </a:solidFill>
              </a:rPr>
              <a:t>B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509385" y="2500630"/>
            <a:ext cx="130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</a:t>
            </a:r>
            <a:r>
              <a:rPr lang="en-US" altLang="zh-CN" b="1">
                <a:solidFill>
                  <a:srgbClr val="C00000"/>
                </a:solidFill>
              </a:rPr>
              <a:t>A.id=B.id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775200" y="1380490"/>
            <a:ext cx="1800225" cy="6242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Times New Roman" charset="0"/>
              </a:rPr>
              <a:t>Project</a:t>
            </a:r>
            <a:endParaRPr lang="en-US" altLang="zh-CN" sz="2000" b="1">
              <a:latin typeface="Times New Roman" charset="0"/>
            </a:endParaRPr>
          </a:p>
        </p:txBody>
      </p:sp>
      <p:cxnSp>
        <p:nvCxnSpPr>
          <p:cNvPr id="11" name="直接箭头连接符 10"/>
          <p:cNvCxnSpPr>
            <a:stCxn id="10" idx="2"/>
            <a:endCxn id="5" idx="0"/>
          </p:cNvCxnSpPr>
          <p:nvPr/>
        </p:nvCxnSpPr>
        <p:spPr>
          <a:xfrm>
            <a:off x="5675630" y="2004695"/>
            <a:ext cx="3175" cy="3155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57645" y="1482090"/>
            <a:ext cx="130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</a:t>
            </a:r>
            <a:r>
              <a:rPr lang="en-US" altLang="zh-CN" b="1">
                <a:solidFill>
                  <a:srgbClr val="C00000"/>
                </a:solidFill>
              </a:rPr>
              <a:t>[*]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圆角矩形 11"/>
          <p:cNvSpPr/>
          <p:nvPr/>
        </p:nvSpPr>
        <p:spPr>
          <a:xfrm>
            <a:off x="2755265" y="3641090"/>
            <a:ext cx="2538095" cy="7689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Times New Roman" charset="0"/>
              </a:rPr>
              <a:t>SubqueryAlias</a:t>
            </a:r>
            <a:endParaRPr lang="en-US" altLang="zh-CN" sz="2000" b="1">
              <a:latin typeface="Times New Roman" charset="0"/>
            </a:endParaRPr>
          </a:p>
          <a:p>
            <a:pPr algn="ctr"/>
            <a:r>
              <a:rPr lang="en-US" altLang="zh-CN" sz="2000" b="1">
                <a:latin typeface="Times New Roman" charset="0"/>
              </a:rPr>
              <a:t>A,   “A”</a:t>
            </a:r>
            <a:endParaRPr lang="en-US" altLang="zh-CN" sz="2000" b="1">
              <a:latin typeface="Times New Roman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02020" y="3648075"/>
            <a:ext cx="2538095" cy="7689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Times New Roman" charset="0"/>
                <a:sym typeface="+mn-ea"/>
              </a:rPr>
              <a:t>SubqueryAlias</a:t>
            </a:r>
            <a:endParaRPr lang="en-US" altLang="zh-CN" sz="2000" b="1">
              <a:latin typeface="Times New Roman" charset="0"/>
            </a:endParaRPr>
          </a:p>
          <a:p>
            <a:pPr algn="ctr"/>
            <a:r>
              <a:rPr lang="en-US" altLang="zh-CN" sz="2000" b="1">
                <a:latin typeface="Times New Roman" charset="0"/>
                <a:sym typeface="+mn-ea"/>
              </a:rPr>
              <a:t>B,   “B”</a:t>
            </a:r>
            <a:endParaRPr lang="en-US" altLang="zh-CN" sz="2000" b="1">
              <a:latin typeface="Times New Roman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374515" y="2320290"/>
            <a:ext cx="2602230" cy="7689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Times New Roman" charset="0"/>
              </a:rPr>
              <a:t>Join</a:t>
            </a:r>
            <a:endParaRPr lang="en-US" altLang="zh-CN" sz="2000" b="1">
              <a:latin typeface="Times New Roman" charset="0"/>
            </a:endParaRPr>
          </a:p>
          <a:p>
            <a:pPr algn="ctr"/>
            <a:r>
              <a:rPr lang="en-US" altLang="zh-CN" sz="2000" b="1">
                <a:latin typeface="Times New Roman" charset="0"/>
              </a:rPr>
              <a:t>Inner, id#0L=id#5L</a:t>
            </a:r>
            <a:endParaRPr lang="en-US" altLang="zh-CN" sz="2000" b="1">
              <a:latin typeface="Times New Roman" charset="0"/>
            </a:endParaRPr>
          </a:p>
        </p:txBody>
      </p:sp>
      <p:cxnSp>
        <p:nvCxnSpPr>
          <p:cNvPr id="23" name="直接箭头连接符 22"/>
          <p:cNvCxnSpPr>
            <a:stCxn id="5" idx="2"/>
            <a:endCxn id="12" idx="0"/>
          </p:cNvCxnSpPr>
          <p:nvPr/>
        </p:nvCxnSpPr>
        <p:spPr>
          <a:xfrm flipH="1">
            <a:off x="4024630" y="3089275"/>
            <a:ext cx="1651000" cy="55181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5" idx="2"/>
            <a:endCxn id="4" idx="0"/>
          </p:cNvCxnSpPr>
          <p:nvPr/>
        </p:nvCxnSpPr>
        <p:spPr>
          <a:xfrm>
            <a:off x="5675630" y="3089275"/>
            <a:ext cx="1595755" cy="55880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3616960" y="1380490"/>
            <a:ext cx="4102735" cy="6242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Times New Roman" charset="0"/>
              </a:rPr>
              <a:t>Project</a:t>
            </a:r>
            <a:endParaRPr lang="en-US" altLang="zh-CN" sz="2000" b="1">
              <a:latin typeface="Times New Roman" charset="0"/>
            </a:endParaRPr>
          </a:p>
          <a:p>
            <a:pPr algn="ctr"/>
            <a:r>
              <a:rPr lang="en-US" altLang="zh-CN" sz="2000" b="1">
                <a:latin typeface="Times New Roman" charset="0"/>
              </a:rPr>
              <a:t>[id#0L, name#1L, id#5L, age#6L]</a:t>
            </a:r>
            <a:endParaRPr lang="en-US" altLang="zh-CN" sz="2000" b="1">
              <a:latin typeface="Times New Roman" charset="0"/>
            </a:endParaRPr>
          </a:p>
        </p:txBody>
      </p:sp>
      <p:cxnSp>
        <p:nvCxnSpPr>
          <p:cNvPr id="11" name="直接箭头连接符 10"/>
          <p:cNvCxnSpPr>
            <a:stCxn id="10" idx="2"/>
            <a:endCxn id="5" idx="0"/>
          </p:cNvCxnSpPr>
          <p:nvPr/>
        </p:nvCxnSpPr>
        <p:spPr>
          <a:xfrm>
            <a:off x="5668645" y="2004695"/>
            <a:ext cx="6985" cy="3155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764155" y="4662805"/>
            <a:ext cx="2538095" cy="7689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Times New Roman" charset="0"/>
              </a:rPr>
              <a:t>Relation</a:t>
            </a:r>
            <a:endParaRPr lang="en-US" altLang="zh-CN" sz="2000" b="1">
              <a:latin typeface="Times New Roman" charset="0"/>
            </a:endParaRPr>
          </a:p>
          <a:p>
            <a:pPr algn="ctr"/>
            <a:r>
              <a:rPr lang="en-US" altLang="zh-CN" sz="2000" b="1">
                <a:latin typeface="Times New Roman" charset="0"/>
              </a:rPr>
              <a:t>[id#0L, name#1L]</a:t>
            </a:r>
            <a:endParaRPr lang="en-US" altLang="zh-CN" sz="2000" b="1">
              <a:latin typeface="Times New Roman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010910" y="4683760"/>
            <a:ext cx="2538095" cy="7689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00" b="1">
                <a:latin typeface="Times New Roman" charset="0"/>
              </a:rPr>
              <a:t>Relation</a:t>
            </a:r>
            <a:endParaRPr lang="en-US" altLang="zh-CN" sz="2000" b="1">
              <a:latin typeface="Times New Roman" charset="0"/>
            </a:endParaRPr>
          </a:p>
          <a:p>
            <a:pPr algn="ctr"/>
            <a:r>
              <a:rPr lang="en-US" altLang="zh-CN" sz="2000" b="1">
                <a:latin typeface="Times New Roman" charset="0"/>
                <a:sym typeface="+mn-ea"/>
              </a:rPr>
              <a:t>[id#5L, age#6L]</a:t>
            </a:r>
            <a:endParaRPr lang="en-US" altLang="zh-CN" sz="2000" b="1">
              <a:latin typeface="Times New Roman" charset="0"/>
            </a:endParaRPr>
          </a:p>
        </p:txBody>
      </p:sp>
      <p:cxnSp>
        <p:nvCxnSpPr>
          <p:cNvPr id="14" name="直接箭头连接符 13"/>
          <p:cNvCxnSpPr>
            <a:stCxn id="12" idx="2"/>
            <a:endCxn id="2" idx="0"/>
          </p:cNvCxnSpPr>
          <p:nvPr/>
        </p:nvCxnSpPr>
        <p:spPr>
          <a:xfrm>
            <a:off x="4024630" y="4410075"/>
            <a:ext cx="8890" cy="25273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  <a:endCxn id="3" idx="0"/>
          </p:cNvCxnSpPr>
          <p:nvPr/>
        </p:nvCxnSpPr>
        <p:spPr>
          <a:xfrm>
            <a:off x="7271385" y="4417060"/>
            <a:ext cx="8890" cy="26670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2302</Words>
  <Application>WPS 演示</Application>
  <PresentationFormat>宽屏</PresentationFormat>
  <Paragraphs>246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wellfengzhu</cp:lastModifiedBy>
  <cp:revision>11</cp:revision>
  <dcterms:created xsi:type="dcterms:W3CDTF">2015-05-05T08:02:00Z</dcterms:created>
  <dcterms:modified xsi:type="dcterms:W3CDTF">2017-06-21T08:36:16Z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2052-10.8.0.5648</vt:lpwstr>
  </property>
</Properties>
</file>