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Old Standard TT"/>
      <p:regular r:id="rId26"/>
      <p:bold r:id="rId27"/>
      <p: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regular.fntdata"/><Relationship Id="rId25" Type="http://schemas.openxmlformats.org/officeDocument/2006/relationships/slide" Target="slides/slide20.xml"/><Relationship Id="rId28" Type="http://schemas.openxmlformats.org/officeDocument/2006/relationships/font" Target="fonts/OldStandardTT-italic.fntdata"/><Relationship Id="rId27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577276ec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577276ec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577276ec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577276ec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577276ec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577276ec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5e6a0fe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5e6a0fe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577276ec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577276ec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577276ec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577276ec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577276ec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577276ec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577276ec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577276ec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577276ec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577276ec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577276ec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577276ec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5e415bd9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5e415bd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5e6a0fe9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5e6a0fe9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564303570_0_1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564303570_0_1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5e415bd9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5e415bd9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56430357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56430357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5e415bd9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5e415bd9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5e415bd9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5e415bd9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5e415bd9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5e415bd9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577276ec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577276ec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gif"/><Relationship Id="rId4" Type="http://schemas.openxmlformats.org/officeDocument/2006/relationships/image" Target="../media/image13.gif"/><Relationship Id="rId5" Type="http://schemas.openxmlformats.org/officeDocument/2006/relationships/image" Target="../media/image7.gif"/><Relationship Id="rId6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gif"/><Relationship Id="rId4" Type="http://schemas.openxmlformats.org/officeDocument/2006/relationships/image" Target="../media/image13.gif"/><Relationship Id="rId5" Type="http://schemas.openxmlformats.org/officeDocument/2006/relationships/image" Target="../media/image7.gif"/><Relationship Id="rId6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924150" y="1874450"/>
            <a:ext cx="7295700" cy="15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 de búsqueda </a:t>
            </a:r>
            <a:br>
              <a:rPr lang="es"/>
            </a:br>
            <a:r>
              <a:rPr lang="es"/>
              <a:t>no informados e informados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97675" y="3811550"/>
            <a:ext cx="3015300" cy="12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Dammiano, Agustín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Donoso Naumczuk, Alan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Sanz Gorostiaga, Lucas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Torreguitar, José</a:t>
            </a:r>
            <a:endParaRPr sz="1600"/>
          </a:p>
        </p:txBody>
      </p:sp>
      <p:sp>
        <p:nvSpPr>
          <p:cNvPr id="61" name="Google Shape;61;p13"/>
          <p:cNvSpPr txBox="1"/>
          <p:nvPr>
            <p:ph type="ctrTitle"/>
          </p:nvPr>
        </p:nvSpPr>
        <p:spPr>
          <a:xfrm>
            <a:off x="1686450" y="290800"/>
            <a:ext cx="5771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Sistemas de Inteligencia </a:t>
            </a:r>
            <a:r>
              <a:rPr lang="es" sz="3000"/>
              <a:t>Artificial</a:t>
            </a:r>
            <a:endParaRPr sz="3000"/>
          </a:p>
        </p:txBody>
      </p:sp>
      <p:sp>
        <p:nvSpPr>
          <p:cNvPr id="62" name="Google Shape;62;p13"/>
          <p:cNvSpPr txBox="1"/>
          <p:nvPr>
            <p:ph type="ctrTitle"/>
          </p:nvPr>
        </p:nvSpPr>
        <p:spPr>
          <a:xfrm>
            <a:off x="2505900" y="961300"/>
            <a:ext cx="4132200" cy="56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Trabajo Práctico Especial 1</a:t>
            </a:r>
            <a:endParaRPr sz="22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130700" y="3387950"/>
            <a:ext cx="11007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</a:rPr>
              <a:t>Grupo 02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50175" y="435125"/>
            <a:ext cx="60582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 de la heurística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recorre el </a:t>
            </a:r>
            <a:r>
              <a:rPr lang="es"/>
              <a:t>árbol</a:t>
            </a:r>
            <a:r>
              <a:rPr lang="es"/>
              <a:t> 2 veces.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heuristicas deben basarse en el estado actual, sin mirar para adelante.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Sería</a:t>
            </a:r>
            <a:r>
              <a:rPr lang="es"/>
              <a:t> mejor </a:t>
            </a:r>
            <a:r>
              <a:rPr lang="es"/>
              <a:t>implementarlo</a:t>
            </a:r>
            <a:r>
              <a:rPr lang="es"/>
              <a:t> como un estrategia de </a:t>
            </a:r>
            <a:r>
              <a:rPr lang="es"/>
              <a:t>búsqueda</a:t>
            </a:r>
            <a:r>
              <a:rPr lang="es"/>
              <a:t> que forme parte del GPS Engine.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177000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Resultados</a:t>
            </a:r>
            <a:endParaRPr sz="7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/>
          <p:nvPr/>
        </p:nvPicPr>
        <p:blipFill rotWithShape="1">
          <a:blip r:embed="rId3">
            <a:alphaModFix/>
          </a:blip>
          <a:srcRect b="20718" l="8843" r="62783" t="34791"/>
          <a:stretch/>
        </p:blipFill>
        <p:spPr>
          <a:xfrm>
            <a:off x="5032800" y="869800"/>
            <a:ext cx="3579050" cy="31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>
            <p:ph type="title"/>
          </p:nvPr>
        </p:nvSpPr>
        <p:spPr>
          <a:xfrm>
            <a:off x="235800" y="2173500"/>
            <a:ext cx="4045200" cy="79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Estado Inicial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5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75" y="0"/>
            <a:ext cx="833066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75" y="0"/>
            <a:ext cx="907405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7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13" y="0"/>
            <a:ext cx="8343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8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75" y="0"/>
            <a:ext cx="833065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9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63" y="0"/>
            <a:ext cx="833326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177000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Comparación</a:t>
            </a:r>
            <a:endParaRPr sz="7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"/>
            <a:ext cx="2653050" cy="2548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0950" y="21299"/>
            <a:ext cx="2653050" cy="2548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1"/>
          <p:cNvPicPr preferRelativeResize="0"/>
          <p:nvPr/>
        </p:nvPicPr>
        <p:blipFill rotWithShape="1">
          <a:blip r:embed="rId5">
            <a:alphaModFix/>
          </a:blip>
          <a:srcRect b="1380" l="-1510" r="1510" t="-1380"/>
          <a:stretch/>
        </p:blipFill>
        <p:spPr>
          <a:xfrm>
            <a:off x="6466488" y="2571225"/>
            <a:ext cx="2701974" cy="25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1"/>
          <p:cNvSpPr txBox="1"/>
          <p:nvPr/>
        </p:nvSpPr>
        <p:spPr>
          <a:xfrm>
            <a:off x="5074250" y="687050"/>
            <a:ext cx="1321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GREEDY 0</a:t>
            </a:r>
            <a:endParaRPr b="1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2" name="Google Shape;192;p31"/>
          <p:cNvSpPr txBox="1"/>
          <p:nvPr/>
        </p:nvSpPr>
        <p:spPr>
          <a:xfrm>
            <a:off x="2988500" y="687050"/>
            <a:ext cx="1274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GREEDY 1</a:t>
            </a:r>
            <a:endParaRPr b="1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3" name="Google Shape;193;p31"/>
          <p:cNvSpPr txBox="1"/>
          <p:nvPr/>
        </p:nvSpPr>
        <p:spPr>
          <a:xfrm>
            <a:off x="5438550" y="3325650"/>
            <a:ext cx="10524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DFS</a:t>
            </a:r>
            <a:endParaRPr b="1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4" name="Google Shape;194;p31"/>
          <p:cNvSpPr txBox="1"/>
          <p:nvPr/>
        </p:nvSpPr>
        <p:spPr>
          <a:xfrm>
            <a:off x="2899750" y="3325650"/>
            <a:ext cx="1931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</a:t>
            </a:r>
            <a:r>
              <a:rPr i="1" lang="es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ÓPTIMO)</a:t>
            </a:r>
            <a:endParaRPr i="1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BFS</a:t>
            </a:r>
            <a:endParaRPr b="1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IDDFS </a:t>
            </a:r>
            <a:endParaRPr b="1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ASTAR 0</a:t>
            </a:r>
            <a:endParaRPr b="1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ASTAR 1</a:t>
            </a:r>
            <a:endParaRPr b="1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594714"/>
            <a:ext cx="2653050" cy="2548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512700" y="1285875"/>
            <a:ext cx="3829500" cy="21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Juego: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Gridlock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325" y="1052664"/>
            <a:ext cx="3270000" cy="312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 flipH="1" rot="10800000">
            <a:off x="7759200" y="2234800"/>
            <a:ext cx="638400" cy="31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4826975" y="2160550"/>
            <a:ext cx="909900" cy="465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"/>
            <a:ext cx="2653050" cy="2548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0950" y="21299"/>
            <a:ext cx="2653050" cy="2548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2"/>
          <p:cNvPicPr preferRelativeResize="0"/>
          <p:nvPr/>
        </p:nvPicPr>
        <p:blipFill rotWithShape="1">
          <a:blip r:embed="rId5">
            <a:alphaModFix/>
          </a:blip>
          <a:srcRect b="1380" l="-1510" r="1510" t="-1380"/>
          <a:stretch/>
        </p:blipFill>
        <p:spPr>
          <a:xfrm>
            <a:off x="6466488" y="2571225"/>
            <a:ext cx="2701974" cy="25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2"/>
          <p:cNvSpPr txBox="1"/>
          <p:nvPr/>
        </p:nvSpPr>
        <p:spPr>
          <a:xfrm>
            <a:off x="5074250" y="687050"/>
            <a:ext cx="1321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GREEDY 0</a:t>
            </a:r>
            <a:endParaRPr b="1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4" name="Google Shape;204;p32"/>
          <p:cNvSpPr txBox="1"/>
          <p:nvPr/>
        </p:nvSpPr>
        <p:spPr>
          <a:xfrm>
            <a:off x="2988500" y="687050"/>
            <a:ext cx="1274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GREEDY 1</a:t>
            </a:r>
            <a:endParaRPr b="1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5" name="Google Shape;205;p32"/>
          <p:cNvSpPr txBox="1"/>
          <p:nvPr/>
        </p:nvSpPr>
        <p:spPr>
          <a:xfrm>
            <a:off x="5438550" y="3325650"/>
            <a:ext cx="10524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DFS</a:t>
            </a:r>
            <a:endParaRPr b="1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6" name="Google Shape;206;p32"/>
          <p:cNvSpPr txBox="1"/>
          <p:nvPr/>
        </p:nvSpPr>
        <p:spPr>
          <a:xfrm>
            <a:off x="2899750" y="3325650"/>
            <a:ext cx="1931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(ÓPTIMO)</a:t>
            </a:r>
            <a:endParaRPr i="1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BFS</a:t>
            </a:r>
            <a:endParaRPr b="1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IDDFS </a:t>
            </a:r>
            <a:endParaRPr b="1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ASTAR 0</a:t>
            </a:r>
            <a:endParaRPr b="1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ASTAR 1</a:t>
            </a:r>
            <a:endParaRPr b="1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594714"/>
            <a:ext cx="2653050" cy="254878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 txBox="1"/>
          <p:nvPr>
            <p:ph type="title"/>
          </p:nvPr>
        </p:nvSpPr>
        <p:spPr>
          <a:xfrm>
            <a:off x="2620500" y="1886850"/>
            <a:ext cx="3903000" cy="13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¿Preguntas?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 transiciones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00" y="1574079"/>
            <a:ext cx="2364139" cy="2259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4162" y="1574079"/>
            <a:ext cx="2335699" cy="2259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5211" y="1571175"/>
            <a:ext cx="2364139" cy="2265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5"/>
          <p:cNvCxnSpPr/>
          <p:nvPr/>
        </p:nvCxnSpPr>
        <p:spPr>
          <a:xfrm>
            <a:off x="2817050" y="2528900"/>
            <a:ext cx="587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1" name="Google Shape;81;p15"/>
          <p:cNvCxnSpPr/>
          <p:nvPr/>
        </p:nvCxnSpPr>
        <p:spPr>
          <a:xfrm>
            <a:off x="5788975" y="2528900"/>
            <a:ext cx="587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37800" y="3836225"/>
            <a:ext cx="2364300" cy="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Configuración inicial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6468000" y="3836225"/>
            <a:ext cx="2364300" cy="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Configuración final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4353000" y="3836225"/>
            <a:ext cx="438000" cy="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90250" y="526350"/>
            <a:ext cx="8055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Representación del problema</a:t>
            </a:r>
            <a:endParaRPr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687300" y="564225"/>
            <a:ext cx="7769400" cy="40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Estados:</a:t>
            </a:r>
            <a:r>
              <a:rPr lang="es"/>
              <a:t> Matriz </a:t>
            </a:r>
            <a:r>
              <a:rPr lang="es"/>
              <a:t>(arreglo 2D de enteros)</a:t>
            </a:r>
            <a:r>
              <a:rPr lang="es"/>
              <a:t> de NxM. La cantidad de estados posibles depende de la </a:t>
            </a:r>
            <a:r>
              <a:rPr lang="es"/>
              <a:t>configuración</a:t>
            </a:r>
            <a:r>
              <a:rPr lang="es"/>
              <a:t> inicial escogida.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u="sng"/>
              <a:t>Estado inicial:</a:t>
            </a:r>
            <a:r>
              <a:rPr lang="es"/>
              <a:t> Una configuración de bloques estrictamente </a:t>
            </a:r>
            <a:r>
              <a:rPr lang="es"/>
              <a:t>rectangulares</a:t>
            </a:r>
            <a:r>
              <a:rPr lang="es"/>
              <a:t> y celdas </a:t>
            </a:r>
            <a:r>
              <a:rPr lang="es"/>
              <a:t>vacías</a:t>
            </a:r>
            <a:r>
              <a:rPr lang="es"/>
              <a:t>. El bloque distinguido alineado con la salida pero no en ella.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u="sng"/>
              <a:t>Acciones posibles:</a:t>
            </a:r>
            <a:r>
              <a:rPr lang="es"/>
              <a:t> Mover un bloque una celda en la dirección paralela a su lado más largo, en cualquiera de sus dos sentidos.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u="sng"/>
              <a:t>Modelo de transición:</a:t>
            </a:r>
            <a:r>
              <a:rPr lang="es"/>
              <a:t> Retorna el tablero con el movimiento efectuado sobre el bloque.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 u="sng"/>
              <a:t>Condición de terminación:</a:t>
            </a:r>
            <a:r>
              <a:rPr lang="es"/>
              <a:t> El bloque distinguido llegó a la salida.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177000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Heurísticas</a:t>
            </a:r>
            <a:endParaRPr sz="7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265500" y="1058325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Heurística 1</a:t>
            </a:r>
            <a:endParaRPr/>
          </a:p>
        </p:txBody>
      </p:sp>
      <p:sp>
        <p:nvSpPr>
          <p:cNvPr id="105" name="Google Shape;105;p19"/>
          <p:cNvSpPr txBox="1"/>
          <p:nvPr>
            <p:ph idx="1" type="subTitle"/>
          </p:nvPr>
        </p:nvSpPr>
        <p:spPr>
          <a:xfrm>
            <a:off x="265500" y="298662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Distancia (en celdas) del bloque distinguido hasta la salida</a:t>
            </a:r>
            <a:endParaRPr/>
          </a:p>
        </p:txBody>
      </p:sp>
      <p:sp>
        <p:nvSpPr>
          <p:cNvPr id="106" name="Google Shape;106;p19"/>
          <p:cNvSpPr txBox="1"/>
          <p:nvPr>
            <p:ph idx="2" type="body"/>
          </p:nvPr>
        </p:nvSpPr>
        <p:spPr>
          <a:xfrm>
            <a:off x="4929250" y="3630150"/>
            <a:ext cx="3639900" cy="10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Ejemplo: </a:t>
            </a:r>
            <a:r>
              <a:rPr lang="es"/>
              <a:t>l</a:t>
            </a:r>
            <a:r>
              <a:rPr lang="es"/>
              <a:t>a heurística en este estado sería 4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825" y="536624"/>
            <a:ext cx="3040878" cy="290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/>
          <p:nvPr/>
        </p:nvSpPr>
        <p:spPr>
          <a:xfrm>
            <a:off x="6334312" y="1567256"/>
            <a:ext cx="419700" cy="394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6788469" y="1567256"/>
            <a:ext cx="419700" cy="394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7225466" y="1567256"/>
            <a:ext cx="419700" cy="394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7645173" y="1567256"/>
            <a:ext cx="419700" cy="394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idx="1" type="subTitle"/>
          </p:nvPr>
        </p:nvSpPr>
        <p:spPr>
          <a:xfrm>
            <a:off x="368450" y="2266800"/>
            <a:ext cx="40452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</a:rPr>
              <a:t>(admisible)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265500" y="10559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Heurística 2</a:t>
            </a:r>
            <a:endParaRPr/>
          </a:p>
        </p:txBody>
      </p:sp>
      <p:sp>
        <p:nvSpPr>
          <p:cNvPr id="118" name="Google Shape;118;p20"/>
          <p:cNvSpPr txBox="1"/>
          <p:nvPr>
            <p:ph idx="1" type="subTitle"/>
          </p:nvPr>
        </p:nvSpPr>
        <p:spPr>
          <a:xfrm>
            <a:off x="265500" y="2986625"/>
            <a:ext cx="4045200" cy="18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Distancia (en celdas) del bloque distinguido hasta la salida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+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Cantidad de bloques en el camino del bloque distinguido a la salida</a:t>
            </a:r>
            <a:endParaRPr/>
          </a:p>
        </p:txBody>
      </p:sp>
      <p:sp>
        <p:nvSpPr>
          <p:cNvPr id="119" name="Google Shape;119;p20"/>
          <p:cNvSpPr txBox="1"/>
          <p:nvPr>
            <p:ph idx="2" type="body"/>
          </p:nvPr>
        </p:nvSpPr>
        <p:spPr>
          <a:xfrm>
            <a:off x="4929250" y="3630150"/>
            <a:ext cx="3639900" cy="10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Ejemplo: la heurística en este estado sería 7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825" y="536624"/>
            <a:ext cx="3040878" cy="290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/>
          <p:nvPr/>
        </p:nvSpPr>
        <p:spPr>
          <a:xfrm>
            <a:off x="6334312" y="1567256"/>
            <a:ext cx="419700" cy="394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6788469" y="1567256"/>
            <a:ext cx="419700" cy="394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7225466" y="1567256"/>
            <a:ext cx="419700" cy="394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7645173" y="1567256"/>
            <a:ext cx="419700" cy="394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>
            <p:ph idx="1" type="subTitle"/>
          </p:nvPr>
        </p:nvSpPr>
        <p:spPr>
          <a:xfrm>
            <a:off x="368450" y="2266800"/>
            <a:ext cx="40452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</a:rPr>
              <a:t>(admisible)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6831349" y="1603551"/>
            <a:ext cx="316800" cy="3219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7268286" y="1603551"/>
            <a:ext cx="316800" cy="3219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7705211" y="1603551"/>
            <a:ext cx="316800" cy="3219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</a:t>
            </a:r>
            <a:r>
              <a:rPr lang="es"/>
              <a:t>heurística</a:t>
            </a:r>
            <a:r>
              <a:rPr lang="es"/>
              <a:t> que nunca fue</a:t>
            </a:r>
            <a:endParaRPr/>
          </a:p>
        </p:txBody>
      </p:sp>
      <p:sp>
        <p:nvSpPr>
          <p:cNvPr id="134" name="Google Shape;134;p21"/>
          <p:cNvSpPr txBox="1"/>
          <p:nvPr>
            <p:ph idx="1" type="subTitle"/>
          </p:nvPr>
        </p:nvSpPr>
        <p:spPr>
          <a:xfrm>
            <a:off x="265500" y="2769000"/>
            <a:ext cx="4045200" cy="20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</a:t>
            </a:r>
            <a:r>
              <a:rPr lang="es"/>
              <a:t>n</a:t>
            </a:r>
            <a:r>
              <a:rPr b="1" lang="es"/>
              <a:t> </a:t>
            </a:r>
            <a:r>
              <a:rPr lang="es"/>
              <a:t>+ </a:t>
            </a:r>
            <a:r>
              <a:rPr b="1" lang="es"/>
              <a:t>mín(</a:t>
            </a:r>
            <a:r>
              <a:rPr lang="es"/>
              <a:t>heurística hoja del árbol generado al realizar BFS hasta la profundidad n</a:t>
            </a:r>
            <a:r>
              <a:rPr b="1" lang="es"/>
              <a:t>) </a:t>
            </a:r>
            <a:r>
              <a:rPr lang="es"/>
              <a:t>o la distancia a la solución si esta se encuentra a menos de n pasos</a:t>
            </a:r>
            <a:endParaRPr/>
          </a:p>
        </p:txBody>
      </p:sp>
      <p:sp>
        <p:nvSpPr>
          <p:cNvPr id="135" name="Google Shape;135;p21"/>
          <p:cNvSpPr txBox="1"/>
          <p:nvPr>
            <p:ph idx="2" type="body"/>
          </p:nvPr>
        </p:nvSpPr>
        <p:spPr>
          <a:xfrm>
            <a:off x="4921750" y="3747025"/>
            <a:ext cx="3837000" cy="8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Si n = 1 y se usa la </a:t>
            </a:r>
            <a:r>
              <a:rPr lang="es"/>
              <a:t>heurística anterior</a:t>
            </a:r>
            <a:r>
              <a:rPr lang="es"/>
              <a:t>, entonces 1 + 6 = 7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825" y="536624"/>
            <a:ext cx="3040878" cy="290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