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81" r:id="rId5"/>
    <p:sldId id="261" r:id="rId6"/>
    <p:sldId id="264" r:id="rId7"/>
    <p:sldId id="266" r:id="rId8"/>
    <p:sldId id="268" r:id="rId9"/>
    <p:sldId id="270" r:id="rId10"/>
    <p:sldId id="271" r:id="rId11"/>
    <p:sldId id="273" r:id="rId12"/>
    <p:sldId id="275" r:id="rId13"/>
    <p:sldId id="282" r:id="rId14"/>
    <p:sldId id="283" r:id="rId15"/>
    <p:sldId id="284" r:id="rId16"/>
    <p:sldId id="277" r:id="rId17"/>
    <p:sldId id="280" r:id="rId18"/>
    <p:sldId id="259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5B9"/>
    <a:srgbClr val="8E8659"/>
    <a:srgbClr val="6CAA78"/>
    <a:srgbClr val="A05FA7"/>
    <a:srgbClr val="FFFFFF"/>
    <a:srgbClr val="666EA5"/>
    <a:srgbClr val="669ED1"/>
    <a:srgbClr val="C9E3FC"/>
    <a:srgbClr val="118DFF"/>
    <a:srgbClr val="F0A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6EFB-5479-4D1A-296D-1A75CF126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9FFB8-ACE4-46B0-6BA8-878E10E5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66C6-47E8-0016-1F47-41B56379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18213-5040-F40E-3940-EBE76464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0C9EE-658A-A58C-D3DA-F6B22713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6C0-EB1A-644E-1F3A-B93C06B6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E6422-D803-AAFC-AB48-6CF887FF3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44D6-A0B2-F4FF-0EBF-EBE08AC7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D677-F476-EC77-2D5E-D246DB0D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B74E-F65F-BF27-55C4-09AFDCE7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597B0-F409-8A1D-E504-07FFE48A6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C87C9-8707-42B6-3F88-36EC33533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AC43-D773-748F-0FAA-D338E18B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7E7B8-E16C-31A1-D9E4-08E76764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7B3F-2CD2-BF6A-1C98-F8861FD7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431B-028C-2771-4C6D-913A26F7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EF4D-15AB-73BF-23A9-A421DE67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A3EC1-6F26-D8E2-0DC0-5A1007DC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AEAB-B6DD-213D-465D-E617BE4C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B929-2A2C-A020-6504-DD670425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DE2-9035-F1C3-B42D-DF827084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9413-F58F-20DF-8EA8-F597E02F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81401-4D27-3B9B-11C0-2476EC82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4A29-90E4-73D0-D064-81AF7B81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3B43-2854-9EB3-3143-7D5FA12A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BFCD-0101-03DF-0347-74AD1A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0C60-B04F-9709-8FEC-13E6E19DA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EC37A-1BCA-EDF6-B881-C746EABB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CDD43-8CFE-6A1C-A3E5-5B4C6EBE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9BD7-B2FC-EAF9-4ACA-AD97F738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4A459-12D2-4F16-596D-E42B6F9A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2642-A2C2-2100-62FB-5F251445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42E83-8C6B-382F-FB59-8AF4100F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9801-1C23-BD05-54B3-7630A3143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1928-405B-A516-8E01-E34338478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CBF5F-2AFE-7841-81A8-3EE03B951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E7FB7-E223-4ED6-143D-E32F454F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F0127-B7EC-20DA-900E-A5F4B50D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DC3BD-E25A-3E88-8FEF-E953171E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7EA0-FA78-4682-2BB6-5D2330BE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A810E-2267-5ADE-3C6B-2A43FA8E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17D49-1EEA-18C1-83B3-5B4C03B3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00E63-CD20-5A24-8C50-236A9378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2C2FD-57D8-B6F1-6DBB-F6816559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A3939-7BA6-943F-9978-2FFC263C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65B26-DC9E-2605-5ACB-10D345FE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6E4A-3521-2F80-841D-18C99B4B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A380-EF4E-3B05-41A4-F792C0A5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6DD9A-7936-021C-6269-F6872E8CF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3A2D1-6E11-4A7C-3E0D-535AB207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B9E67-F4F6-8A9F-7FBA-EF986ECD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AEE38-DD68-2EC6-EA37-D343A237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B9E-71DE-4369-60A6-82D3F1FB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0C134-4C85-26A2-2E59-44DA3A8A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B0DE8-25DC-C09B-7CB3-BEED59809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B1174-E6E5-DB25-9E8C-420F4FAE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C54D-4E7E-A2E9-7674-DECC9AC3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54F1B-CCCA-6E98-57B0-CACE8DC2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262DF-C6F8-5157-346B-912F3C82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8F7CF-B946-2B13-D58E-58FDDD5F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67AD-89C7-E57E-35D0-6F8A4FD68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52F7-1526-4657-A478-341753F75502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C8A7-0057-BBE8-AE3F-0F1848BF0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4193-BCF5-9F01-2BE1-B4FC31E1E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27BD-B665-436B-9865-FB540AA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hville.gov/Police/Metro-Nashville-Police-Department-Incidents/2u6v-ujjs/about_data" TargetMode="External"/><Relationship Id="rId2" Type="http://schemas.openxmlformats.org/officeDocument/2006/relationships/hyperlink" Target="https://censusrepor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smv.com/2023/04/12/study-how-much-do-you-need-make-be-middle-class-nashville/" TargetMode="External"/><Relationship Id="rId4" Type="http://schemas.openxmlformats.org/officeDocument/2006/relationships/hyperlink" Target="https://www.nashville.gov/departments/polic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59DC-1FFB-80DC-EB1A-DE0015E97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70" y="346661"/>
            <a:ext cx="7356953" cy="2658193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latin typeface="Haettenschweiler" panose="020B0706040902060204" pitchFamily="34" charset="0"/>
              </a:rPr>
              <a:t>Police Incident Coverage Time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EEF5C-F2E7-9995-B999-FEC74F27C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352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Donovan Knight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Nashville Software School DA10</a:t>
            </a:r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BCF86-00B2-2A10-8019-217F17D8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78" y="2896186"/>
            <a:ext cx="4657308" cy="34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8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E23C-1B83-5F70-0ED9-4948661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54" y="-670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Lower Class Earners  With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131C3-39FB-0E50-4310-E3472BBD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33" y="1926694"/>
            <a:ext cx="5800643" cy="36513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9C9B40-2F77-19A9-9850-241DBD7BAF96}"/>
              </a:ext>
            </a:extLst>
          </p:cNvPr>
          <p:cNvSpPr/>
          <p:nvPr/>
        </p:nvSpPr>
        <p:spPr>
          <a:xfrm>
            <a:off x="2937353" y="1926694"/>
            <a:ext cx="3407080" cy="227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D421ED-8A6A-4488-3579-AF9C109DC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92820"/>
            <a:ext cx="6350826" cy="358521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38C070-852F-FB14-3AD1-9F6396EF60DB}"/>
              </a:ext>
            </a:extLst>
          </p:cNvPr>
          <p:cNvSpPr/>
          <p:nvPr/>
        </p:nvSpPr>
        <p:spPr>
          <a:xfrm>
            <a:off x="2993721" y="2154477"/>
            <a:ext cx="3350712" cy="227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7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0222-45FD-A17A-E846-22379A25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67" y="-607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Middle Class Earners With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A892D-CBCA-7F93-8E89-62260A58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73" y="2012777"/>
            <a:ext cx="5972827" cy="35988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56E201-D08F-E1BF-6422-7E65F0B54B64}"/>
              </a:ext>
            </a:extLst>
          </p:cNvPr>
          <p:cNvSpPr/>
          <p:nvPr/>
        </p:nvSpPr>
        <p:spPr>
          <a:xfrm>
            <a:off x="3043825" y="1791222"/>
            <a:ext cx="3432131" cy="221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C02F9F-F519-87A6-D660-43B952C97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59" y="2012777"/>
            <a:ext cx="6150013" cy="359888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C674DF-B138-FD8F-CC5C-C49B079C1A75}"/>
              </a:ext>
            </a:extLst>
          </p:cNvPr>
          <p:cNvSpPr/>
          <p:nvPr/>
        </p:nvSpPr>
        <p:spPr>
          <a:xfrm>
            <a:off x="2962405" y="2204581"/>
            <a:ext cx="3296567" cy="21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647F-788D-7E43-9BDC-07E1D173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Upper Class Earners With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BB0E6-C4F8-408E-C619-D1DCB27A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0783"/>
            <a:ext cx="6096000" cy="35820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CAE6E0-AFCC-1C4C-9595-DF70F5643554}"/>
              </a:ext>
            </a:extLst>
          </p:cNvPr>
          <p:cNvSpPr/>
          <p:nvPr/>
        </p:nvSpPr>
        <p:spPr>
          <a:xfrm>
            <a:off x="2862197" y="1960783"/>
            <a:ext cx="3233803" cy="268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6328B3-3359-90A2-0DA4-36619D2A9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77" y="1960783"/>
            <a:ext cx="6022324" cy="359546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F5C8F4-EE5F-B72C-B109-E1354A87E172}"/>
              </a:ext>
            </a:extLst>
          </p:cNvPr>
          <p:cNvSpPr/>
          <p:nvPr/>
        </p:nvSpPr>
        <p:spPr>
          <a:xfrm>
            <a:off x="2862197" y="2154477"/>
            <a:ext cx="3233802" cy="175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508B-7D22-5C6B-8500-C018F916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1759-16AA-BFC7-E9E4-E9726C8E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top types of calls per zip code?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the type of calls affect the time it takes for police to cover a call? </a:t>
            </a:r>
          </a:p>
        </p:txBody>
      </p:sp>
    </p:spTree>
    <p:extLst>
      <p:ext uri="{BB962C8B-B14F-4D97-AF65-F5344CB8AC3E}">
        <p14:creationId xmlns:p14="http://schemas.microsoft.com/office/powerpoint/2010/main" val="175698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ACBF-C73C-8920-EC5F-D37B8F78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Types of Calls Per Zip Code in 2023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BB408-4A2A-3501-F936-6FD6E7DCA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918" y="1382256"/>
            <a:ext cx="9472163" cy="5110619"/>
          </a:xfrm>
        </p:spPr>
      </p:pic>
    </p:spTree>
    <p:extLst>
      <p:ext uri="{BB962C8B-B14F-4D97-AF65-F5344CB8AC3E}">
        <p14:creationId xmlns:p14="http://schemas.microsoft.com/office/powerpoint/2010/main" val="297358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49BA-ABB7-65F4-7D46-C68C72E5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550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Average Police Times &amp; Top Calls Per Zip Code in 2023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5FDB4-872D-8D36-F64D-A14984AD7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0767"/>
            <a:ext cx="6334353" cy="34991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3780C-9048-DC40-B03D-8A211909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48" y="3194136"/>
            <a:ext cx="6342652" cy="3613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6F8CB-6073-3DE4-A6C5-3C12ADD223EA}"/>
              </a:ext>
            </a:extLst>
          </p:cNvPr>
          <p:cNvSpPr txBox="1"/>
          <p:nvPr/>
        </p:nvSpPr>
        <p:spPr>
          <a:xfrm>
            <a:off x="-8299" y="4469922"/>
            <a:ext cx="3883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9E3FC"/>
                </a:solidFill>
              </a:rPr>
              <a:t>Light Blue </a:t>
            </a:r>
            <a:r>
              <a:rPr lang="en-US" dirty="0"/>
              <a:t>- 3-4 Hours on Average</a:t>
            </a:r>
          </a:p>
          <a:p>
            <a:r>
              <a:rPr lang="en-US" dirty="0">
                <a:solidFill>
                  <a:srgbClr val="669ED1"/>
                </a:solidFill>
              </a:rPr>
              <a:t>Median Blue </a:t>
            </a:r>
            <a:r>
              <a:rPr lang="en-US" dirty="0"/>
              <a:t>- 4-5 Hours on Average</a:t>
            </a:r>
          </a:p>
          <a:p>
            <a:r>
              <a:rPr lang="en-US" dirty="0">
                <a:solidFill>
                  <a:srgbClr val="666EA5"/>
                </a:solidFill>
              </a:rPr>
              <a:t>Dark Blue </a:t>
            </a:r>
            <a:r>
              <a:rPr lang="en-US" dirty="0"/>
              <a:t>- +5 Hours on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4B5D7-9FEE-1CE2-D261-6F2B67E29F38}"/>
              </a:ext>
            </a:extLst>
          </p:cNvPr>
          <p:cNvSpPr txBox="1"/>
          <p:nvPr/>
        </p:nvSpPr>
        <p:spPr>
          <a:xfrm>
            <a:off x="7576159" y="1716808"/>
            <a:ext cx="4615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Weapon Offense – </a:t>
            </a:r>
            <a:r>
              <a:rPr lang="en-US" dirty="0">
                <a:solidFill>
                  <a:srgbClr val="EBB5B9"/>
                </a:solidFill>
              </a:rPr>
              <a:t>Light Pink</a:t>
            </a:r>
          </a:p>
          <a:p>
            <a:pPr algn="r"/>
            <a:r>
              <a:rPr lang="en-US" dirty="0"/>
              <a:t>Firearm Possession -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Grey</a:t>
            </a:r>
          </a:p>
          <a:p>
            <a:pPr algn="r"/>
            <a:r>
              <a:rPr lang="en-US" dirty="0"/>
              <a:t>Assault - </a:t>
            </a:r>
            <a:r>
              <a:rPr lang="en-US" dirty="0">
                <a:solidFill>
                  <a:srgbClr val="8E8659"/>
                </a:solidFill>
              </a:rPr>
              <a:t>Brown</a:t>
            </a:r>
          </a:p>
          <a:p>
            <a:pPr algn="r"/>
            <a:r>
              <a:rPr lang="en-US" dirty="0"/>
              <a:t>Drug Offense - </a:t>
            </a:r>
            <a:r>
              <a:rPr lang="en-US" dirty="0">
                <a:solidFill>
                  <a:srgbClr val="6CAA78"/>
                </a:solidFill>
              </a:rPr>
              <a:t>Green</a:t>
            </a:r>
          </a:p>
          <a:p>
            <a:pPr algn="r"/>
            <a:r>
              <a:rPr lang="en-US" dirty="0"/>
              <a:t>Transport - </a:t>
            </a:r>
            <a:r>
              <a:rPr lang="en-US" dirty="0">
                <a:solidFill>
                  <a:srgbClr val="A05FA7"/>
                </a:solidFill>
              </a:rPr>
              <a:t>Purple</a:t>
            </a:r>
          </a:p>
        </p:txBody>
      </p:sp>
    </p:spTree>
    <p:extLst>
      <p:ext uri="{BB962C8B-B14F-4D97-AF65-F5344CB8AC3E}">
        <p14:creationId xmlns:p14="http://schemas.microsoft.com/office/powerpoint/2010/main" val="166916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BD84-1DCB-C1B3-FB1F-7CCD822D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Based 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8AC2-29A8-E87D-108C-5FB181CF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Police in Nashville DO NOT discriminate against those of different races or incomes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times for complete coverage of ALL crimes (apart from suspects on the run) averaged between about 4 and 6 hours. </a:t>
            </a:r>
          </a:p>
          <a:p>
            <a:endParaRPr lang="en-US" dirty="0"/>
          </a:p>
          <a:p>
            <a:r>
              <a:rPr lang="en-US" dirty="0"/>
              <a:t>It also appears that calls on situations that have the potential to become violent(weapon and firearms incidents), are dealt with faster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Nashville police appear to be slightly quicker in low income and areas with minorities areas even though there is not a large spread of time taken</a:t>
            </a:r>
          </a:p>
        </p:txBody>
      </p:sp>
    </p:spTree>
    <p:extLst>
      <p:ext uri="{BB962C8B-B14F-4D97-AF65-F5344CB8AC3E}">
        <p14:creationId xmlns:p14="http://schemas.microsoft.com/office/powerpoint/2010/main" val="121289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267D-8D7A-04B3-A909-E449114C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Police and Personal Data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6A1A-A1CD-729E-53D2-BF083EC8C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49" y="2552134"/>
            <a:ext cx="5181600" cy="4351338"/>
          </a:xfrm>
        </p:spPr>
        <p:txBody>
          <a:bodyPr/>
          <a:lstStyle/>
          <a:p>
            <a:r>
              <a:rPr lang="en-US" dirty="0"/>
              <a:t>Only 1,050 officers spread across 8 precincts/districts that span across Nashville</a:t>
            </a:r>
          </a:p>
          <a:p>
            <a:r>
              <a:rPr lang="en-US" dirty="0"/>
              <a:t>Not evenly divided across each precinct, but based on budget and calls for service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80EE6-C28C-46A6-D72B-A12E24720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565" y="2552134"/>
            <a:ext cx="5181600" cy="4351338"/>
          </a:xfrm>
        </p:spPr>
        <p:txBody>
          <a:bodyPr/>
          <a:lstStyle/>
          <a:p>
            <a:r>
              <a:rPr lang="en-US" dirty="0"/>
              <a:t>Some data was eliminated from my work because of irrelevant </a:t>
            </a:r>
            <a:r>
              <a:rPr lang="en-US" dirty="0" err="1"/>
              <a:t>zipcodes</a:t>
            </a:r>
            <a:r>
              <a:rPr lang="en-US" dirty="0"/>
              <a:t>, nonexistent </a:t>
            </a:r>
            <a:r>
              <a:rPr lang="en-US" dirty="0" err="1"/>
              <a:t>zipcodes</a:t>
            </a:r>
            <a:r>
              <a:rPr lang="en-US" dirty="0"/>
              <a:t>, etc.</a:t>
            </a:r>
          </a:p>
          <a:p>
            <a:r>
              <a:rPr lang="en-US" dirty="0"/>
              <a:t>Suspects on the run for more than a day were not included in the incidents reported</a:t>
            </a:r>
          </a:p>
          <a:p>
            <a:r>
              <a:rPr lang="en-US" dirty="0"/>
              <a:t>The outlier on the scatterplots was the same </a:t>
            </a:r>
            <a:r>
              <a:rPr lang="en-US" dirty="0" err="1"/>
              <a:t>zipcode</a:t>
            </a:r>
            <a:r>
              <a:rPr lang="en-US" dirty="0"/>
              <a:t>, in Mount Juliet, TN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08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EDC-7C2A-6390-4560-4692B116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8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62B5-12EC-963B-EB0E-D12A05A6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https://censusreporter.org/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https://data.nashville.gov/Police/Metro-Nashville-Police-Department-Incidents/2u6v-ujjs/about_data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https://www.nashville.gov/departments/police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Study: How much do you need to make to be middle class in Nashville? (wsmv.com)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8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C9B0A-6513-1AFA-AFF4-16C2BF262CF1}"/>
              </a:ext>
            </a:extLst>
          </p:cNvPr>
          <p:cNvSpPr txBox="1"/>
          <p:nvPr/>
        </p:nvSpPr>
        <p:spPr>
          <a:xfrm>
            <a:off x="2085584" y="2766205"/>
            <a:ext cx="935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16595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C4A0-68A6-186F-B04C-FFCA9174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F18D-119C-F7E4-EE4C-71E251A3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if the Nashville Police Department reputedly respond slower or faster in certain areas based on the demographic of people living there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possibly shed light onto misinformation about the police in our city</a:t>
            </a:r>
          </a:p>
          <a:p>
            <a:endParaRPr lang="en-US" dirty="0"/>
          </a:p>
          <a:p>
            <a:r>
              <a:rPr lang="en-US" dirty="0"/>
              <a:t>To aid in lessening the hostility between on-duty officers and citizens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9385-0498-C2C4-FC35-59861B96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Police Incident Coverage Time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9C1D-0A80-B299-60C3-CD5CD43A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Time between the incident occurred and the incident reported by the police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Incident occurred = instance in which a call is made for dispatch to make their way to the scene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Incident reported = instance in which the call has been handled and put in the Metro Nashville Police Department system</a:t>
            </a:r>
          </a:p>
        </p:txBody>
      </p:sp>
    </p:spTree>
    <p:extLst>
      <p:ext uri="{BB962C8B-B14F-4D97-AF65-F5344CB8AC3E}">
        <p14:creationId xmlns:p14="http://schemas.microsoft.com/office/powerpoint/2010/main" val="159158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9956-34EA-EA08-43CA-A782B913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2731-246B-EF18-AA7D-93BD1F96F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Race (in 2023)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D80FB-B4DB-5B93-AD1C-3654A58BF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1828006" y="3061494"/>
            <a:ext cx="3181350" cy="25717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8AA1A-FE0E-D008-A587-EBD50C3D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Income (in 2023)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1DCB8D-8CEE-1AB6-631D-8907AADE9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30231" y="3061494"/>
            <a:ext cx="3667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6FC9-4672-116B-2E49-31E4CEF4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Race in Nashville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41D1F-5E67-AE32-41F9-04B5A3839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841" y="1825625"/>
            <a:ext cx="7994318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BD308E-E4AE-C58F-8CE1-1FFE702EEB4B}"/>
              </a:ext>
            </a:extLst>
          </p:cNvPr>
          <p:cNvSpPr/>
          <p:nvPr/>
        </p:nvSpPr>
        <p:spPr>
          <a:xfrm>
            <a:off x="8586592" y="3620022"/>
            <a:ext cx="1678487" cy="820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CCD6F-37B6-0541-BAC4-88EC4A2CC0DD}"/>
              </a:ext>
            </a:extLst>
          </p:cNvPr>
          <p:cNvSpPr txBox="1"/>
          <p:nvPr/>
        </p:nvSpPr>
        <p:spPr>
          <a:xfrm>
            <a:off x="7640877" y="2235896"/>
            <a:ext cx="3638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8DFF"/>
                </a:solidFill>
              </a:rPr>
              <a:t>Blue</a:t>
            </a:r>
            <a:r>
              <a:rPr lang="en-US" dirty="0"/>
              <a:t> – White Population</a:t>
            </a:r>
          </a:p>
          <a:p>
            <a:r>
              <a:rPr lang="en-US" dirty="0">
                <a:solidFill>
                  <a:srgbClr val="F0A787"/>
                </a:solidFill>
              </a:rPr>
              <a:t>Peach</a:t>
            </a:r>
            <a:r>
              <a:rPr lang="en-US" dirty="0"/>
              <a:t> – Black Population</a:t>
            </a:r>
          </a:p>
          <a:p>
            <a:r>
              <a:rPr lang="en-US" dirty="0">
                <a:solidFill>
                  <a:srgbClr val="BDC4A7"/>
                </a:solidFill>
              </a:rPr>
              <a:t>Olive</a:t>
            </a:r>
            <a:r>
              <a:rPr lang="en-US" dirty="0"/>
              <a:t> – All Other Populations</a:t>
            </a:r>
          </a:p>
        </p:txBody>
      </p:sp>
    </p:spTree>
    <p:extLst>
      <p:ext uri="{BB962C8B-B14F-4D97-AF65-F5344CB8AC3E}">
        <p14:creationId xmlns:p14="http://schemas.microsoft.com/office/powerpoint/2010/main" val="340937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D4C7-84A8-7B49-F30C-5DA5A34C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Primarily White Zip Codes With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56C99-D628-28E7-8606-4E9E99D4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957" y="1615532"/>
            <a:ext cx="5628939" cy="36140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F0135E-7D83-472A-CDB5-C68F12CE4AC0}"/>
              </a:ext>
            </a:extLst>
          </p:cNvPr>
          <p:cNvSpPr/>
          <p:nvPr/>
        </p:nvSpPr>
        <p:spPr>
          <a:xfrm>
            <a:off x="3306871" y="1835063"/>
            <a:ext cx="3081403" cy="219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FA7DFF-D700-02F2-7B19-E0F060FB4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15532"/>
            <a:ext cx="6512957" cy="370311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EC4E63-5585-7B5C-EB43-C3BAE8E22700}"/>
              </a:ext>
            </a:extLst>
          </p:cNvPr>
          <p:cNvSpPr/>
          <p:nvPr/>
        </p:nvSpPr>
        <p:spPr>
          <a:xfrm>
            <a:off x="3306871" y="1835063"/>
            <a:ext cx="3206086" cy="175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D493-A407-4C22-6974-34AD6C4A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258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Primarily Black Zip Codes With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B045F-ECDD-F2BB-BC55-320554F54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56" y="2060532"/>
            <a:ext cx="5919327" cy="3368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778E37-0256-3437-6896-EB89BA426CA3}"/>
              </a:ext>
            </a:extLst>
          </p:cNvPr>
          <p:cNvSpPr/>
          <p:nvPr/>
        </p:nvSpPr>
        <p:spPr>
          <a:xfrm>
            <a:off x="3194137" y="2060532"/>
            <a:ext cx="3030518" cy="18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B74569-4BC6-7977-8725-39E8CC016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60002"/>
            <a:ext cx="6224655" cy="35694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EE4337-46A1-ABBA-3322-E52295582B71}"/>
              </a:ext>
            </a:extLst>
          </p:cNvPr>
          <p:cNvSpPr/>
          <p:nvPr/>
        </p:nvSpPr>
        <p:spPr>
          <a:xfrm>
            <a:off x="3194137" y="2148214"/>
            <a:ext cx="3030518" cy="18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2B4E-602A-9B58-69D2-4D0A82A0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26" y="585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All Other Residents With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84184-0A26-594B-CB49-B7208CE1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770" y="2167749"/>
            <a:ext cx="5767230" cy="34125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D6E003-C2E2-DBA7-805B-85FBF9CF6953}"/>
              </a:ext>
            </a:extLst>
          </p:cNvPr>
          <p:cNvSpPr/>
          <p:nvPr/>
        </p:nvSpPr>
        <p:spPr>
          <a:xfrm>
            <a:off x="3306871" y="2060532"/>
            <a:ext cx="3117898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3283A8-6B20-554F-F21F-9B547CF9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060532"/>
            <a:ext cx="6261855" cy="351981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7CF750-5D04-3A68-A679-DD55CA79DE2B}"/>
              </a:ext>
            </a:extLst>
          </p:cNvPr>
          <p:cNvSpPr/>
          <p:nvPr/>
        </p:nvSpPr>
        <p:spPr>
          <a:xfrm>
            <a:off x="3306871" y="2248422"/>
            <a:ext cx="2954984" cy="313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8D8C-A1B2-BB9D-9A92-F2E387AC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Income In Nashville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1BFBE-3D94-3C0F-E6CA-EBBEA0BEE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213" y="1825625"/>
            <a:ext cx="78175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B0791-9A2C-54CC-8F3E-DC32FEF4A43D}"/>
              </a:ext>
            </a:extLst>
          </p:cNvPr>
          <p:cNvSpPr txBox="1"/>
          <p:nvPr/>
        </p:nvSpPr>
        <p:spPr>
          <a:xfrm>
            <a:off x="319413" y="2376813"/>
            <a:ext cx="3313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Class – approx. 40k or less</a:t>
            </a:r>
          </a:p>
          <a:p>
            <a:r>
              <a:rPr lang="en-US" dirty="0"/>
              <a:t>Middle Class – 40k  to 120k</a:t>
            </a:r>
          </a:p>
          <a:p>
            <a:r>
              <a:rPr lang="en-US" dirty="0"/>
              <a:t>Upper Class – more than 120k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0845-F7C9-8D46-1900-4F5BF539B2DD}"/>
              </a:ext>
            </a:extLst>
          </p:cNvPr>
          <p:cNvSpPr/>
          <p:nvPr/>
        </p:nvSpPr>
        <p:spPr>
          <a:xfrm>
            <a:off x="8217074" y="3620022"/>
            <a:ext cx="1903956" cy="839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55CAD-254C-3E66-7725-AB248DC19A3A}"/>
              </a:ext>
            </a:extLst>
          </p:cNvPr>
          <p:cNvSpPr txBox="1"/>
          <p:nvPr/>
        </p:nvSpPr>
        <p:spPr>
          <a:xfrm>
            <a:off x="8135655" y="4709786"/>
            <a:ext cx="321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Upper Class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Yellow</a:t>
            </a:r>
            <a:r>
              <a:rPr lang="en-US" dirty="0"/>
              <a:t> – Middle Class</a:t>
            </a:r>
          </a:p>
          <a:p>
            <a:r>
              <a:rPr lang="en-US" dirty="0">
                <a:solidFill>
                  <a:srgbClr val="C00000"/>
                </a:solidFill>
              </a:rPr>
              <a:t>Red</a:t>
            </a:r>
            <a:r>
              <a:rPr lang="en-US" dirty="0"/>
              <a:t> – Lower Class</a:t>
            </a:r>
          </a:p>
        </p:txBody>
      </p:sp>
    </p:spTree>
    <p:extLst>
      <p:ext uri="{BB962C8B-B14F-4D97-AF65-F5344CB8AC3E}">
        <p14:creationId xmlns:p14="http://schemas.microsoft.com/office/powerpoint/2010/main" val="121837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4536</TotalTime>
  <Words>534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Haettenschweiler</vt:lpstr>
      <vt:lpstr>Office Theme</vt:lpstr>
      <vt:lpstr>Police Incident Coverage Time Capstone</vt:lpstr>
      <vt:lpstr>Motivation</vt:lpstr>
      <vt:lpstr>What is Police Incident Coverage Time ?</vt:lpstr>
      <vt:lpstr>Parameters</vt:lpstr>
      <vt:lpstr>Race in Nashville</vt:lpstr>
      <vt:lpstr>Primarily White Zip Codes With Correlation</vt:lpstr>
      <vt:lpstr>Primarily Black Zip Codes With Correlation</vt:lpstr>
      <vt:lpstr>All Other Residents With Correlation</vt:lpstr>
      <vt:lpstr>Income In Nashville</vt:lpstr>
      <vt:lpstr>Lower Class Earners  With Correlation</vt:lpstr>
      <vt:lpstr>Middle Class Earners With Correlation</vt:lpstr>
      <vt:lpstr>Upper Class Earners With Correlation</vt:lpstr>
      <vt:lpstr>Additional Parameters</vt:lpstr>
      <vt:lpstr>Top Types of Calls Per Zip Code in 2023</vt:lpstr>
      <vt:lpstr>Average Police Times &amp; Top Calls Per Zip Code in 2023</vt:lpstr>
      <vt:lpstr>Conclusion Based on Results</vt:lpstr>
      <vt:lpstr>Additional Police and Personal Data Information </vt:lpstr>
      <vt:lpstr>Data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P.I.C.T Capstone</dc:title>
  <dc:creator>Keshawn Knight</dc:creator>
  <cp:lastModifiedBy>Keshawn Knight</cp:lastModifiedBy>
  <cp:revision>100</cp:revision>
  <dcterms:created xsi:type="dcterms:W3CDTF">2024-03-01T21:29:27Z</dcterms:created>
  <dcterms:modified xsi:type="dcterms:W3CDTF">2024-03-06T02:00:03Z</dcterms:modified>
</cp:coreProperties>
</file>