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360" r:id="rId7"/>
    <p:sldId id="2362" r:id="rId8"/>
    <p:sldId id="2358" r:id="rId9"/>
    <p:sldId id="2359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8D0"/>
    <a:srgbClr val="6A5250"/>
    <a:srgbClr val="95A38A"/>
    <a:srgbClr val="F7EAD7"/>
    <a:srgbClr val="E9D0D3"/>
    <a:srgbClr val="E5E9E8"/>
    <a:srgbClr val="F85A4A"/>
    <a:srgbClr val="63F0E0"/>
    <a:srgbClr val="F6C495"/>
    <a:srgbClr val="B7B3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20" autoAdjust="0"/>
    <p:restoredTop sz="94660"/>
  </p:normalViewPr>
  <p:slideViewPr>
    <p:cSldViewPr snapToGrid="0" showGuides="1">
      <p:cViewPr>
        <p:scale>
          <a:sx n="54" d="100"/>
          <a:sy n="54" d="100"/>
        </p:scale>
        <p:origin x="18" y="18"/>
      </p:cViewPr>
      <p:guideLst>
        <p:guide orient="horz" pos="214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8" d="100"/>
        <a:sy n="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ADCCD-F0BD-4C4E-9B7E-9AD4171115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90175-5C23-4CD8-A2B7-2C72DA310F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90175-5C23-4CD8-A2B7-2C72DA310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C4429-96A7-43D0-A265-5C7B29E878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C4429-96A7-43D0-A265-5C7B29E878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3C6-3B7F-4E25-B920-41C0FA145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576-2D70-48BE-89BD-45005EFC6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3C6-3B7F-4E25-B920-41C0FA145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576-2D70-48BE-89BD-45005EFC6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3C6-3B7F-4E25-B920-41C0FA145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576-2D70-48BE-89BD-45005EFC6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3C6-3B7F-4E25-B920-41C0FA145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576-2D70-48BE-89BD-45005EFC6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3C6-3B7F-4E25-B920-41C0FA145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576-2D70-48BE-89BD-45005EFC6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3C6-3B7F-4E25-B920-41C0FA145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576-2D70-48BE-89BD-45005EFC6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3C6-3B7F-4E25-B920-41C0FA145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576-2D70-48BE-89BD-45005EFC6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3C6-3B7F-4E25-B920-41C0FA145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576-2D70-48BE-89BD-45005EFC6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3C6-3B7F-4E25-B920-41C0FA145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576-2D70-48BE-89BD-45005EFC6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3C6-3B7F-4E25-B920-41C0FA145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576-2D70-48BE-89BD-45005EFC6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3C6-3B7F-4E25-B920-41C0FA145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576-2D70-48BE-89BD-45005EFC69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3F3C6-3B7F-4E25-B920-41C0FA145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19576-2D70-48BE-89BD-45005EFC691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/>
          <p:cNvSpPr/>
          <p:nvPr/>
        </p:nvSpPr>
        <p:spPr>
          <a:xfrm rot="18612676">
            <a:off x="1917065" y="3248025"/>
            <a:ext cx="11609705" cy="3296920"/>
          </a:xfrm>
          <a:prstGeom prst="roundRect">
            <a:avLst>
              <a:gd name="adj" fmla="val 50000"/>
            </a:avLst>
          </a:prstGeom>
          <a:solidFill>
            <a:srgbClr val="95A38A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531550" y="3612379"/>
            <a:ext cx="334822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dirty="0">
                <a:solidFill>
                  <a:schemeClr val="bg1"/>
                </a:solidFill>
                <a:latin typeface="+mn-ea"/>
                <a:sym typeface="字魂59号-创粗黑" panose="00000500000000000000" pitchFamily="2" charset="-122"/>
              </a:rPr>
              <a:t>毕业答辩</a:t>
            </a:r>
            <a:endParaRPr lang="zh-CN" altLang="en-US" sz="6000" dirty="0">
              <a:solidFill>
                <a:schemeClr val="bg1"/>
              </a:solidFill>
              <a:latin typeface="+mn-ea"/>
              <a:sym typeface="字魂59号-创粗黑" panose="00000500000000000000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151222" y="2001017"/>
            <a:ext cx="249055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0" dirty="0">
                <a:solidFill>
                  <a:schemeClr val="bg1"/>
                </a:solidFill>
                <a:ea typeface="+mn-lt"/>
                <a:sym typeface="字魂59号-创粗黑" panose="00000500000000000000" pitchFamily="2" charset="-122"/>
              </a:rPr>
              <a:t>2022</a:t>
            </a:r>
            <a:endParaRPr lang="zh-CN" altLang="en-US" sz="8000" dirty="0">
              <a:solidFill>
                <a:schemeClr val="bg1"/>
              </a:solidFill>
              <a:ea typeface="+mn-lt"/>
              <a:sym typeface="字魂59号-创粗黑" panose="00000500000000000000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28015" y="2525395"/>
            <a:ext cx="6529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dirty="0">
                <a:solidFill>
                  <a:srgbClr val="95A38A"/>
                </a:solidFill>
                <a:latin typeface="思源黑体 CN Bold" panose="020B0800000000000000" charset="-122"/>
                <a:ea typeface="思源黑体 CN Bold" panose="020B0800000000000000" charset="-122"/>
                <a:sym typeface="字魂59号-创粗黑" panose="00000500000000000000" pitchFamily="2" charset="-122"/>
              </a:rPr>
              <a:t>基于投票机制的神经网络后门样本检测</a:t>
            </a:r>
            <a:endParaRPr lang="zh-CN" sz="2800" dirty="0">
              <a:solidFill>
                <a:srgbClr val="95A38A"/>
              </a:solidFill>
              <a:latin typeface="思源黑体 CN Bold" panose="020B0800000000000000" charset="-122"/>
              <a:ea typeface="思源黑体 CN Bold" panose="020B0800000000000000" charset="-122"/>
              <a:sym typeface="字魂59号-创粗黑" panose="00000500000000000000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107662" y="4627355"/>
            <a:ext cx="33482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a typeface="+mn-lt"/>
                <a:cs typeface="+mn-lt"/>
                <a:sym typeface="字魂59号-创粗黑" panose="00000500000000000000" pitchFamily="2" charset="-122"/>
              </a:rPr>
              <a:t>汇报人：郑佶</a:t>
            </a:r>
            <a:endParaRPr lang="en-US" altLang="zh-CN" sz="2000" dirty="0">
              <a:ea typeface="+mn-lt"/>
              <a:cs typeface="+mn-lt"/>
              <a:sym typeface="字魂59号-创粗黑" panose="00000500000000000000" pitchFamily="2" charset="-122"/>
            </a:endParaRPr>
          </a:p>
          <a:p>
            <a:r>
              <a:rPr lang="zh-CN" altLang="en-US" sz="2000" dirty="0">
                <a:ea typeface="+mn-lt"/>
                <a:cs typeface="+mn-lt"/>
                <a:sym typeface="字魂59号-创粗黑" panose="00000500000000000000" pitchFamily="2" charset="-122"/>
              </a:rPr>
              <a:t>汇报时间：</a:t>
            </a:r>
            <a:r>
              <a:rPr lang="en-US" altLang="zh-CN" sz="2000" dirty="0">
                <a:ea typeface="+mn-lt"/>
                <a:cs typeface="+mn-lt"/>
                <a:sym typeface="字魂59号-创粗黑" panose="00000500000000000000" pitchFamily="2" charset="-122"/>
              </a:rPr>
              <a:t>2022</a:t>
            </a:r>
            <a:r>
              <a:rPr lang="zh-CN" altLang="en-US" sz="2000" dirty="0">
                <a:ea typeface="+mn-lt"/>
                <a:cs typeface="+mn-lt"/>
                <a:sym typeface="字魂59号-创粗黑" panose="00000500000000000000" pitchFamily="2" charset="-122"/>
              </a:rPr>
              <a:t>年</a:t>
            </a:r>
            <a:r>
              <a:rPr lang="en-US" altLang="zh-CN" sz="2000" dirty="0">
                <a:ea typeface="+mn-lt"/>
                <a:cs typeface="+mn-lt"/>
                <a:sym typeface="字魂59号-创粗黑" panose="00000500000000000000" pitchFamily="2" charset="-122"/>
              </a:rPr>
              <a:t>5</a:t>
            </a:r>
            <a:r>
              <a:rPr lang="zh-CN" altLang="en-US" sz="2000" dirty="0">
                <a:ea typeface="+mn-lt"/>
                <a:cs typeface="+mn-lt"/>
                <a:sym typeface="字魂59号-创粗黑" panose="00000500000000000000" pitchFamily="2" charset="-122"/>
              </a:rPr>
              <a:t>月</a:t>
            </a:r>
            <a:r>
              <a:rPr lang="en-US" altLang="zh-CN" sz="2000" dirty="0">
                <a:ea typeface="+mn-lt"/>
                <a:cs typeface="+mn-lt"/>
                <a:sym typeface="字魂59号-创粗黑" panose="00000500000000000000" pitchFamily="2" charset="-122"/>
              </a:rPr>
              <a:t>17</a:t>
            </a:r>
            <a:r>
              <a:rPr lang="zh-CN" altLang="en-US" sz="2000" dirty="0">
                <a:ea typeface="+mn-lt"/>
                <a:cs typeface="+mn-lt"/>
                <a:sym typeface="字魂59号-创粗黑" panose="00000500000000000000" pitchFamily="2" charset="-122"/>
              </a:rPr>
              <a:t>日</a:t>
            </a:r>
            <a:endParaRPr lang="zh-CN" altLang="en-US" sz="2000" dirty="0">
              <a:ea typeface="+mn-lt"/>
              <a:cs typeface="+mn-lt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6" grpId="0"/>
      <p:bldP spid="37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84743" y="3322214"/>
            <a:ext cx="663906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110444" y="1666031"/>
            <a:ext cx="3218342" cy="1123563"/>
            <a:chOff x="4893087" y="1916832"/>
            <a:chExt cx="3218342" cy="1123563"/>
          </a:xfrm>
        </p:grpSpPr>
        <p:sp>
          <p:nvSpPr>
            <p:cNvPr id="6" name="矩形 5"/>
            <p:cNvSpPr/>
            <p:nvPr/>
          </p:nvSpPr>
          <p:spPr>
            <a:xfrm>
              <a:off x="4893087" y="1916832"/>
              <a:ext cx="434509" cy="434566"/>
            </a:xfrm>
            <a:prstGeom prst="rect">
              <a:avLst/>
            </a:prstGeom>
            <a:solidFill>
              <a:srgbClr val="95A3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01</a:t>
              </a:r>
              <a:endParaRPr lang="zh-CN" altLang="en-US" sz="16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7" name="TextBox 12"/>
            <p:cNvSpPr txBox="1"/>
            <p:nvPr/>
          </p:nvSpPr>
          <p:spPr>
            <a:xfrm>
              <a:off x="5407959" y="2348880"/>
              <a:ext cx="2703470" cy="691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+mn-lt"/>
                  <a:cs typeface="+mn-ea"/>
                  <a:sym typeface="字魂59号-创粗黑" panose="00000500000000000000" pitchFamily="2" charset="-122"/>
                </a:rPr>
                <a:t>关于人工神经网络和深度学习相关领域的发展</a:t>
              </a:r>
              <a:r>
                <a:rPr lang="zh-CN" altLang="en-US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+mn-lt"/>
                  <a:cs typeface="+mn-ea"/>
                  <a:sym typeface="字魂59号-创粗黑" panose="00000500000000000000" pitchFamily="2" charset="-122"/>
                </a:rPr>
                <a:t>沿革</a:t>
              </a:r>
              <a:endPara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8" name="TextBox 26"/>
            <p:cNvSpPr txBox="1"/>
            <p:nvPr/>
          </p:nvSpPr>
          <p:spPr>
            <a:xfrm>
              <a:off x="5611913" y="1916832"/>
              <a:ext cx="1177290" cy="673735"/>
            </a:xfrm>
            <a:prstGeom prst="rect">
              <a:avLst/>
            </a:prstGeom>
            <a:noFill/>
          </p:spPr>
          <p:txBody>
            <a:bodyPr wrap="none" lIns="182843" tIns="91422" rIns="182843" bIns="91422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+mn-lt"/>
                  <a:cs typeface="+mn-ea"/>
                  <a:sym typeface="字魂59号-创粗黑" panose="00000500000000000000" pitchFamily="2" charset="-122"/>
                </a:rPr>
                <a:t>相关工作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ea"/>
                <a:sym typeface="字魂59号-创粗黑" panose="00000500000000000000" pitchFamily="2" charset="-122"/>
              </a:endParaRPr>
            </a:p>
            <a:p>
              <a:pPr algn="ctr"/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ea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631677" y="1666031"/>
            <a:ext cx="3168352" cy="829016"/>
            <a:chOff x="8471470" y="1916832"/>
            <a:chExt cx="3168352" cy="829016"/>
          </a:xfrm>
        </p:grpSpPr>
        <p:sp>
          <p:nvSpPr>
            <p:cNvPr id="10" name="矩形 9"/>
            <p:cNvSpPr/>
            <p:nvPr/>
          </p:nvSpPr>
          <p:spPr>
            <a:xfrm>
              <a:off x="8471470" y="1916832"/>
              <a:ext cx="434509" cy="434566"/>
            </a:xfrm>
            <a:prstGeom prst="rect">
              <a:avLst/>
            </a:prstGeom>
            <a:solidFill>
              <a:srgbClr val="E9D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02</a:t>
              </a:r>
              <a:endParaRPr lang="zh-CN" altLang="en-US" sz="16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11" name="TextBox 15"/>
            <p:cNvSpPr txBox="1"/>
            <p:nvPr/>
          </p:nvSpPr>
          <p:spPr>
            <a:xfrm>
              <a:off x="8986342" y="2354688"/>
              <a:ext cx="2653480" cy="391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+mn-lt"/>
                  <a:cs typeface="+mn-ea"/>
                  <a:sym typeface="字魂59号-创粗黑" panose="00000500000000000000" pitchFamily="2" charset="-122"/>
                </a:rPr>
                <a:t>本实验的观点和指导思想</a:t>
              </a:r>
              <a:endPara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12" name="TextBox 27"/>
            <p:cNvSpPr txBox="1"/>
            <p:nvPr/>
          </p:nvSpPr>
          <p:spPr>
            <a:xfrm>
              <a:off x="9212312" y="1916832"/>
              <a:ext cx="1177290" cy="427355"/>
            </a:xfrm>
            <a:prstGeom prst="rect">
              <a:avLst/>
            </a:prstGeom>
            <a:noFill/>
          </p:spPr>
          <p:txBody>
            <a:bodyPr wrap="none" lIns="182843" tIns="91422" rIns="182843" bIns="91422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+mn-lt"/>
                  <a:cs typeface="+mn-ea"/>
                  <a:sym typeface="字魂59号-创粗黑" panose="00000500000000000000" pitchFamily="2" charset="-122"/>
                </a:rPr>
                <a:t>工作概述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ea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0444" y="3971579"/>
            <a:ext cx="3218342" cy="753718"/>
            <a:chOff x="4893087" y="4218570"/>
            <a:chExt cx="3218342" cy="753718"/>
          </a:xfrm>
        </p:grpSpPr>
        <p:sp>
          <p:nvSpPr>
            <p:cNvPr id="14" name="矩形 13"/>
            <p:cNvSpPr/>
            <p:nvPr/>
          </p:nvSpPr>
          <p:spPr>
            <a:xfrm>
              <a:off x="4893087" y="4218570"/>
              <a:ext cx="434509" cy="434566"/>
            </a:xfrm>
            <a:prstGeom prst="rect">
              <a:avLst/>
            </a:prstGeom>
            <a:solidFill>
              <a:srgbClr val="F7E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03</a:t>
              </a:r>
              <a:endParaRPr lang="zh-CN" altLang="en-US" sz="16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15" name="TextBox 19"/>
            <p:cNvSpPr txBox="1"/>
            <p:nvPr/>
          </p:nvSpPr>
          <p:spPr>
            <a:xfrm>
              <a:off x="5407959" y="4581128"/>
              <a:ext cx="2703470" cy="391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lt"/>
                  <a:cs typeface="+mn-ea"/>
                  <a:sym typeface="字魂59号-创粗黑" panose="00000500000000000000" pitchFamily="2" charset="-122"/>
                </a:rPr>
                <a:t>本实验的流程设计和</a:t>
              </a:r>
              <a:r>
                <a:rPr lang="zh-CN" altLang="en-US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lt"/>
                  <a:cs typeface="+mn-ea"/>
                  <a:sym typeface="字魂59号-创粗黑" panose="00000500000000000000" pitchFamily="2" charset="-122"/>
                </a:rPr>
                <a:t>结果评估</a:t>
              </a:r>
              <a:endPara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16" name="TextBox 28"/>
            <p:cNvSpPr txBox="1"/>
            <p:nvPr/>
          </p:nvSpPr>
          <p:spPr>
            <a:xfrm>
              <a:off x="5408344" y="4222285"/>
              <a:ext cx="2193290" cy="427355"/>
            </a:xfrm>
            <a:prstGeom prst="rect">
              <a:avLst/>
            </a:prstGeom>
            <a:noFill/>
          </p:spPr>
          <p:txBody>
            <a:bodyPr wrap="none" lIns="182843" tIns="91422" rIns="182843" bIns="91422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+mn-lt"/>
                  <a:cs typeface="+mn-ea"/>
                  <a:sym typeface="字魂59号-创粗黑" panose="00000500000000000000" pitchFamily="2" charset="-122"/>
                </a:rPr>
                <a:t>实验设计和处理</a:t>
              </a: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+mn-lt"/>
                  <a:cs typeface="+mn-ea"/>
                  <a:sym typeface="字魂59号-创粗黑" panose="00000500000000000000" pitchFamily="2" charset="-122"/>
                </a:rPr>
                <a:t>分析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ea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688827" y="3967769"/>
            <a:ext cx="3349625" cy="753745"/>
            <a:chOff x="8471470" y="4218570"/>
            <a:chExt cx="3349625" cy="753745"/>
          </a:xfrm>
        </p:grpSpPr>
        <p:sp>
          <p:nvSpPr>
            <p:cNvPr id="18" name="矩形 17"/>
            <p:cNvSpPr/>
            <p:nvPr/>
          </p:nvSpPr>
          <p:spPr>
            <a:xfrm>
              <a:off x="8471470" y="4218570"/>
              <a:ext cx="434509" cy="434566"/>
            </a:xfrm>
            <a:prstGeom prst="rect">
              <a:avLst/>
            </a:prstGeom>
            <a:solidFill>
              <a:srgbClr val="C1C8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  <a:cs typeface="+mn-ea"/>
                  <a:sym typeface="字魂59号-创粗黑" panose="00000500000000000000" pitchFamily="2" charset="-122"/>
                </a:rPr>
                <a:t>04</a:t>
              </a:r>
              <a:endParaRPr lang="zh-CN" altLang="en-US" sz="1600" b="1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19" name="TextBox 17"/>
            <p:cNvSpPr txBox="1"/>
            <p:nvPr/>
          </p:nvSpPr>
          <p:spPr>
            <a:xfrm>
              <a:off x="8986455" y="4581155"/>
              <a:ext cx="2834640" cy="391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+mn-ea"/>
                  <a:sym typeface="字魂59号-创粗黑" panose="00000500000000000000" pitchFamily="2" charset="-122"/>
                </a:rPr>
                <a:t>本实验的局限性和未来可能的</a:t>
              </a:r>
              <a:r>
                <a:rPr lang="zh-CN" altLang="en-US" sz="1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  <a:cs typeface="+mn-ea"/>
                  <a:sym typeface="字魂59号-创粗黑" panose="00000500000000000000" pitchFamily="2" charset="-122"/>
                </a:rPr>
                <a:t>改进</a:t>
              </a:r>
              <a:endPara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ea"/>
                <a:sym typeface="字魂59号-创粗黑" panose="00000500000000000000" pitchFamily="2" charset="-122"/>
              </a:endParaRPr>
            </a:p>
          </p:txBody>
        </p:sp>
        <p:sp>
          <p:nvSpPr>
            <p:cNvPr id="20" name="TextBox 29"/>
            <p:cNvSpPr txBox="1"/>
            <p:nvPr/>
          </p:nvSpPr>
          <p:spPr>
            <a:xfrm>
              <a:off x="9014454" y="4222285"/>
              <a:ext cx="1583690" cy="427355"/>
            </a:xfrm>
            <a:prstGeom prst="rect">
              <a:avLst/>
            </a:prstGeom>
            <a:noFill/>
          </p:spPr>
          <p:txBody>
            <a:bodyPr wrap="none" lIns="182843" tIns="91422" rIns="182843" bIns="91422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+mn-lt"/>
                  <a:cs typeface="+mn-ea"/>
                  <a:sym typeface="字魂59号-创粗黑" panose="00000500000000000000" pitchFamily="2" charset="-122"/>
                </a:rPr>
                <a:t>工作存在不足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8645533" y="1526712"/>
            <a:ext cx="2659118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spc="600" dirty="0">
                <a:solidFill>
                  <a:srgbClr val="95A38A"/>
                </a:solidFill>
                <a:ea typeface="+mn-lt"/>
                <a:cs typeface="+mn-lt"/>
                <a:sym typeface="字魂59号-创粗黑" panose="00000500000000000000" pitchFamily="2" charset="-122"/>
              </a:rPr>
              <a:t>目录</a:t>
            </a:r>
            <a:endParaRPr lang="en-US" altLang="zh-CN" sz="6600" spc="600" dirty="0">
              <a:solidFill>
                <a:srgbClr val="95A38A"/>
              </a:solidFill>
              <a:ea typeface="+mn-lt"/>
              <a:cs typeface="+mn-lt"/>
              <a:sym typeface="字魂59号-创粗黑" panose="00000500000000000000" pitchFamily="2" charset="-122"/>
            </a:endParaRPr>
          </a:p>
          <a:p>
            <a:pPr algn="ctr"/>
            <a:r>
              <a:rPr lang="en-US" altLang="zh-CN" sz="1400" spc="600" dirty="0">
                <a:solidFill>
                  <a:srgbClr val="95A38A"/>
                </a:solidFill>
                <a:ea typeface="+mn-lt"/>
                <a:cs typeface="+mn-lt"/>
                <a:sym typeface="字魂59号-创粗黑" panose="00000500000000000000" pitchFamily="2" charset="-122"/>
              </a:rPr>
              <a:t>CONTENTS</a:t>
            </a:r>
            <a:endParaRPr lang="en-US" altLang="zh-CN" sz="1400" spc="600" dirty="0">
              <a:solidFill>
                <a:srgbClr val="95A38A"/>
              </a:solidFill>
              <a:ea typeface="+mn-lt"/>
              <a:cs typeface="+mn-lt"/>
              <a:sym typeface="字魂59号-创粗黑" panose="00000500000000000000" pitchFamily="2" charset="-122"/>
            </a:endParaRPr>
          </a:p>
        </p:txBody>
      </p:sp>
      <p:sp>
        <p:nvSpPr>
          <p:cNvPr id="25" name="矩形: 圆角 24"/>
          <p:cNvSpPr/>
          <p:nvPr/>
        </p:nvSpPr>
        <p:spPr>
          <a:xfrm rot="18612676">
            <a:off x="4285615" y="5417185"/>
            <a:ext cx="9688830" cy="2751455"/>
          </a:xfrm>
          <a:prstGeom prst="roundRect">
            <a:avLst>
              <a:gd name="adj" fmla="val 50000"/>
            </a:avLst>
          </a:prstGeom>
          <a:solidFill>
            <a:srgbClr val="95A38A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A3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 rot="5400000">
            <a:off x="5257800" y="1452245"/>
            <a:ext cx="1676400" cy="1676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87854" y="4020443"/>
            <a:ext cx="501629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相关工作</a:t>
            </a:r>
            <a:endParaRPr lang="zh-CN" altLang="en-US" sz="60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  <a:p>
            <a:pPr algn="ctr"/>
            <a:r>
              <a:rPr lang="en-US" altLang="zh-CN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Related Work</a:t>
            </a:r>
            <a:endParaRPr lang="en-US" altLang="zh-CN" sz="24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72769" y="1628853"/>
            <a:ext cx="14464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rgbClr val="6A525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rPr>
              <a:t>01</a:t>
            </a:r>
            <a:endParaRPr lang="en-US" altLang="zh-CN" sz="8000" dirty="0">
              <a:solidFill>
                <a:srgbClr val="6A525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191761" y="345292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相关工作</a:t>
            </a:r>
            <a:endParaRPr lang="zh-CN" altLang="en-US" sz="3200" dirty="0"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grpSp>
        <p:nvGrpSpPr>
          <p:cNvPr id="21" name="Group 9"/>
          <p:cNvGrpSpPr/>
          <p:nvPr/>
        </p:nvGrpSpPr>
        <p:grpSpPr>
          <a:xfrm>
            <a:off x="899795" y="725805"/>
            <a:ext cx="3426460" cy="617855"/>
            <a:chOff x="-92653" y="1189847"/>
            <a:chExt cx="4811301" cy="2016660"/>
          </a:xfrm>
          <a:solidFill>
            <a:srgbClr val="E3CAB4"/>
          </a:solidFill>
        </p:grpSpPr>
        <p:sp>
          <p:nvSpPr>
            <p:cNvPr id="22" name="Rounded Rectangle 7"/>
            <p:cNvSpPr/>
            <p:nvPr/>
          </p:nvSpPr>
          <p:spPr>
            <a:xfrm>
              <a:off x="-92653" y="1189847"/>
              <a:ext cx="4811301" cy="1471561"/>
            </a:xfrm>
            <a:prstGeom prst="roundRect">
              <a:avLst>
                <a:gd name="adj" fmla="val 1016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5">
                  <a:ea typeface="字魂58号-创中黑" panose="00000500000000000000" pitchFamily="2" charset="-122"/>
                  <a:cs typeface="+mn-lt"/>
                  <a:sym typeface="字魂58号-创中黑" panose="00000500000000000000" pitchFamily="2" charset="-122"/>
                </a:rPr>
                <a:t>神经结构与人工神经网络（</a:t>
              </a:r>
              <a:r>
                <a:rPr lang="zh-CN" altLang="en-US" sz="1355">
                  <a:ea typeface="字魂58号-创中黑" panose="00000500000000000000" pitchFamily="2" charset="-122"/>
                  <a:cs typeface="+mn-lt"/>
                  <a:sym typeface="字魂58号-创中黑" panose="00000500000000000000" pitchFamily="2" charset="-122"/>
                </a:rPr>
                <a:t>初期）</a:t>
              </a:r>
              <a:endParaRPr lang="zh-CN" alt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23" name="Isosceles Triangle 8"/>
            <p:cNvSpPr/>
            <p:nvPr/>
          </p:nvSpPr>
          <p:spPr>
            <a:xfrm rot="10800000">
              <a:off x="1712595" y="2955143"/>
              <a:ext cx="510637" cy="25136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</p:grpSp>
      <p:pic>
        <p:nvPicPr>
          <p:cNvPr id="2" name="图片 1" descr="Gall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98245" y="1748155"/>
            <a:ext cx="2184400" cy="2642870"/>
          </a:xfrm>
          <a:prstGeom prst="rect">
            <a:avLst/>
          </a:prstGeom>
        </p:spPr>
      </p:pic>
      <p:sp>
        <p:nvSpPr>
          <p:cNvPr id="3" name="文本框 22"/>
          <p:cNvSpPr txBox="1"/>
          <p:nvPr/>
        </p:nvSpPr>
        <p:spPr>
          <a:xfrm>
            <a:off x="862330" y="5335270"/>
            <a:ext cx="2740660" cy="526415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Autofit/>
          </a:bodyPr>
          <a:p>
            <a:pPr algn="l" defTabSz="815340" fontAlgn="auto">
              <a:lnSpc>
                <a:spcPts val="2500"/>
              </a:lnSpc>
              <a:defRPr/>
            </a:pPr>
            <a:r>
              <a:rPr lang="zh-CN" altLang="en-US" sz="1600" b="1" dirty="0">
                <a:solidFill>
                  <a:srgbClr val="000000"/>
                </a:solidFill>
                <a:uFillTx/>
                <a:latin typeface="+mj-lt"/>
                <a:ea typeface="+mj-lt"/>
                <a:cs typeface="+mj-lt"/>
                <a:sym typeface="字魂58号-创中黑" panose="00000500000000000000" pitchFamily="2" charset="-122"/>
              </a:rPr>
              <a:t>医生</a:t>
            </a:r>
            <a:r>
              <a:rPr lang="en-US" altLang="zh-CN" sz="1600" b="1" dirty="0">
                <a:solidFill>
                  <a:srgbClr val="000000"/>
                </a:solidFill>
                <a:uFillTx/>
                <a:latin typeface="+mj-lt"/>
                <a:ea typeface="+mj-lt"/>
                <a:cs typeface="+mj-lt"/>
                <a:sym typeface="字魂58号-创中黑" panose="00000500000000000000" pitchFamily="2" charset="-122"/>
              </a:rPr>
              <a:t>F. J. Gall </a:t>
            </a:r>
            <a:r>
              <a:rPr lang="zh-CN" altLang="en-US" sz="1600" b="1" dirty="0">
                <a:solidFill>
                  <a:srgbClr val="000000"/>
                </a:solidFill>
                <a:uFillTx/>
                <a:latin typeface="+mj-lt"/>
                <a:ea typeface="+mj-lt"/>
                <a:cs typeface="+mj-lt"/>
                <a:sym typeface="字魂58号-创中黑" panose="00000500000000000000" pitchFamily="2" charset="-122"/>
              </a:rPr>
              <a:t>等人提出神经功能依赖脑部</a:t>
            </a:r>
            <a:r>
              <a:rPr lang="zh-CN" altLang="en-US" sz="1600" b="1" dirty="0">
                <a:solidFill>
                  <a:srgbClr val="000000"/>
                </a:solidFill>
                <a:uFillTx/>
                <a:latin typeface="+mj-lt"/>
                <a:ea typeface="+mj-lt"/>
                <a:cs typeface="+mj-lt"/>
                <a:sym typeface="字魂58号-创中黑" panose="00000500000000000000" pitchFamily="2" charset="-122"/>
              </a:rPr>
              <a:t>结构的论断</a:t>
            </a:r>
            <a:endParaRPr lang="zh-CN" altLang="en-US" sz="1600" b="1" dirty="0">
              <a:solidFill>
                <a:srgbClr val="000000"/>
              </a:solidFill>
              <a:uFillTx/>
              <a:latin typeface="+mj-lt"/>
              <a:ea typeface="+mj-lt"/>
              <a:cs typeface="+mj-lt"/>
              <a:sym typeface="字魂58号-创中黑" panose="00000500000000000000" pitchFamily="2" charset="-122"/>
            </a:endParaRPr>
          </a:p>
        </p:txBody>
      </p:sp>
      <p:pic>
        <p:nvPicPr>
          <p:cNvPr id="4" name="图片 3" descr="GolgiandCaja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040" y="1562735"/>
            <a:ext cx="2616200" cy="3014345"/>
          </a:xfrm>
          <a:prstGeom prst="rect">
            <a:avLst/>
          </a:prstGeom>
        </p:spPr>
      </p:pic>
      <p:sp>
        <p:nvSpPr>
          <p:cNvPr id="5" name="文本框 22"/>
          <p:cNvSpPr txBox="1"/>
          <p:nvPr/>
        </p:nvSpPr>
        <p:spPr>
          <a:xfrm>
            <a:off x="4086225" y="5594985"/>
            <a:ext cx="3567430" cy="526415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Autofit/>
          </a:bodyPr>
          <a:p>
            <a:pPr algn="l" defTabSz="815340" fontAlgn="auto">
              <a:lnSpc>
                <a:spcPts val="2500"/>
              </a:lnSpc>
              <a:defRPr/>
            </a:pPr>
            <a:r>
              <a:rPr lang="en-US" altLang="zh-CN" sz="1600" b="1" dirty="0">
                <a:solidFill>
                  <a:srgbClr val="000000"/>
                </a:solidFill>
                <a:uFillTx/>
                <a:latin typeface="+mj-lt"/>
                <a:ea typeface="+mj-lt"/>
                <a:cs typeface="+mj-lt"/>
                <a:sym typeface="字魂58号-创中黑" panose="00000500000000000000" pitchFamily="2" charset="-122"/>
              </a:rPr>
              <a:t>C. Golgi</a:t>
            </a:r>
            <a:r>
              <a:rPr lang="zh-CN" altLang="en-US" sz="1600" b="1" dirty="0">
                <a:solidFill>
                  <a:srgbClr val="000000"/>
                </a:solidFill>
                <a:uFillTx/>
                <a:latin typeface="+mj-lt"/>
                <a:ea typeface="+mj-lt"/>
                <a:cs typeface="+mj-lt"/>
                <a:sym typeface="字魂58号-创中黑" panose="00000500000000000000" pitchFamily="2" charset="-122"/>
              </a:rPr>
              <a:t>与</a:t>
            </a:r>
            <a:r>
              <a:rPr lang="en-US" altLang="zh-CN" sz="1600" b="1" dirty="0">
                <a:solidFill>
                  <a:srgbClr val="000000"/>
                </a:solidFill>
                <a:uFillTx/>
                <a:latin typeface="+mj-lt"/>
                <a:ea typeface="+mj-lt"/>
                <a:cs typeface="+mj-lt"/>
                <a:sym typeface="字魂58号-创中黑" panose="00000500000000000000" pitchFamily="2" charset="-122"/>
              </a:rPr>
              <a:t> S. R. y Cajal</a:t>
            </a:r>
            <a:r>
              <a:rPr lang="zh-CN" altLang="en-US" sz="1600" b="1" dirty="0">
                <a:solidFill>
                  <a:srgbClr val="000000"/>
                </a:solidFill>
                <a:uFillTx/>
                <a:latin typeface="+mj-lt"/>
                <a:ea typeface="+mj-lt"/>
                <a:cs typeface="+mj-lt"/>
                <a:sym typeface="字魂58号-创中黑" panose="00000500000000000000" pitchFamily="2" charset="-122"/>
              </a:rPr>
              <a:t>通过</a:t>
            </a:r>
            <a:r>
              <a:rPr lang="en-US" altLang="zh-CN" sz="1600" b="1" dirty="0">
                <a:solidFill>
                  <a:srgbClr val="000000"/>
                </a:solidFill>
                <a:uFillTx/>
                <a:latin typeface="+mj-lt"/>
                <a:ea typeface="+mj-lt"/>
                <a:cs typeface="+mj-lt"/>
                <a:sym typeface="字魂58号-创中黑" panose="00000500000000000000" pitchFamily="2" charset="-122"/>
              </a:rPr>
              <a:t>Golgi</a:t>
            </a:r>
            <a:r>
              <a:rPr lang="zh-CN" altLang="en-US" sz="1600" b="1" dirty="0">
                <a:solidFill>
                  <a:srgbClr val="000000"/>
                </a:solidFill>
                <a:uFillTx/>
                <a:latin typeface="+mj-lt"/>
                <a:ea typeface="+mj-lt"/>
                <a:cs typeface="+mj-lt"/>
                <a:sym typeface="字魂58号-创中黑" panose="00000500000000000000" pitchFamily="2" charset="-122"/>
              </a:rPr>
              <a:t>染色法</a:t>
            </a:r>
            <a:r>
              <a:rPr lang="en-US" altLang="zh-CN" sz="1600" b="1" dirty="0">
                <a:solidFill>
                  <a:srgbClr val="000000"/>
                </a:solidFill>
                <a:uFillTx/>
                <a:latin typeface="+mj-lt"/>
                <a:ea typeface="+mj-lt"/>
                <a:cs typeface="+mj-lt"/>
                <a:sym typeface="字魂58号-创中黑" panose="00000500000000000000" pitchFamily="2" charset="-122"/>
              </a:rPr>
              <a:t>,</a:t>
            </a:r>
            <a:r>
              <a:rPr lang="zh-CN" altLang="en-US" sz="1600" b="1" dirty="0">
                <a:solidFill>
                  <a:srgbClr val="000000"/>
                </a:solidFill>
                <a:uFillTx/>
                <a:latin typeface="+mj-lt"/>
                <a:ea typeface="+mj-lt"/>
                <a:cs typeface="+mj-lt"/>
                <a:sym typeface="字魂58号-创中黑" panose="00000500000000000000" pitchFamily="2" charset="-122"/>
              </a:rPr>
              <a:t>先后分别得到神经细胞间相连接和相独立的</a:t>
            </a:r>
            <a:r>
              <a:rPr lang="zh-CN" altLang="en-US" sz="1600" b="1" dirty="0">
                <a:solidFill>
                  <a:srgbClr val="000000"/>
                </a:solidFill>
                <a:uFillTx/>
                <a:latin typeface="+mj-lt"/>
                <a:ea typeface="+mj-lt"/>
                <a:cs typeface="+mj-lt"/>
                <a:sym typeface="字魂58号-创中黑" panose="00000500000000000000" pitchFamily="2" charset="-122"/>
              </a:rPr>
              <a:t>相反结论</a:t>
            </a:r>
            <a:endParaRPr lang="zh-CN" altLang="en-US" sz="1600" b="1" dirty="0">
              <a:solidFill>
                <a:srgbClr val="000000"/>
              </a:solidFill>
              <a:uFillTx/>
              <a:latin typeface="+mj-lt"/>
              <a:ea typeface="+mj-lt"/>
              <a:cs typeface="+mj-lt"/>
              <a:sym typeface="字魂58号-创中黑" panose="00000500000000000000" pitchFamily="2" charset="-122"/>
            </a:endParaRPr>
          </a:p>
          <a:p>
            <a:pPr algn="l" defTabSz="815340" fontAlgn="auto">
              <a:lnSpc>
                <a:spcPts val="2500"/>
              </a:lnSpc>
              <a:defRPr/>
            </a:pPr>
            <a:r>
              <a:rPr lang="zh-CN" altLang="en-US" sz="1600" b="1" dirty="0">
                <a:solidFill>
                  <a:srgbClr val="000000"/>
                </a:solidFill>
                <a:uFillTx/>
                <a:latin typeface="+mj-lt"/>
                <a:ea typeface="+mj-lt"/>
                <a:cs typeface="+mj-lt"/>
                <a:sym typeface="字魂58号-创中黑" panose="00000500000000000000" pitchFamily="2" charset="-122"/>
              </a:rPr>
              <a:t>最终神经元间</a:t>
            </a:r>
            <a:r>
              <a:rPr lang="zh-CN" altLang="en-US" sz="1600" b="1" dirty="0">
                <a:solidFill>
                  <a:srgbClr val="000000"/>
                </a:solidFill>
                <a:uFillTx/>
                <a:latin typeface="+mj-lt"/>
                <a:ea typeface="+mj-lt"/>
                <a:cs typeface="+mj-lt"/>
                <a:sym typeface="字魂58号-创中黑" panose="00000500000000000000" pitchFamily="2" charset="-122"/>
              </a:rPr>
              <a:t>相独立的结论</a:t>
            </a:r>
            <a:r>
              <a:rPr lang="zh-CN" altLang="en-US" sz="1600" b="1" dirty="0">
                <a:solidFill>
                  <a:srgbClr val="000000"/>
                </a:solidFill>
                <a:uFillTx/>
                <a:latin typeface="+mj-lt"/>
                <a:ea typeface="+mj-lt"/>
                <a:cs typeface="+mj-lt"/>
                <a:sym typeface="字魂58号-创中黑" panose="00000500000000000000" pitchFamily="2" charset="-122"/>
              </a:rPr>
              <a:t>被证明正确</a:t>
            </a:r>
            <a:endParaRPr lang="zh-CN" altLang="en-US" sz="1600" b="1" dirty="0">
              <a:solidFill>
                <a:srgbClr val="000000"/>
              </a:solidFill>
              <a:uFillTx/>
              <a:latin typeface="+mj-lt"/>
              <a:ea typeface="+mj-lt"/>
              <a:cs typeface="+mj-lt"/>
              <a:sym typeface="字魂58号-创中黑" panose="00000500000000000000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3602355" y="3064510"/>
            <a:ext cx="35052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270" y="1633855"/>
            <a:ext cx="4071620" cy="294322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7263130" y="3054350"/>
            <a:ext cx="38544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2"/>
          <p:cNvSpPr txBox="1"/>
          <p:nvPr/>
        </p:nvSpPr>
        <p:spPr>
          <a:xfrm>
            <a:off x="8413750" y="5594985"/>
            <a:ext cx="2740660" cy="526415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Autofit/>
          </a:bodyPr>
          <a:p>
            <a:pPr algn="l" defTabSz="815340" fontAlgn="auto">
              <a:lnSpc>
                <a:spcPts val="2500"/>
              </a:lnSpc>
              <a:defRPr/>
            </a:pPr>
            <a:r>
              <a:rPr lang="zh-CN" altLang="en-US" sz="1600" b="1" dirty="0">
                <a:solidFill>
                  <a:srgbClr val="000000"/>
                </a:solidFill>
                <a:uFillTx/>
                <a:latin typeface="+mj-lt"/>
                <a:ea typeface="+mj-lt"/>
                <a:cs typeface="+mj-lt"/>
                <a:sym typeface="字魂58号-创中黑" panose="00000500000000000000" pitchFamily="2" charset="-122"/>
              </a:rPr>
              <a:t>W</a:t>
            </a:r>
            <a:r>
              <a:rPr lang="en-US" altLang="zh-CN" sz="1600" b="1" dirty="0">
                <a:solidFill>
                  <a:srgbClr val="000000"/>
                </a:solidFill>
                <a:uFillTx/>
                <a:latin typeface="+mj-lt"/>
                <a:ea typeface="+mj-lt"/>
                <a:cs typeface="+mj-lt"/>
                <a:sym typeface="字魂58号-创中黑" panose="00000500000000000000" pitchFamily="2" charset="-122"/>
              </a:rPr>
              <a:t>.</a:t>
            </a:r>
            <a:r>
              <a:rPr lang="zh-CN" altLang="en-US" sz="1600" b="1" dirty="0">
                <a:solidFill>
                  <a:srgbClr val="000000"/>
                </a:solidFill>
                <a:uFillTx/>
                <a:latin typeface="+mj-lt"/>
                <a:ea typeface="+mj-lt"/>
                <a:cs typeface="+mj-lt"/>
                <a:sym typeface="字魂58号-创中黑" panose="00000500000000000000" pitchFamily="2" charset="-122"/>
              </a:rPr>
              <a:t> McCulloch和W</a:t>
            </a:r>
            <a:r>
              <a:rPr lang="en-US" altLang="zh-CN" sz="1600" b="1" dirty="0">
                <a:solidFill>
                  <a:srgbClr val="000000"/>
                </a:solidFill>
                <a:uFillTx/>
                <a:latin typeface="+mj-lt"/>
                <a:ea typeface="+mj-lt"/>
                <a:cs typeface="+mj-lt"/>
                <a:sym typeface="字魂58号-创中黑" panose="00000500000000000000" pitchFamily="2" charset="-122"/>
              </a:rPr>
              <a:t>.</a:t>
            </a:r>
            <a:r>
              <a:rPr lang="zh-CN" altLang="en-US" sz="1600" b="1" dirty="0">
                <a:solidFill>
                  <a:srgbClr val="000000"/>
                </a:solidFill>
                <a:uFillTx/>
                <a:latin typeface="+mj-lt"/>
                <a:ea typeface="+mj-lt"/>
                <a:cs typeface="+mj-lt"/>
                <a:sym typeface="字魂58号-创中黑" panose="00000500000000000000" pitchFamily="2" charset="-122"/>
              </a:rPr>
              <a:t> Pitts将神经元结构初</a:t>
            </a:r>
            <a:r>
              <a:rPr lang="zh-CN" altLang="en-US" sz="1600" b="1" dirty="0">
                <a:solidFill>
                  <a:srgbClr val="000000"/>
                </a:solidFill>
                <a:uFillTx/>
                <a:latin typeface="+mj-lt"/>
                <a:ea typeface="+mj-lt"/>
                <a:cs typeface="+mj-lt"/>
                <a:sym typeface="字魂58号-创中黑" panose="00000500000000000000" pitchFamily="2" charset="-122"/>
              </a:rPr>
              <a:t>次抽象化为一个带阈值逻辑的线性加法模型</a:t>
            </a:r>
            <a:r>
              <a:rPr lang="en-US" altLang="zh-CN" sz="1600" b="1" dirty="0">
                <a:solidFill>
                  <a:srgbClr val="000000"/>
                </a:solidFill>
                <a:uFillTx/>
                <a:latin typeface="+mj-lt"/>
                <a:ea typeface="+mj-lt"/>
                <a:cs typeface="+mj-lt"/>
                <a:sym typeface="字魂58号-创中黑" panose="00000500000000000000" pitchFamily="2" charset="-122"/>
              </a:rPr>
              <a:t>McCulllich-Pitts</a:t>
            </a:r>
            <a:r>
              <a:rPr lang="zh-CN" altLang="en-US" sz="1600" b="1" dirty="0">
                <a:solidFill>
                  <a:srgbClr val="000000"/>
                </a:solidFill>
                <a:uFillTx/>
                <a:latin typeface="+mj-lt"/>
                <a:ea typeface="+mj-lt"/>
                <a:cs typeface="+mj-lt"/>
                <a:sym typeface="字魂58号-创中黑" panose="00000500000000000000" pitchFamily="2" charset="-122"/>
              </a:rPr>
              <a:t>模型</a:t>
            </a:r>
            <a:endParaRPr lang="zh-CN" altLang="en-US" sz="1600" b="1" dirty="0">
              <a:solidFill>
                <a:srgbClr val="000000"/>
              </a:solidFill>
              <a:uFillTx/>
              <a:latin typeface="+mj-lt"/>
              <a:ea typeface="+mj-lt"/>
              <a:cs typeface="+mj-lt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191761" y="345292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相关工作</a:t>
            </a:r>
            <a:endParaRPr lang="zh-CN" altLang="en-US" sz="3200" dirty="0"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grpSp>
        <p:nvGrpSpPr>
          <p:cNvPr id="21" name="Group 9"/>
          <p:cNvGrpSpPr/>
          <p:nvPr/>
        </p:nvGrpSpPr>
        <p:grpSpPr>
          <a:xfrm>
            <a:off x="899795" y="725805"/>
            <a:ext cx="3426460" cy="617855"/>
            <a:chOff x="-92653" y="1189847"/>
            <a:chExt cx="4811301" cy="2016660"/>
          </a:xfrm>
          <a:solidFill>
            <a:srgbClr val="E3CAB4"/>
          </a:solidFill>
        </p:grpSpPr>
        <p:sp>
          <p:nvSpPr>
            <p:cNvPr id="22" name="Rounded Rectangle 7"/>
            <p:cNvSpPr/>
            <p:nvPr/>
          </p:nvSpPr>
          <p:spPr>
            <a:xfrm>
              <a:off x="-92653" y="1189847"/>
              <a:ext cx="4811301" cy="1471561"/>
            </a:xfrm>
            <a:prstGeom prst="roundRect">
              <a:avLst>
                <a:gd name="adj" fmla="val 1016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5">
                  <a:ea typeface="字魂58号-创中黑" panose="00000500000000000000" pitchFamily="2" charset="-122"/>
                  <a:cs typeface="+mn-lt"/>
                  <a:sym typeface="字魂58号-创中黑" panose="00000500000000000000" pitchFamily="2" charset="-122"/>
                </a:rPr>
                <a:t>神经结构与人工神经网络（</a:t>
              </a:r>
              <a:r>
                <a:rPr lang="zh-CN" altLang="en-US" sz="1355">
                  <a:ea typeface="字魂58号-创中黑" panose="00000500000000000000" pitchFamily="2" charset="-122"/>
                  <a:cs typeface="+mn-lt"/>
                  <a:sym typeface="字魂58号-创中黑" panose="00000500000000000000" pitchFamily="2" charset="-122"/>
                </a:rPr>
                <a:t>模型结构）</a:t>
              </a:r>
              <a:endParaRPr lang="zh-CN" alt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23" name="Isosceles Triangle 8"/>
            <p:cNvSpPr/>
            <p:nvPr/>
          </p:nvSpPr>
          <p:spPr>
            <a:xfrm rot="10800000">
              <a:off x="1712595" y="2955143"/>
              <a:ext cx="510637" cy="25136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3" name="文本框 22"/>
          <p:cNvSpPr txBox="1"/>
          <p:nvPr/>
        </p:nvSpPr>
        <p:spPr>
          <a:xfrm>
            <a:off x="744220" y="5335270"/>
            <a:ext cx="2740660" cy="526415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Autofit/>
          </a:bodyPr>
          <a:p>
            <a:pPr algn="l" defTabSz="815340" fontAlgn="auto">
              <a:lnSpc>
                <a:spcPts val="2500"/>
              </a:lnSpc>
              <a:defRPr/>
            </a:pPr>
            <a:r>
              <a:rPr lang="en-US" altLang="zh-CN" sz="1600" b="1" dirty="0">
                <a:solidFill>
                  <a:srgbClr val="000000"/>
                </a:solidFill>
                <a:uFillTx/>
                <a:latin typeface="+mj-lt"/>
                <a:ea typeface="+mj-lt"/>
                <a:cs typeface="+mj-lt"/>
                <a:sym typeface="字魂58号-创中黑" panose="00000500000000000000" pitchFamily="2" charset="-122"/>
              </a:rPr>
              <a:t>M-P</a:t>
            </a:r>
            <a:r>
              <a:rPr lang="zh-CN" altLang="en-US" sz="1600" b="1" dirty="0">
                <a:solidFill>
                  <a:srgbClr val="000000"/>
                </a:solidFill>
                <a:uFillTx/>
                <a:latin typeface="+mj-lt"/>
                <a:ea typeface="+mj-lt"/>
                <a:cs typeface="+mj-lt"/>
                <a:sym typeface="字魂58号-创中黑" panose="00000500000000000000" pitchFamily="2" charset="-122"/>
              </a:rPr>
              <a:t>模型</a:t>
            </a:r>
            <a:r>
              <a:rPr lang="zh-CN" altLang="en-US" sz="1600" b="1" dirty="0">
                <a:solidFill>
                  <a:srgbClr val="000000"/>
                </a:solidFill>
                <a:uFillTx/>
                <a:latin typeface="+mj-lt"/>
                <a:ea typeface="+mj-lt"/>
                <a:cs typeface="+mj-lt"/>
                <a:sym typeface="字魂58号-创中黑" panose="00000500000000000000" pitchFamily="2" charset="-122"/>
              </a:rPr>
              <a:t>仅能实现简单的线性</a:t>
            </a:r>
            <a:r>
              <a:rPr lang="zh-CN" altLang="en-US" sz="1600" b="1" dirty="0">
                <a:solidFill>
                  <a:srgbClr val="000000"/>
                </a:solidFill>
                <a:uFillTx/>
                <a:latin typeface="+mj-lt"/>
                <a:ea typeface="+mj-lt"/>
                <a:cs typeface="+mj-lt"/>
                <a:sym typeface="字魂58号-创中黑" panose="00000500000000000000" pitchFamily="2" charset="-122"/>
              </a:rPr>
              <a:t>函数映射</a:t>
            </a:r>
            <a:endParaRPr lang="zh-CN" altLang="en-US" sz="1600" b="1" dirty="0">
              <a:solidFill>
                <a:srgbClr val="000000"/>
              </a:solidFill>
              <a:uFillTx/>
              <a:latin typeface="+mj-lt"/>
              <a:ea typeface="+mj-lt"/>
              <a:cs typeface="+mj-lt"/>
              <a:sym typeface="字魂58号-创中黑" panose="00000500000000000000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3602355" y="3064510"/>
            <a:ext cx="35052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405" y="1975485"/>
            <a:ext cx="3272790" cy="2366645"/>
          </a:xfrm>
          <a:prstGeom prst="rect">
            <a:avLst/>
          </a:prstGeom>
        </p:spPr>
      </p:pic>
      <p:sp>
        <p:nvSpPr>
          <p:cNvPr id="10" name="文本框 22"/>
          <p:cNvSpPr txBox="1"/>
          <p:nvPr/>
        </p:nvSpPr>
        <p:spPr>
          <a:xfrm>
            <a:off x="4338955" y="5335270"/>
            <a:ext cx="6512560" cy="526415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Autofit/>
          </a:bodyPr>
          <a:p>
            <a:pPr algn="l" defTabSz="815340" fontAlgn="auto">
              <a:lnSpc>
                <a:spcPts val="2500"/>
              </a:lnSpc>
              <a:defRPr/>
            </a:pPr>
            <a:r>
              <a:rPr sz="1600" b="1" dirty="0">
                <a:solidFill>
                  <a:srgbClr val="000000"/>
                </a:solidFill>
                <a:uFillTx/>
                <a:latin typeface="+mj-lt"/>
                <a:ea typeface="+mj-lt"/>
                <a:cs typeface="+mj-lt"/>
                <a:sym typeface="字魂58号-创中黑" panose="00000500000000000000" pitchFamily="2" charset="-122"/>
              </a:rPr>
              <a:t>F</a:t>
            </a:r>
            <a:r>
              <a:rPr lang="en-US" sz="1600" b="1" dirty="0">
                <a:solidFill>
                  <a:srgbClr val="000000"/>
                </a:solidFill>
                <a:uFillTx/>
                <a:latin typeface="+mj-lt"/>
                <a:ea typeface="+mj-lt"/>
                <a:cs typeface="+mj-lt"/>
                <a:sym typeface="字魂58号-创中黑" panose="00000500000000000000" pitchFamily="2" charset="-122"/>
              </a:rPr>
              <a:t>.</a:t>
            </a:r>
            <a:r>
              <a:rPr sz="1600" b="1" dirty="0">
                <a:solidFill>
                  <a:srgbClr val="000000"/>
                </a:solidFill>
                <a:uFillTx/>
                <a:latin typeface="+mj-lt"/>
                <a:ea typeface="+mj-lt"/>
                <a:cs typeface="+mj-lt"/>
                <a:sym typeface="字魂58号-创中黑" panose="00000500000000000000" pitchFamily="2" charset="-122"/>
              </a:rPr>
              <a:t> Rosenblatt</a:t>
            </a:r>
            <a:r>
              <a:rPr lang="zh-CN" sz="1600" b="1" dirty="0">
                <a:solidFill>
                  <a:srgbClr val="000000"/>
                </a:solidFill>
                <a:uFillTx/>
                <a:latin typeface="+mj-lt"/>
                <a:ea typeface="+mj-lt"/>
                <a:cs typeface="+mj-lt"/>
                <a:sym typeface="字魂58号-创中黑" panose="00000500000000000000" pitchFamily="2" charset="-122"/>
              </a:rPr>
              <a:t>提出的</a:t>
            </a:r>
            <a:r>
              <a:rPr lang="en-US" altLang="zh-CN" sz="1600" b="1" dirty="0">
                <a:solidFill>
                  <a:srgbClr val="000000"/>
                </a:solidFill>
                <a:uFillTx/>
                <a:latin typeface="+mj-lt"/>
                <a:ea typeface="+mj-lt"/>
                <a:cs typeface="+mj-lt"/>
                <a:sym typeface="字魂58号-创中黑" panose="00000500000000000000" pitchFamily="2" charset="-122"/>
              </a:rPr>
              <a:t>Perceptron</a:t>
            </a:r>
            <a:r>
              <a:rPr lang="zh-CN" altLang="en-US" sz="1600" b="1" dirty="0">
                <a:solidFill>
                  <a:srgbClr val="000000"/>
                </a:solidFill>
                <a:uFillTx/>
                <a:latin typeface="+mj-lt"/>
                <a:ea typeface="+mj-lt"/>
                <a:cs typeface="+mj-lt"/>
                <a:sym typeface="字魂58号-创中黑" panose="00000500000000000000" pitchFamily="2" charset="-122"/>
              </a:rPr>
              <a:t>模型以及</a:t>
            </a:r>
            <a:r>
              <a:rPr lang="en-US" altLang="zh-CN" sz="1600" b="1" dirty="0">
                <a:solidFill>
                  <a:srgbClr val="000000"/>
                </a:solidFill>
                <a:uFillTx/>
                <a:latin typeface="+mj-lt"/>
                <a:ea typeface="+mj-lt"/>
                <a:cs typeface="+mj-lt"/>
                <a:sym typeface="字魂58号-创中黑" panose="00000500000000000000" pitchFamily="2" charset="-122"/>
              </a:rPr>
              <a:t>B. Widrow</a:t>
            </a:r>
            <a:r>
              <a:rPr lang="zh-CN" altLang="en-US" sz="1600" b="1" dirty="0">
                <a:solidFill>
                  <a:srgbClr val="000000"/>
                </a:solidFill>
                <a:uFillTx/>
                <a:latin typeface="+mj-lt"/>
                <a:ea typeface="+mj-lt"/>
                <a:cs typeface="+mj-lt"/>
                <a:sym typeface="字魂58号-创中黑" panose="00000500000000000000" pitchFamily="2" charset="-122"/>
              </a:rPr>
              <a:t>等人提出的</a:t>
            </a:r>
            <a:r>
              <a:rPr lang="en-US" altLang="zh-CN" sz="1600" b="1" dirty="0">
                <a:solidFill>
                  <a:srgbClr val="000000"/>
                </a:solidFill>
                <a:uFillTx/>
                <a:latin typeface="+mj-lt"/>
                <a:ea typeface="+mj-lt"/>
                <a:cs typeface="+mj-lt"/>
                <a:sym typeface="字魂58号-创中黑" panose="00000500000000000000" pitchFamily="2" charset="-122"/>
              </a:rPr>
              <a:t>Adaline</a:t>
            </a:r>
            <a:r>
              <a:rPr lang="zh-CN" altLang="en-US" sz="1600" b="1" dirty="0">
                <a:solidFill>
                  <a:srgbClr val="000000"/>
                </a:solidFill>
                <a:uFillTx/>
                <a:latin typeface="+mj-lt"/>
                <a:ea typeface="+mj-lt"/>
                <a:cs typeface="+mj-lt"/>
                <a:sym typeface="字魂58号-创中黑" panose="00000500000000000000" pitchFamily="2" charset="-122"/>
              </a:rPr>
              <a:t>模型通过引入非线性的激活函数（如</a:t>
            </a:r>
            <a:r>
              <a:rPr lang="en-US" altLang="zh-CN" sz="1600" b="1" dirty="0">
                <a:solidFill>
                  <a:srgbClr val="000000"/>
                </a:solidFill>
                <a:uFillTx/>
                <a:latin typeface="+mj-lt"/>
                <a:ea typeface="+mj-lt"/>
                <a:cs typeface="+mj-lt"/>
                <a:sym typeface="字魂58号-创中黑" panose="00000500000000000000" pitchFamily="2" charset="-122"/>
              </a:rPr>
              <a:t>Sigmod</a:t>
            </a:r>
            <a:r>
              <a:rPr lang="zh-CN" altLang="en-US" sz="1600" b="1" dirty="0">
                <a:solidFill>
                  <a:srgbClr val="000000"/>
                </a:solidFill>
                <a:uFillTx/>
                <a:latin typeface="+mj-lt"/>
                <a:ea typeface="+mj-lt"/>
                <a:cs typeface="+mj-lt"/>
                <a:sym typeface="字魂58号-创中黑" panose="00000500000000000000" pitchFamily="2" charset="-122"/>
              </a:rPr>
              <a:t>单元）来替代阈值逻辑，实现人工神经网络的非线性函数映射功能，通过使用自适应线性单元的类别预测函数改进多分类器</a:t>
            </a:r>
            <a:r>
              <a:rPr lang="zh-CN" altLang="en-US" sz="1600" b="1" dirty="0">
                <a:solidFill>
                  <a:srgbClr val="000000"/>
                </a:solidFill>
                <a:uFillTx/>
                <a:latin typeface="+mj-lt"/>
                <a:ea typeface="+mj-lt"/>
                <a:cs typeface="+mj-lt"/>
                <a:sym typeface="字魂58号-创中黑" panose="00000500000000000000" pitchFamily="2" charset="-122"/>
              </a:rPr>
              <a:t>的性能</a:t>
            </a:r>
            <a:endParaRPr lang="zh-CN" altLang="en-US" sz="1600" b="1" dirty="0">
              <a:solidFill>
                <a:srgbClr val="000000"/>
              </a:solidFill>
              <a:uFillTx/>
              <a:latin typeface="+mj-lt"/>
              <a:ea typeface="+mj-lt"/>
              <a:cs typeface="+mj-lt"/>
              <a:sym typeface="字魂58号-创中黑" panose="00000500000000000000" pitchFamily="2" charset="-122"/>
            </a:endParaRPr>
          </a:p>
        </p:txBody>
      </p:sp>
      <p:pic>
        <p:nvPicPr>
          <p:cNvPr id="7" name="图片 6" descr="perceptr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1679575"/>
            <a:ext cx="6732270" cy="2772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191761" y="345292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相关工作</a:t>
            </a:r>
            <a:endParaRPr lang="zh-CN" altLang="en-US" sz="3200" dirty="0"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grpSp>
        <p:nvGrpSpPr>
          <p:cNvPr id="21" name="Group 9"/>
          <p:cNvGrpSpPr/>
          <p:nvPr/>
        </p:nvGrpSpPr>
        <p:grpSpPr>
          <a:xfrm>
            <a:off x="1329055" y="1035050"/>
            <a:ext cx="1303655" cy="527685"/>
            <a:chOff x="596313" y="1484159"/>
            <a:chExt cx="2353491" cy="1722348"/>
          </a:xfrm>
          <a:solidFill>
            <a:srgbClr val="E3CAB4"/>
          </a:solidFill>
        </p:grpSpPr>
        <p:sp>
          <p:nvSpPr>
            <p:cNvPr id="22" name="Rounded Rectangle 7"/>
            <p:cNvSpPr/>
            <p:nvPr/>
          </p:nvSpPr>
          <p:spPr>
            <a:xfrm>
              <a:off x="596313" y="1484159"/>
              <a:ext cx="2353491" cy="1472188"/>
            </a:xfrm>
            <a:prstGeom prst="roundRect">
              <a:avLst>
                <a:gd name="adj" fmla="val 1016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23" name="Isosceles Triangle 8"/>
            <p:cNvSpPr/>
            <p:nvPr/>
          </p:nvSpPr>
          <p:spPr>
            <a:xfrm rot="10800000">
              <a:off x="1712595" y="2955143"/>
              <a:ext cx="510637" cy="25136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70" name="文本框 22"/>
          <p:cNvSpPr txBox="1"/>
          <p:nvPr/>
        </p:nvSpPr>
        <p:spPr>
          <a:xfrm>
            <a:off x="2308860" y="1886585"/>
            <a:ext cx="7273925" cy="4155440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Autofit/>
          </a:bodyPr>
          <a:lstStyle/>
          <a:p>
            <a:pPr algn="l" defTabSz="815340" fontAlgn="auto">
              <a:lnSpc>
                <a:spcPts val="2500"/>
              </a:lnSpc>
              <a:defRPr/>
            </a:pPr>
            <a:endParaRPr lang="zh-CN" altLang="en-US" sz="2400" b="1" dirty="0">
              <a:solidFill>
                <a:srgbClr val="000000"/>
              </a:solidFill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962900" y="635000"/>
            <a:ext cx="4229100" cy="0"/>
          </a:xfrm>
          <a:prstGeom prst="line">
            <a:avLst/>
          </a:prstGeom>
          <a:ln>
            <a:solidFill>
              <a:srgbClr val="E3CAB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191761" y="345292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相关工作</a:t>
            </a:r>
            <a:endParaRPr lang="zh-CN" altLang="en-US" sz="3200" dirty="0"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grpSp>
        <p:nvGrpSpPr>
          <p:cNvPr id="21" name="Group 9"/>
          <p:cNvGrpSpPr/>
          <p:nvPr/>
        </p:nvGrpSpPr>
        <p:grpSpPr>
          <a:xfrm>
            <a:off x="1329055" y="1035050"/>
            <a:ext cx="1303655" cy="527685"/>
            <a:chOff x="596313" y="1484159"/>
            <a:chExt cx="2353491" cy="1722348"/>
          </a:xfrm>
          <a:solidFill>
            <a:srgbClr val="E3CAB4"/>
          </a:solidFill>
        </p:grpSpPr>
        <p:sp>
          <p:nvSpPr>
            <p:cNvPr id="22" name="Rounded Rectangle 7"/>
            <p:cNvSpPr/>
            <p:nvPr/>
          </p:nvSpPr>
          <p:spPr>
            <a:xfrm>
              <a:off x="596313" y="1484159"/>
              <a:ext cx="2353491" cy="1472188"/>
            </a:xfrm>
            <a:prstGeom prst="roundRect">
              <a:avLst>
                <a:gd name="adj" fmla="val 1016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23" name="Isosceles Triangle 8"/>
            <p:cNvSpPr/>
            <p:nvPr/>
          </p:nvSpPr>
          <p:spPr>
            <a:xfrm rot="10800000">
              <a:off x="1712595" y="2955143"/>
              <a:ext cx="510637" cy="25136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70" name="文本框 22"/>
          <p:cNvSpPr txBox="1"/>
          <p:nvPr/>
        </p:nvSpPr>
        <p:spPr>
          <a:xfrm>
            <a:off x="2308860" y="1886585"/>
            <a:ext cx="7273925" cy="4155440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Autofit/>
          </a:bodyPr>
          <a:lstStyle/>
          <a:p>
            <a:pPr algn="l" defTabSz="815340" fontAlgn="auto">
              <a:lnSpc>
                <a:spcPts val="2500"/>
              </a:lnSpc>
              <a:defRPr/>
            </a:pPr>
            <a:endParaRPr lang="zh-CN" altLang="en-US" sz="2400" b="1" dirty="0">
              <a:solidFill>
                <a:srgbClr val="000000"/>
              </a:solidFill>
              <a:uFillTx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2875,&quot;width&quot;:2376}"/>
</p:tagLst>
</file>

<file path=ppt/tags/tag2.xml><?xml version="1.0" encoding="utf-8"?>
<p:tagLst xmlns:p="http://schemas.openxmlformats.org/presentationml/2006/main">
  <p:tag name="ISPRING_PRESENTATION_TITLE" val="639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C00000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C00000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C00000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</Words>
  <Application>WPS 演示</Application>
  <PresentationFormat>宽屏</PresentationFormat>
  <Paragraphs>65</Paragraphs>
  <Slides>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6" baseType="lpstr">
      <vt:lpstr>Arial</vt:lpstr>
      <vt:lpstr>宋体</vt:lpstr>
      <vt:lpstr>Wingdings</vt:lpstr>
      <vt:lpstr>字魂59号-创粗黑</vt:lpstr>
      <vt:lpstr>黑体</vt:lpstr>
      <vt:lpstr>思源黑体 CN Bold</vt:lpstr>
      <vt:lpstr>字魂105号-简雅黑</vt:lpstr>
      <vt:lpstr>等线</vt:lpstr>
      <vt:lpstr>微软雅黑</vt:lpstr>
      <vt:lpstr>Arial Unicode MS</vt:lpstr>
      <vt:lpstr>等线 Light</vt:lpstr>
      <vt:lpstr>Source Han Sans CN Normal</vt:lpstr>
      <vt:lpstr>Segoe UI Light</vt:lpstr>
      <vt:lpstr>Yu Gothic UI Semilight</vt:lpstr>
      <vt:lpstr>Calibri</vt:lpstr>
      <vt:lpstr>字魂58号-创中黑</vt:lpstr>
      <vt:lpstr>仿宋</vt:lpstr>
      <vt:lpstr>等距更纱黑体 SC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639</dc:title>
  <dc:creator>木 辰雨</dc:creator>
  <cp:lastModifiedBy>郑佶</cp:lastModifiedBy>
  <cp:revision>41</cp:revision>
  <dcterms:created xsi:type="dcterms:W3CDTF">2019-11-11T13:18:00Z</dcterms:created>
  <dcterms:modified xsi:type="dcterms:W3CDTF">2022-05-12T09:41:50Z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2052-11.1.0.11035</vt:lpwstr>
  </property>
  <property fmtid="{D5CDD505-2E9C-101B-9397-08002B2CF9AE}" pid="3" name="KSOTemplateUUID">
    <vt:lpwstr>v1.0_mb_hgZBbLvT/Av3+RX3pjf6tg==</vt:lpwstr>
  </property>
  <property fmtid="{D5CDD505-2E9C-101B-9397-08002B2CF9AE}" pid="4" name="ICV">
    <vt:lpwstr>191157F9BBC641C3B0266FA91EB500F4</vt:lpwstr>
  </property>
</Properties>
</file>