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2360" r:id="rId7"/>
    <p:sldId id="2362" r:id="rId8"/>
    <p:sldId id="2365" r:id="rId9"/>
    <p:sldId id="2358" r:id="rId10"/>
    <p:sldId id="2359" r:id="rId11"/>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C8D0"/>
    <a:srgbClr val="6A5250"/>
    <a:srgbClr val="95A38A"/>
    <a:srgbClr val="F7EAD7"/>
    <a:srgbClr val="E9D0D3"/>
    <a:srgbClr val="E5E9E8"/>
    <a:srgbClr val="F85A4A"/>
    <a:srgbClr val="63F0E0"/>
    <a:srgbClr val="F6C495"/>
    <a:srgbClr val="B7B3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20" autoAdjust="0"/>
    <p:restoredTop sz="94660"/>
  </p:normalViewPr>
  <p:slideViewPr>
    <p:cSldViewPr snapToGrid="0" showGuides="1">
      <p:cViewPr>
        <p:scale>
          <a:sx n="54" d="100"/>
          <a:sy n="54" d="100"/>
        </p:scale>
        <p:origin x="18" y="18"/>
      </p:cViewPr>
      <p:guideLst>
        <p:guide orient="horz" pos="2143"/>
        <p:guide pos="3840"/>
      </p:guideLst>
    </p:cSldViewPr>
  </p:slideViewPr>
  <p:notesTextViewPr>
    <p:cViewPr>
      <p:scale>
        <a:sx n="1" d="1"/>
        <a:sy n="1" d="1"/>
      </p:scale>
      <p:origin x="0" y="0"/>
    </p:cViewPr>
  </p:notesTextViewPr>
  <p:sorterViewPr>
    <p:cViewPr>
      <p:scale>
        <a:sx n="28" d="100"/>
        <a:sy n="28"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3.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ADCCD-F0BD-4C4E-9B7E-9AD4171115C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90175-5C23-4CD8-A2B7-2C72DA310FA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0090175-5C23-4CD8-A2B7-2C72DA310FA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7C4429-96A7-43D0-A265-5C7B29E878D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D7C4429-96A7-43D0-A265-5C7B29E878D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CE537F3-7F9D-4182-8C2D-F2D36A9B17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FC3F3C6-3B7F-4E25-B920-41C0FA1453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219576-2D70-48BE-89BD-45005EFC691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3F3C6-3B7F-4E25-B920-41C0FA1453A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219576-2D70-48BE-89BD-45005EFC691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hemeOverride" Target="../theme/themeOverride1.xml"/><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圆角 19"/>
          <p:cNvSpPr/>
          <p:nvPr/>
        </p:nvSpPr>
        <p:spPr>
          <a:xfrm rot="18612676">
            <a:off x="1917065" y="3248025"/>
            <a:ext cx="11609705" cy="3296920"/>
          </a:xfrm>
          <a:prstGeom prst="roundRect">
            <a:avLst>
              <a:gd name="adj" fmla="val 50000"/>
            </a:avLst>
          </a:prstGeom>
          <a:solidFill>
            <a:srgbClr val="95A38A"/>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531550" y="3612379"/>
            <a:ext cx="3348224" cy="1014730"/>
          </a:xfrm>
          <a:prstGeom prst="rect">
            <a:avLst/>
          </a:prstGeom>
          <a:noFill/>
        </p:spPr>
        <p:txBody>
          <a:bodyPr wrap="square" rtlCol="0">
            <a:spAutoFit/>
          </a:bodyPr>
          <a:lstStyle/>
          <a:p>
            <a:pPr algn="r"/>
            <a:r>
              <a:rPr lang="zh-CN" altLang="en-US" sz="6000" dirty="0">
                <a:solidFill>
                  <a:schemeClr val="bg1"/>
                </a:solidFill>
                <a:latin typeface="+mn-ea"/>
                <a:sym typeface="字魂59号-创粗黑" panose="00000500000000000000" pitchFamily="2" charset="-122"/>
              </a:rPr>
              <a:t>毕业答辩</a:t>
            </a:r>
            <a:endParaRPr lang="zh-CN" altLang="en-US" sz="6000" dirty="0">
              <a:solidFill>
                <a:schemeClr val="bg1"/>
              </a:solidFill>
              <a:latin typeface="+mn-ea"/>
              <a:sym typeface="字魂59号-创粗黑" panose="00000500000000000000" pitchFamily="2" charset="-122"/>
            </a:endParaRPr>
          </a:p>
        </p:txBody>
      </p:sp>
      <p:sp>
        <p:nvSpPr>
          <p:cNvPr id="36" name="文本框 35"/>
          <p:cNvSpPr txBox="1"/>
          <p:nvPr/>
        </p:nvSpPr>
        <p:spPr>
          <a:xfrm>
            <a:off x="8151222" y="2001017"/>
            <a:ext cx="2490552" cy="1322070"/>
          </a:xfrm>
          <a:prstGeom prst="rect">
            <a:avLst/>
          </a:prstGeom>
          <a:noFill/>
        </p:spPr>
        <p:txBody>
          <a:bodyPr wrap="square" rtlCol="0">
            <a:spAutoFit/>
          </a:bodyPr>
          <a:lstStyle/>
          <a:p>
            <a:pPr algn="r"/>
            <a:r>
              <a:rPr lang="en-US" altLang="zh-CN" sz="8000" dirty="0">
                <a:solidFill>
                  <a:schemeClr val="bg1"/>
                </a:solidFill>
                <a:ea typeface="+mn-lt"/>
                <a:sym typeface="字魂59号-创粗黑" panose="00000500000000000000" pitchFamily="2" charset="-122"/>
              </a:rPr>
              <a:t>2022</a:t>
            </a:r>
            <a:endParaRPr lang="zh-CN" altLang="en-US" sz="8000" dirty="0">
              <a:solidFill>
                <a:schemeClr val="bg1"/>
              </a:solidFill>
              <a:ea typeface="+mn-lt"/>
              <a:sym typeface="字魂59号-创粗黑" panose="00000500000000000000" pitchFamily="2" charset="-122"/>
            </a:endParaRPr>
          </a:p>
        </p:txBody>
      </p:sp>
      <p:sp>
        <p:nvSpPr>
          <p:cNvPr id="37" name="文本框 36"/>
          <p:cNvSpPr txBox="1"/>
          <p:nvPr/>
        </p:nvSpPr>
        <p:spPr>
          <a:xfrm>
            <a:off x="628015" y="2858135"/>
            <a:ext cx="6529705" cy="521970"/>
          </a:xfrm>
          <a:prstGeom prst="rect">
            <a:avLst/>
          </a:prstGeom>
          <a:noFill/>
        </p:spPr>
        <p:txBody>
          <a:bodyPr wrap="square" rtlCol="0">
            <a:spAutoFit/>
          </a:bodyPr>
          <a:lstStyle/>
          <a:p>
            <a:r>
              <a:rPr lang="zh-CN" sz="2800" dirty="0">
                <a:solidFill>
                  <a:srgbClr val="95A38A"/>
                </a:solidFill>
                <a:latin typeface="思源黑体 CN Bold" panose="020B0800000000000000" charset="-122"/>
                <a:ea typeface="思源黑体 CN Bold" panose="020B0800000000000000" charset="-122"/>
                <a:sym typeface="字魂59号-创粗黑" panose="00000500000000000000" pitchFamily="2" charset="-122"/>
              </a:rPr>
              <a:t>基于投票机制的神经网络后门样本检测</a:t>
            </a:r>
            <a:endParaRPr lang="zh-CN" sz="2800" dirty="0">
              <a:solidFill>
                <a:srgbClr val="95A38A"/>
              </a:solidFill>
              <a:latin typeface="思源黑体 CN Bold" panose="020B0800000000000000" charset="-122"/>
              <a:ea typeface="思源黑体 CN Bold" panose="020B0800000000000000" charset="-122"/>
              <a:sym typeface="字魂59号-创粗黑" panose="00000500000000000000" pitchFamily="2" charset="-122"/>
            </a:endParaRPr>
          </a:p>
        </p:txBody>
      </p:sp>
      <p:sp>
        <p:nvSpPr>
          <p:cNvPr id="38" name="文本框 37"/>
          <p:cNvSpPr txBox="1"/>
          <p:nvPr/>
        </p:nvSpPr>
        <p:spPr>
          <a:xfrm>
            <a:off x="915892" y="3831700"/>
            <a:ext cx="3348224" cy="1630045"/>
          </a:xfrm>
          <a:prstGeom prst="rect">
            <a:avLst/>
          </a:prstGeom>
          <a:noFill/>
        </p:spPr>
        <p:txBody>
          <a:bodyPr wrap="square" rtlCol="0">
            <a:spAutoFit/>
          </a:bodyPr>
          <a:lstStyle/>
          <a:p>
            <a:r>
              <a:rPr lang="zh-CN" altLang="en-US" sz="2000" dirty="0">
                <a:latin typeface="楷体" panose="02010609060101010101" charset="-122"/>
                <a:ea typeface="楷体" panose="02010609060101010101" charset="-122"/>
                <a:cs typeface="楷体" panose="02010609060101010101" charset="-122"/>
                <a:sym typeface="字魂59号-创粗黑" panose="00000500000000000000" pitchFamily="2" charset="-122"/>
              </a:rPr>
              <a:t>汇报人：郑佶</a:t>
            </a:r>
            <a:endParaRPr lang="zh-CN" altLang="en-US" sz="2000" dirty="0">
              <a:latin typeface="楷体" panose="02010609060101010101" charset="-122"/>
              <a:ea typeface="楷体" panose="02010609060101010101" charset="-122"/>
              <a:cs typeface="楷体" panose="02010609060101010101" charset="-122"/>
              <a:sym typeface="字魂59号-创粗黑" panose="00000500000000000000" pitchFamily="2" charset="-122"/>
            </a:endParaRPr>
          </a:p>
          <a:p>
            <a:endParaRPr lang="en-US" altLang="zh-CN" sz="2000" dirty="0">
              <a:latin typeface="楷体" panose="02010609060101010101" charset="-122"/>
              <a:ea typeface="楷体" panose="02010609060101010101" charset="-122"/>
              <a:cs typeface="楷体" panose="02010609060101010101" charset="-122"/>
              <a:sym typeface="字魂59号-创粗黑" panose="00000500000000000000" pitchFamily="2" charset="-122"/>
            </a:endParaRPr>
          </a:p>
          <a:p>
            <a:r>
              <a:rPr lang="zh-CN" altLang="en-US" sz="2000" dirty="0">
                <a:latin typeface="楷体" panose="02010609060101010101" charset="-122"/>
                <a:ea typeface="楷体" panose="02010609060101010101" charset="-122"/>
                <a:cs typeface="楷体" panose="02010609060101010101" charset="-122"/>
                <a:sym typeface="字魂59号-创粗黑" panose="00000500000000000000" pitchFamily="2" charset="-122"/>
              </a:rPr>
              <a:t>汇报时间：</a:t>
            </a:r>
            <a:r>
              <a:rPr lang="en-US" altLang="zh-CN" sz="2000" dirty="0">
                <a:latin typeface="楷体" panose="02010609060101010101" charset="-122"/>
                <a:ea typeface="楷体" panose="02010609060101010101" charset="-122"/>
                <a:cs typeface="楷体" panose="02010609060101010101" charset="-122"/>
                <a:sym typeface="字魂59号-创粗黑" panose="00000500000000000000" pitchFamily="2" charset="-122"/>
              </a:rPr>
              <a:t>2022</a:t>
            </a:r>
            <a:r>
              <a:rPr lang="zh-CN" altLang="en-US" sz="2000" dirty="0">
                <a:latin typeface="楷体" panose="02010609060101010101" charset="-122"/>
                <a:ea typeface="楷体" panose="02010609060101010101" charset="-122"/>
                <a:cs typeface="楷体" panose="02010609060101010101" charset="-122"/>
                <a:sym typeface="字魂59号-创粗黑" panose="00000500000000000000" pitchFamily="2" charset="-122"/>
              </a:rPr>
              <a:t>年</a:t>
            </a:r>
            <a:r>
              <a:rPr lang="en-US" altLang="zh-CN" sz="2000" dirty="0">
                <a:latin typeface="楷体" panose="02010609060101010101" charset="-122"/>
                <a:ea typeface="楷体" panose="02010609060101010101" charset="-122"/>
                <a:cs typeface="楷体" panose="02010609060101010101" charset="-122"/>
                <a:sym typeface="字魂59号-创粗黑" panose="00000500000000000000" pitchFamily="2" charset="-122"/>
              </a:rPr>
              <a:t>5</a:t>
            </a:r>
            <a:r>
              <a:rPr lang="zh-CN" altLang="en-US" sz="2000" dirty="0">
                <a:latin typeface="楷体" panose="02010609060101010101" charset="-122"/>
                <a:ea typeface="楷体" panose="02010609060101010101" charset="-122"/>
                <a:cs typeface="楷体" panose="02010609060101010101" charset="-122"/>
                <a:sym typeface="字魂59号-创粗黑" panose="00000500000000000000" pitchFamily="2" charset="-122"/>
              </a:rPr>
              <a:t>月</a:t>
            </a:r>
            <a:r>
              <a:rPr lang="en-US" altLang="zh-CN" sz="2000" dirty="0">
                <a:latin typeface="楷体" panose="02010609060101010101" charset="-122"/>
                <a:ea typeface="楷体" panose="02010609060101010101" charset="-122"/>
                <a:cs typeface="楷体" panose="02010609060101010101" charset="-122"/>
                <a:sym typeface="字魂59号-创粗黑" panose="00000500000000000000" pitchFamily="2" charset="-122"/>
              </a:rPr>
              <a:t>17</a:t>
            </a:r>
            <a:r>
              <a:rPr lang="zh-CN" altLang="en-US" sz="2000" dirty="0">
                <a:latin typeface="楷体" panose="02010609060101010101" charset="-122"/>
                <a:ea typeface="楷体" panose="02010609060101010101" charset="-122"/>
                <a:cs typeface="楷体" panose="02010609060101010101" charset="-122"/>
                <a:sym typeface="字魂59号-创粗黑" panose="00000500000000000000" pitchFamily="2" charset="-122"/>
              </a:rPr>
              <a:t>日</a:t>
            </a:r>
            <a:endParaRPr lang="zh-CN" altLang="en-US" sz="2000" dirty="0">
              <a:latin typeface="楷体" panose="02010609060101010101" charset="-122"/>
              <a:ea typeface="楷体" panose="02010609060101010101" charset="-122"/>
              <a:cs typeface="楷体" panose="02010609060101010101" charset="-122"/>
              <a:sym typeface="字魂59号-创粗黑" panose="00000500000000000000" pitchFamily="2" charset="-122"/>
            </a:endParaRPr>
          </a:p>
          <a:p>
            <a:endParaRPr lang="zh-CN" altLang="en-US" sz="2000" dirty="0">
              <a:latin typeface="楷体" panose="02010609060101010101" charset="-122"/>
              <a:ea typeface="楷体" panose="02010609060101010101" charset="-122"/>
              <a:cs typeface="楷体" panose="02010609060101010101" charset="-122"/>
              <a:sym typeface="字魂59号-创粗黑" panose="00000500000000000000" pitchFamily="2" charset="-122"/>
            </a:endParaRPr>
          </a:p>
          <a:p>
            <a:r>
              <a:rPr lang="zh-CN" altLang="en-US" sz="2000" dirty="0">
                <a:latin typeface="楷体" panose="02010609060101010101" charset="-122"/>
                <a:ea typeface="楷体" panose="02010609060101010101" charset="-122"/>
                <a:cs typeface="楷体" panose="02010609060101010101" charset="-122"/>
                <a:sym typeface="字魂59号-创粗黑" panose="00000500000000000000" pitchFamily="2" charset="-122"/>
              </a:rPr>
              <a:t>指导老师：张玉</a:t>
            </a:r>
            <a:r>
              <a:rPr lang="en-US" altLang="zh-CN" sz="2000" dirty="0">
                <a:latin typeface="楷体" panose="02010609060101010101" charset="-122"/>
                <a:ea typeface="楷体" panose="02010609060101010101" charset="-122"/>
                <a:cs typeface="楷体" panose="02010609060101010101" charset="-122"/>
                <a:sym typeface="字魂59号-创粗黑" panose="00000500000000000000" pitchFamily="2" charset="-122"/>
              </a:rPr>
              <a:t> </a:t>
            </a:r>
            <a:r>
              <a:rPr lang="zh-CN" altLang="en-US" sz="2000" dirty="0">
                <a:latin typeface="楷体" panose="02010609060101010101" charset="-122"/>
                <a:ea typeface="楷体" panose="02010609060101010101" charset="-122"/>
                <a:cs typeface="楷体" panose="02010609060101010101" charset="-122"/>
                <a:sym typeface="字魂59号-创粗黑" panose="00000500000000000000" pitchFamily="2" charset="-122"/>
              </a:rPr>
              <a:t>副教授</a:t>
            </a:r>
            <a:endParaRPr lang="zh-CN" altLang="en-US" sz="2000" dirty="0">
              <a:latin typeface="楷体" panose="02010609060101010101" charset="-122"/>
              <a:ea typeface="楷体" panose="02010609060101010101" charset="-122"/>
              <a:cs typeface="楷体" panose="02010609060101010101" charset="-122"/>
              <a:sym typeface="字魂59号-创粗黑" panose="00000500000000000000" pitchFamily="2" charset="-122"/>
            </a:endParaRPr>
          </a:p>
        </p:txBody>
      </p:sp>
      <p:pic>
        <p:nvPicPr>
          <p:cNvPr id="2" name="图片 1" descr="nankaidaxue"/>
          <p:cNvPicPr>
            <a:picLocks noChangeAspect="1"/>
          </p:cNvPicPr>
          <p:nvPr/>
        </p:nvPicPr>
        <p:blipFill>
          <a:blip r:embed="rId1"/>
          <a:stretch>
            <a:fillRect/>
          </a:stretch>
        </p:blipFill>
        <p:spPr>
          <a:xfrm>
            <a:off x="3603625" y="614680"/>
            <a:ext cx="3825240" cy="1242060"/>
          </a:xfrm>
          <a:prstGeom prst="rect">
            <a:avLst/>
          </a:prstGeom>
        </p:spPr>
      </p:pic>
      <p:pic>
        <p:nvPicPr>
          <p:cNvPr id="4" name="图片 3" descr="xiaohui"/>
          <p:cNvPicPr>
            <a:picLocks noChangeAspect="1"/>
          </p:cNvPicPr>
          <p:nvPr/>
        </p:nvPicPr>
        <p:blipFill>
          <a:blip r:embed="rId2"/>
          <a:stretch>
            <a:fillRect/>
          </a:stretch>
        </p:blipFill>
        <p:spPr>
          <a:xfrm>
            <a:off x="537845" y="64770"/>
            <a:ext cx="2356485" cy="23418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1000"/>
                                        <p:tgtEl>
                                          <p:spTgt spid="36"/>
                                        </p:tgtEl>
                                      </p:cBhvr>
                                    </p:animEffect>
                                    <p:anim calcmode="lin" valueType="num">
                                      <p:cBhvr>
                                        <p:cTn id="14" dur="1000" fill="hold"/>
                                        <p:tgtEl>
                                          <p:spTgt spid="36"/>
                                        </p:tgtEl>
                                        <p:attrNameLst>
                                          <p:attrName>ppt_x</p:attrName>
                                        </p:attrNameLst>
                                      </p:cBhvr>
                                      <p:tavLst>
                                        <p:tav tm="0">
                                          <p:val>
                                            <p:strVal val="#ppt_x"/>
                                          </p:val>
                                        </p:tav>
                                        <p:tav tm="100000">
                                          <p:val>
                                            <p:strVal val="#ppt_x"/>
                                          </p:val>
                                        </p:tav>
                                      </p:tavLst>
                                    </p:anim>
                                    <p:anim calcmode="lin" valueType="num">
                                      <p:cBhvr>
                                        <p:cTn id="15" dur="1000" fill="hold"/>
                                        <p:tgtEl>
                                          <p:spTgt spid="3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1000"/>
                                        <p:tgtEl>
                                          <p:spTgt spid="38"/>
                                        </p:tgtEl>
                                      </p:cBhvr>
                                    </p:animEffect>
                                    <p:anim calcmode="lin" valueType="num">
                                      <p:cBhvr>
                                        <p:cTn id="26" dur="1000" fill="hold"/>
                                        <p:tgtEl>
                                          <p:spTgt spid="38"/>
                                        </p:tgtEl>
                                        <p:attrNameLst>
                                          <p:attrName>ppt_x</p:attrName>
                                        </p:attrNameLst>
                                      </p:cBhvr>
                                      <p:tavLst>
                                        <p:tav tm="0">
                                          <p:val>
                                            <p:strVal val="#ppt_x"/>
                                          </p:val>
                                        </p:tav>
                                        <p:tav tm="100000">
                                          <p:val>
                                            <p:strVal val="#ppt_x"/>
                                          </p:val>
                                        </p:tav>
                                      </p:tavLst>
                                    </p:anim>
                                    <p:anim calcmode="lin" valueType="num">
                                      <p:cBhvr>
                                        <p:cTn id="2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6" grpId="0"/>
      <p:bldP spid="37"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84743" y="3322214"/>
            <a:ext cx="6639060"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10444" y="1666031"/>
            <a:ext cx="3218342" cy="1123563"/>
            <a:chOff x="4893087" y="1916832"/>
            <a:chExt cx="3218342" cy="1123563"/>
          </a:xfrm>
        </p:grpSpPr>
        <p:sp>
          <p:nvSpPr>
            <p:cNvPr id="6" name="矩形 5"/>
            <p:cNvSpPr/>
            <p:nvPr/>
          </p:nvSpPr>
          <p:spPr>
            <a:xfrm>
              <a:off x="4893087" y="1916832"/>
              <a:ext cx="434509" cy="434566"/>
            </a:xfrm>
            <a:prstGeom prst="rect">
              <a:avLst/>
            </a:prstGeom>
            <a:solidFill>
              <a:srgbClr val="95A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01</a:t>
              </a:r>
              <a:endParaRPr lang="zh-CN" altLang="en-US" sz="1600" b="1"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7" name="TextBox 12"/>
            <p:cNvSpPr txBox="1"/>
            <p:nvPr/>
          </p:nvSpPr>
          <p:spPr>
            <a:xfrm>
              <a:off x="5407959" y="2348880"/>
              <a:ext cx="2703470" cy="691515"/>
            </a:xfrm>
            <a:prstGeom prst="rect">
              <a:avLst/>
            </a:prstGeom>
            <a:noFill/>
          </p:spPr>
          <p:txBody>
            <a:bodyPr wrap="square" rtlCol="0">
              <a:spAutoFit/>
            </a:bodyPr>
            <a:lstStyle/>
            <a:p>
              <a:pPr>
                <a:lnSpc>
                  <a:spcPct val="150000"/>
                </a:lnSpc>
              </a:pPr>
              <a:r>
                <a:rPr lang="zh-CN" altLang="en-US" sz="1300" dirty="0">
                  <a:solidFill>
                    <a:schemeClr val="tx1">
                      <a:lumMod val="85000"/>
                      <a:lumOff val="15000"/>
                    </a:schemeClr>
                  </a:solidFill>
                  <a:ea typeface="+mn-lt"/>
                  <a:cs typeface="+mn-ea"/>
                  <a:sym typeface="字魂59号-创粗黑" panose="00000500000000000000" pitchFamily="2" charset="-122"/>
                </a:rPr>
                <a:t>关于人工神经网络和深度学习相关领域的发展</a:t>
              </a:r>
              <a:r>
                <a:rPr lang="zh-CN" altLang="en-US" sz="1300" dirty="0">
                  <a:solidFill>
                    <a:schemeClr val="tx1">
                      <a:lumMod val="85000"/>
                      <a:lumOff val="15000"/>
                    </a:schemeClr>
                  </a:solidFill>
                  <a:ea typeface="+mn-lt"/>
                  <a:cs typeface="+mn-ea"/>
                  <a:sym typeface="字魂59号-创粗黑" panose="00000500000000000000" pitchFamily="2" charset="-122"/>
                </a:rPr>
                <a:t>沿革</a:t>
              </a:r>
              <a:endParaRPr lang="zh-CN" altLang="en-US" sz="1300" dirty="0">
                <a:solidFill>
                  <a:schemeClr val="tx1">
                    <a:lumMod val="85000"/>
                    <a:lumOff val="15000"/>
                  </a:schemeClr>
                </a:solidFill>
                <a:ea typeface="+mn-lt"/>
                <a:cs typeface="+mn-ea"/>
                <a:sym typeface="字魂59号-创粗黑" panose="00000500000000000000" pitchFamily="2" charset="-122"/>
              </a:endParaRPr>
            </a:p>
          </p:txBody>
        </p:sp>
        <p:sp>
          <p:nvSpPr>
            <p:cNvPr id="8" name="TextBox 26"/>
            <p:cNvSpPr txBox="1"/>
            <p:nvPr/>
          </p:nvSpPr>
          <p:spPr>
            <a:xfrm>
              <a:off x="5611913" y="1916832"/>
              <a:ext cx="1177290" cy="673735"/>
            </a:xfrm>
            <a:prstGeom prst="rect">
              <a:avLst/>
            </a:prstGeom>
            <a:noFill/>
          </p:spPr>
          <p:txBody>
            <a:bodyPr wrap="none" lIns="182843" tIns="91422" rIns="182843" bIns="91422" rtlCol="0">
              <a:spAutoFit/>
            </a:bodyPr>
            <a:lstStyle/>
            <a:p>
              <a:pPr algn="ctr"/>
              <a:r>
                <a:rPr lang="zh-CN" altLang="en-US" sz="1600" b="1" dirty="0">
                  <a:solidFill>
                    <a:schemeClr val="tx1">
                      <a:lumMod val="85000"/>
                      <a:lumOff val="15000"/>
                    </a:schemeClr>
                  </a:solidFill>
                  <a:ea typeface="+mn-lt"/>
                  <a:cs typeface="+mn-ea"/>
                  <a:sym typeface="字魂59号-创粗黑" panose="00000500000000000000" pitchFamily="2" charset="-122"/>
                </a:rPr>
                <a:t>相关工作</a:t>
              </a:r>
              <a:endParaRPr lang="zh-CN" altLang="en-US" sz="1600" b="1" dirty="0">
                <a:solidFill>
                  <a:schemeClr val="tx1">
                    <a:lumMod val="85000"/>
                    <a:lumOff val="15000"/>
                  </a:schemeClr>
                </a:solidFill>
                <a:ea typeface="+mn-lt"/>
                <a:cs typeface="+mn-ea"/>
                <a:sym typeface="字魂59号-创粗黑" panose="00000500000000000000" pitchFamily="2" charset="-122"/>
              </a:endParaRPr>
            </a:p>
            <a:p>
              <a:pPr algn="ctr"/>
              <a:endParaRPr lang="zh-CN" altLang="en-US" sz="1600" b="1" dirty="0">
                <a:solidFill>
                  <a:schemeClr val="tx1">
                    <a:lumMod val="85000"/>
                    <a:lumOff val="15000"/>
                  </a:schemeClr>
                </a:solidFill>
                <a:ea typeface="+mn-lt"/>
                <a:cs typeface="+mn-ea"/>
                <a:sym typeface="字魂59号-创粗黑" panose="00000500000000000000" pitchFamily="2" charset="-122"/>
              </a:endParaRPr>
            </a:p>
          </p:txBody>
        </p:sp>
      </p:grpSp>
      <p:grpSp>
        <p:nvGrpSpPr>
          <p:cNvPr id="9" name="组合 8"/>
          <p:cNvGrpSpPr/>
          <p:nvPr/>
        </p:nvGrpSpPr>
        <p:grpSpPr>
          <a:xfrm>
            <a:off x="4631677" y="1666031"/>
            <a:ext cx="3168352" cy="829016"/>
            <a:chOff x="8471470" y="1916832"/>
            <a:chExt cx="3168352" cy="829016"/>
          </a:xfrm>
        </p:grpSpPr>
        <p:sp>
          <p:nvSpPr>
            <p:cNvPr id="10" name="矩形 9"/>
            <p:cNvSpPr/>
            <p:nvPr/>
          </p:nvSpPr>
          <p:spPr>
            <a:xfrm>
              <a:off x="8471470" y="1916832"/>
              <a:ext cx="434509" cy="434566"/>
            </a:xfrm>
            <a:prstGeom prst="rect">
              <a:avLst/>
            </a:prstGeom>
            <a:solidFill>
              <a:srgbClr val="E9D0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02</a:t>
              </a:r>
              <a:endParaRPr lang="zh-CN" altLang="en-US" sz="1600" b="1"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1" name="TextBox 15"/>
            <p:cNvSpPr txBox="1"/>
            <p:nvPr/>
          </p:nvSpPr>
          <p:spPr>
            <a:xfrm>
              <a:off x="8986342" y="2354688"/>
              <a:ext cx="2653480" cy="391160"/>
            </a:xfrm>
            <a:prstGeom prst="rect">
              <a:avLst/>
            </a:prstGeom>
            <a:noFill/>
          </p:spPr>
          <p:txBody>
            <a:bodyPr wrap="square" rtlCol="0">
              <a:spAutoFit/>
            </a:bodyPr>
            <a:lstStyle/>
            <a:p>
              <a:pPr>
                <a:lnSpc>
                  <a:spcPct val="150000"/>
                </a:lnSpc>
              </a:pPr>
              <a:r>
                <a:rPr lang="zh-CN" altLang="en-US" sz="1300" dirty="0">
                  <a:solidFill>
                    <a:schemeClr val="tx1">
                      <a:lumMod val="85000"/>
                      <a:lumOff val="15000"/>
                    </a:schemeClr>
                  </a:solidFill>
                  <a:ea typeface="+mn-lt"/>
                  <a:cs typeface="+mn-ea"/>
                  <a:sym typeface="字魂59号-创粗黑" panose="00000500000000000000" pitchFamily="2" charset="-122"/>
                </a:rPr>
                <a:t>本实验的观点和指导思想</a:t>
              </a:r>
              <a:endParaRPr lang="zh-CN" altLang="en-US" sz="1300" dirty="0">
                <a:solidFill>
                  <a:schemeClr val="tx1">
                    <a:lumMod val="85000"/>
                    <a:lumOff val="15000"/>
                  </a:schemeClr>
                </a:solidFill>
                <a:ea typeface="+mn-lt"/>
                <a:cs typeface="+mn-ea"/>
                <a:sym typeface="字魂59号-创粗黑" panose="00000500000000000000" pitchFamily="2" charset="-122"/>
              </a:endParaRPr>
            </a:p>
          </p:txBody>
        </p:sp>
        <p:sp>
          <p:nvSpPr>
            <p:cNvPr id="12" name="TextBox 27"/>
            <p:cNvSpPr txBox="1"/>
            <p:nvPr/>
          </p:nvSpPr>
          <p:spPr>
            <a:xfrm>
              <a:off x="9212312" y="1916832"/>
              <a:ext cx="1177290" cy="427355"/>
            </a:xfrm>
            <a:prstGeom prst="rect">
              <a:avLst/>
            </a:prstGeom>
            <a:noFill/>
          </p:spPr>
          <p:txBody>
            <a:bodyPr wrap="none" lIns="182843" tIns="91422" rIns="182843" bIns="91422" rtlCol="0">
              <a:spAutoFit/>
            </a:bodyPr>
            <a:lstStyle/>
            <a:p>
              <a:pPr algn="ctr"/>
              <a:r>
                <a:rPr lang="zh-CN" altLang="en-US" sz="1600" b="1" dirty="0">
                  <a:solidFill>
                    <a:schemeClr val="tx1">
                      <a:lumMod val="85000"/>
                      <a:lumOff val="15000"/>
                    </a:schemeClr>
                  </a:solidFill>
                  <a:ea typeface="+mn-lt"/>
                  <a:cs typeface="+mn-ea"/>
                  <a:sym typeface="字魂59号-创粗黑" panose="00000500000000000000" pitchFamily="2" charset="-122"/>
                </a:rPr>
                <a:t>工作概述</a:t>
              </a:r>
              <a:endParaRPr lang="zh-CN" altLang="en-US" sz="1600" b="1" dirty="0">
                <a:solidFill>
                  <a:schemeClr val="tx1">
                    <a:lumMod val="85000"/>
                    <a:lumOff val="15000"/>
                  </a:schemeClr>
                </a:solidFill>
                <a:ea typeface="+mn-lt"/>
                <a:cs typeface="+mn-ea"/>
                <a:sym typeface="字魂59号-创粗黑" panose="00000500000000000000" pitchFamily="2" charset="-122"/>
              </a:endParaRPr>
            </a:p>
          </p:txBody>
        </p:sp>
      </p:grpSp>
      <p:grpSp>
        <p:nvGrpSpPr>
          <p:cNvPr id="13" name="组合 12"/>
          <p:cNvGrpSpPr/>
          <p:nvPr/>
        </p:nvGrpSpPr>
        <p:grpSpPr>
          <a:xfrm>
            <a:off x="1110444" y="3971579"/>
            <a:ext cx="3218342" cy="753718"/>
            <a:chOff x="4893087" y="4218570"/>
            <a:chExt cx="3218342" cy="753718"/>
          </a:xfrm>
        </p:grpSpPr>
        <p:sp>
          <p:nvSpPr>
            <p:cNvPr id="14" name="矩形 13"/>
            <p:cNvSpPr/>
            <p:nvPr/>
          </p:nvSpPr>
          <p:spPr>
            <a:xfrm>
              <a:off x="4893087" y="4218570"/>
              <a:ext cx="434509" cy="434566"/>
            </a:xfrm>
            <a:prstGeom prst="rect">
              <a:avLst/>
            </a:prstGeom>
            <a:solidFill>
              <a:srgbClr val="F7E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03</a:t>
              </a:r>
              <a:endParaRPr lang="zh-CN" altLang="en-US" sz="1600" b="1"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5" name="TextBox 19"/>
            <p:cNvSpPr txBox="1"/>
            <p:nvPr/>
          </p:nvSpPr>
          <p:spPr>
            <a:xfrm>
              <a:off x="5407959" y="4581128"/>
              <a:ext cx="2703470" cy="391160"/>
            </a:xfrm>
            <a:prstGeom prst="rect">
              <a:avLst/>
            </a:prstGeom>
            <a:noFill/>
          </p:spPr>
          <p:txBody>
            <a:bodyPr wrap="square" rtlCol="0">
              <a:spAutoFit/>
            </a:bodyPr>
            <a:lstStyle/>
            <a:p>
              <a:pPr>
                <a:lnSpc>
                  <a:spcPct val="150000"/>
                </a:lnSpc>
              </a:pPr>
              <a:r>
                <a:rPr lang="zh-CN" altLang="en-US" sz="1300" dirty="0">
                  <a:solidFill>
                    <a:schemeClr val="tx1">
                      <a:lumMod val="85000"/>
                      <a:lumOff val="15000"/>
                    </a:schemeClr>
                  </a:solidFill>
                  <a:latin typeface="+mj-lt"/>
                  <a:ea typeface="+mj-lt"/>
                  <a:cs typeface="+mn-ea"/>
                  <a:sym typeface="字魂59号-创粗黑" panose="00000500000000000000" pitchFamily="2" charset="-122"/>
                </a:rPr>
                <a:t>本实验的流程设计和</a:t>
              </a:r>
              <a:r>
                <a:rPr lang="zh-CN" altLang="en-US" sz="1300" dirty="0">
                  <a:solidFill>
                    <a:schemeClr val="tx1">
                      <a:lumMod val="85000"/>
                      <a:lumOff val="15000"/>
                    </a:schemeClr>
                  </a:solidFill>
                  <a:latin typeface="+mj-lt"/>
                  <a:ea typeface="+mj-lt"/>
                  <a:cs typeface="+mn-ea"/>
                  <a:sym typeface="字魂59号-创粗黑" panose="00000500000000000000" pitchFamily="2" charset="-122"/>
                </a:rPr>
                <a:t>结果评估</a:t>
              </a:r>
              <a:endParaRPr lang="zh-CN" altLang="en-US" sz="1300" dirty="0">
                <a:solidFill>
                  <a:schemeClr val="tx1">
                    <a:lumMod val="85000"/>
                    <a:lumOff val="15000"/>
                  </a:schemeClr>
                </a:solidFill>
                <a:latin typeface="+mj-lt"/>
                <a:ea typeface="+mj-lt"/>
                <a:cs typeface="+mn-ea"/>
                <a:sym typeface="字魂59号-创粗黑" panose="00000500000000000000" pitchFamily="2" charset="-122"/>
              </a:endParaRPr>
            </a:p>
          </p:txBody>
        </p:sp>
        <p:sp>
          <p:nvSpPr>
            <p:cNvPr id="16" name="TextBox 28"/>
            <p:cNvSpPr txBox="1"/>
            <p:nvPr/>
          </p:nvSpPr>
          <p:spPr>
            <a:xfrm>
              <a:off x="5408344" y="4222285"/>
              <a:ext cx="2193290" cy="427355"/>
            </a:xfrm>
            <a:prstGeom prst="rect">
              <a:avLst/>
            </a:prstGeom>
            <a:noFill/>
          </p:spPr>
          <p:txBody>
            <a:bodyPr wrap="none" lIns="182843" tIns="91422" rIns="182843" bIns="91422" rtlCol="0">
              <a:spAutoFit/>
            </a:bodyPr>
            <a:lstStyle/>
            <a:p>
              <a:pPr algn="ctr"/>
              <a:r>
                <a:rPr lang="zh-CN" altLang="en-US" sz="1600" b="1" dirty="0">
                  <a:solidFill>
                    <a:schemeClr val="tx1">
                      <a:lumMod val="85000"/>
                      <a:lumOff val="15000"/>
                    </a:schemeClr>
                  </a:solidFill>
                  <a:ea typeface="+mn-lt"/>
                  <a:cs typeface="+mn-ea"/>
                  <a:sym typeface="字魂59号-创粗黑" panose="00000500000000000000" pitchFamily="2" charset="-122"/>
                </a:rPr>
                <a:t>实验设计和处理</a:t>
              </a:r>
              <a:r>
                <a:rPr lang="zh-CN" altLang="en-US" sz="1600" b="1" dirty="0">
                  <a:solidFill>
                    <a:schemeClr val="tx1">
                      <a:lumMod val="85000"/>
                      <a:lumOff val="15000"/>
                    </a:schemeClr>
                  </a:solidFill>
                  <a:ea typeface="+mn-lt"/>
                  <a:cs typeface="+mn-ea"/>
                  <a:sym typeface="字魂59号-创粗黑" panose="00000500000000000000" pitchFamily="2" charset="-122"/>
                </a:rPr>
                <a:t>分析</a:t>
              </a:r>
              <a:endParaRPr lang="zh-CN" altLang="en-US" sz="1600" b="1" dirty="0">
                <a:solidFill>
                  <a:schemeClr val="tx1">
                    <a:lumMod val="85000"/>
                    <a:lumOff val="15000"/>
                  </a:schemeClr>
                </a:solidFill>
                <a:ea typeface="+mn-lt"/>
                <a:cs typeface="+mn-ea"/>
                <a:sym typeface="字魂59号-创粗黑" panose="00000500000000000000" pitchFamily="2" charset="-122"/>
              </a:endParaRPr>
            </a:p>
          </p:txBody>
        </p:sp>
      </p:grpSp>
      <p:grpSp>
        <p:nvGrpSpPr>
          <p:cNvPr id="17" name="组合 16"/>
          <p:cNvGrpSpPr/>
          <p:nvPr/>
        </p:nvGrpSpPr>
        <p:grpSpPr>
          <a:xfrm>
            <a:off x="4688827" y="3967769"/>
            <a:ext cx="3349625" cy="753745"/>
            <a:chOff x="8471470" y="4218570"/>
            <a:chExt cx="3349625" cy="753745"/>
          </a:xfrm>
        </p:grpSpPr>
        <p:sp>
          <p:nvSpPr>
            <p:cNvPr id="18" name="矩形 17"/>
            <p:cNvSpPr/>
            <p:nvPr/>
          </p:nvSpPr>
          <p:spPr>
            <a:xfrm>
              <a:off x="8471470" y="4218570"/>
              <a:ext cx="434509" cy="434566"/>
            </a:xfrm>
            <a:prstGeom prst="rect">
              <a:avLst/>
            </a:prstGeom>
            <a:solidFill>
              <a:srgbClr val="C1C8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04</a:t>
              </a:r>
              <a:endParaRPr lang="zh-CN" altLang="en-US" sz="1600" b="1"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9" name="TextBox 17"/>
            <p:cNvSpPr txBox="1"/>
            <p:nvPr/>
          </p:nvSpPr>
          <p:spPr>
            <a:xfrm>
              <a:off x="8986455" y="4581155"/>
              <a:ext cx="2834640" cy="391160"/>
            </a:xfrm>
            <a:prstGeom prst="rect">
              <a:avLst/>
            </a:prstGeom>
            <a:noFill/>
          </p:spPr>
          <p:txBody>
            <a:bodyPr wrap="square" rtlCol="0">
              <a:spAutoFit/>
            </a:bodyPr>
            <a:lstStyle/>
            <a:p>
              <a:pPr>
                <a:lnSpc>
                  <a:spcPct val="150000"/>
                </a:lnSpc>
              </a:pPr>
              <a:r>
                <a:rPr lang="zh-CN" altLang="en-US" sz="1300" dirty="0">
                  <a:solidFill>
                    <a:schemeClr val="tx1">
                      <a:lumMod val="85000"/>
                      <a:lumOff val="15000"/>
                    </a:schemeClr>
                  </a:solidFill>
                  <a:latin typeface="+mj-ea"/>
                  <a:ea typeface="+mj-ea"/>
                  <a:cs typeface="+mn-ea"/>
                  <a:sym typeface="字魂59号-创粗黑" panose="00000500000000000000" pitchFamily="2" charset="-122"/>
                </a:rPr>
                <a:t>本实验的局限性和未来可能的</a:t>
              </a:r>
              <a:r>
                <a:rPr lang="zh-CN" altLang="en-US" sz="1300" dirty="0">
                  <a:solidFill>
                    <a:schemeClr val="tx1">
                      <a:lumMod val="85000"/>
                      <a:lumOff val="15000"/>
                    </a:schemeClr>
                  </a:solidFill>
                  <a:latin typeface="+mj-ea"/>
                  <a:ea typeface="+mj-ea"/>
                  <a:cs typeface="+mn-ea"/>
                  <a:sym typeface="字魂59号-创粗黑" panose="00000500000000000000" pitchFamily="2" charset="-122"/>
                </a:rPr>
                <a:t>改进</a:t>
              </a:r>
              <a:endParaRPr lang="zh-CN" altLang="en-US" sz="1300" dirty="0">
                <a:solidFill>
                  <a:schemeClr val="tx1">
                    <a:lumMod val="85000"/>
                    <a:lumOff val="15000"/>
                  </a:schemeClr>
                </a:solidFill>
                <a:latin typeface="+mj-ea"/>
                <a:ea typeface="+mj-ea"/>
                <a:cs typeface="+mn-ea"/>
                <a:sym typeface="字魂59号-创粗黑" panose="00000500000000000000" pitchFamily="2" charset="-122"/>
              </a:endParaRPr>
            </a:p>
          </p:txBody>
        </p:sp>
        <p:sp>
          <p:nvSpPr>
            <p:cNvPr id="20" name="TextBox 29"/>
            <p:cNvSpPr txBox="1"/>
            <p:nvPr/>
          </p:nvSpPr>
          <p:spPr>
            <a:xfrm>
              <a:off x="9014454" y="4222285"/>
              <a:ext cx="1583690" cy="427355"/>
            </a:xfrm>
            <a:prstGeom prst="rect">
              <a:avLst/>
            </a:prstGeom>
            <a:noFill/>
          </p:spPr>
          <p:txBody>
            <a:bodyPr wrap="none" lIns="182843" tIns="91422" rIns="182843" bIns="91422" rtlCol="0">
              <a:spAutoFit/>
            </a:bodyPr>
            <a:lstStyle/>
            <a:p>
              <a:pPr algn="ctr"/>
              <a:r>
                <a:rPr lang="zh-CN" altLang="en-US" sz="1600" b="1" dirty="0">
                  <a:solidFill>
                    <a:schemeClr val="tx1">
                      <a:lumMod val="85000"/>
                      <a:lumOff val="15000"/>
                    </a:schemeClr>
                  </a:solidFill>
                  <a:ea typeface="+mn-lt"/>
                  <a:cs typeface="+mn-ea"/>
                  <a:sym typeface="字魂59号-创粗黑" panose="00000500000000000000" pitchFamily="2" charset="-122"/>
                </a:rPr>
                <a:t>工作存在不足</a:t>
              </a:r>
              <a:endParaRPr lang="zh-CN" altLang="en-US" sz="1600" b="1" dirty="0">
                <a:solidFill>
                  <a:schemeClr val="tx1">
                    <a:lumMod val="85000"/>
                    <a:lumOff val="15000"/>
                  </a:schemeClr>
                </a:solidFill>
                <a:ea typeface="+mn-lt"/>
                <a:cs typeface="+mn-ea"/>
                <a:sym typeface="字魂59号-创粗黑" panose="00000500000000000000" pitchFamily="2" charset="-122"/>
              </a:endParaRPr>
            </a:p>
          </p:txBody>
        </p:sp>
      </p:grpSp>
      <p:sp>
        <p:nvSpPr>
          <p:cNvPr id="21" name="文本框 20"/>
          <p:cNvSpPr txBox="1"/>
          <p:nvPr/>
        </p:nvSpPr>
        <p:spPr>
          <a:xfrm>
            <a:off x="8645533" y="1526712"/>
            <a:ext cx="2659118" cy="1322070"/>
          </a:xfrm>
          <a:prstGeom prst="rect">
            <a:avLst/>
          </a:prstGeom>
          <a:noFill/>
        </p:spPr>
        <p:txBody>
          <a:bodyPr wrap="square" rtlCol="0">
            <a:spAutoFit/>
          </a:bodyPr>
          <a:lstStyle/>
          <a:p>
            <a:pPr algn="ctr"/>
            <a:r>
              <a:rPr lang="zh-CN" altLang="en-US" sz="6600" spc="600" dirty="0">
                <a:solidFill>
                  <a:srgbClr val="95A38A"/>
                </a:solidFill>
                <a:ea typeface="+mn-lt"/>
                <a:cs typeface="+mn-lt"/>
                <a:sym typeface="字魂59号-创粗黑" panose="00000500000000000000" pitchFamily="2" charset="-122"/>
              </a:rPr>
              <a:t>目录</a:t>
            </a:r>
            <a:endParaRPr lang="en-US" altLang="zh-CN" sz="6600" spc="600" dirty="0">
              <a:solidFill>
                <a:srgbClr val="95A38A"/>
              </a:solidFill>
              <a:ea typeface="+mn-lt"/>
              <a:cs typeface="+mn-lt"/>
              <a:sym typeface="字魂59号-创粗黑" panose="00000500000000000000" pitchFamily="2" charset="-122"/>
            </a:endParaRPr>
          </a:p>
          <a:p>
            <a:pPr algn="ctr"/>
            <a:r>
              <a:rPr lang="en-US" altLang="zh-CN" sz="1400" spc="600" dirty="0">
                <a:solidFill>
                  <a:srgbClr val="95A38A"/>
                </a:solidFill>
                <a:ea typeface="+mn-lt"/>
                <a:cs typeface="+mn-lt"/>
                <a:sym typeface="字魂59号-创粗黑" panose="00000500000000000000" pitchFamily="2" charset="-122"/>
              </a:rPr>
              <a:t>CONTENTS</a:t>
            </a:r>
            <a:endParaRPr lang="en-US" altLang="zh-CN" sz="1400" spc="600" dirty="0">
              <a:solidFill>
                <a:srgbClr val="95A38A"/>
              </a:solidFill>
              <a:ea typeface="+mn-lt"/>
              <a:cs typeface="+mn-lt"/>
              <a:sym typeface="字魂59号-创粗黑" panose="00000500000000000000" pitchFamily="2" charset="-122"/>
            </a:endParaRPr>
          </a:p>
        </p:txBody>
      </p:sp>
      <p:sp>
        <p:nvSpPr>
          <p:cNvPr id="25" name="矩形: 圆角 24"/>
          <p:cNvSpPr/>
          <p:nvPr/>
        </p:nvSpPr>
        <p:spPr>
          <a:xfrm rot="18612676">
            <a:off x="4285615" y="5417185"/>
            <a:ext cx="9688830" cy="2751455"/>
          </a:xfrm>
          <a:prstGeom prst="roundRect">
            <a:avLst>
              <a:gd name="adj" fmla="val 50000"/>
            </a:avLst>
          </a:prstGeom>
          <a:solidFill>
            <a:srgbClr val="95A38A"/>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5A38A"/>
        </a:solidFill>
        <a:effectLst/>
      </p:bgPr>
    </p:bg>
    <p:spTree>
      <p:nvGrpSpPr>
        <p:cNvPr id="1" name=""/>
        <p:cNvGrpSpPr/>
        <p:nvPr/>
      </p:nvGrpSpPr>
      <p:grpSpPr>
        <a:xfrm>
          <a:off x="0" y="0"/>
          <a:ext cx="0" cy="0"/>
          <a:chOff x="0" y="0"/>
          <a:chExt cx="0" cy="0"/>
        </a:xfrm>
      </p:grpSpPr>
      <p:sp>
        <p:nvSpPr>
          <p:cNvPr id="12" name="椭圆 11"/>
          <p:cNvSpPr/>
          <p:nvPr/>
        </p:nvSpPr>
        <p:spPr>
          <a:xfrm rot="5400000">
            <a:off x="5257800" y="1452245"/>
            <a:ext cx="1676400" cy="167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587854" y="4020443"/>
            <a:ext cx="5016292" cy="1383665"/>
          </a:xfrm>
          <a:prstGeom prst="rect">
            <a:avLst/>
          </a:prstGeom>
          <a:noFill/>
        </p:spPr>
        <p:txBody>
          <a:bodyPr wrap="square" rtlCol="0">
            <a:spAutoFit/>
          </a:bodyPr>
          <a:lstStyle/>
          <a:p>
            <a:pPr algn="ctr"/>
            <a:r>
              <a:rPr lang="zh-CN" altLang="en-US" sz="60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相关工作</a:t>
            </a:r>
            <a:endParaRPr lang="zh-CN" altLang="en-US" sz="60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a:p>
            <a:pPr algn="ctr"/>
            <a:r>
              <a:rPr lang="en-US" altLang="zh-CN" sz="24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Related Work</a:t>
            </a:r>
            <a:endParaRPr lang="en-US" altLang="zh-CN" sz="2400" dirty="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9" name="文本框 8"/>
          <p:cNvSpPr txBox="1"/>
          <p:nvPr/>
        </p:nvSpPr>
        <p:spPr>
          <a:xfrm>
            <a:off x="5372769" y="1628853"/>
            <a:ext cx="1446461" cy="1323439"/>
          </a:xfrm>
          <a:prstGeom prst="rect">
            <a:avLst/>
          </a:prstGeom>
          <a:noFill/>
        </p:spPr>
        <p:txBody>
          <a:bodyPr wrap="square" rtlCol="0">
            <a:spAutoFit/>
          </a:bodyPr>
          <a:lstStyle/>
          <a:p>
            <a:pPr algn="ctr"/>
            <a:r>
              <a:rPr lang="en-US" altLang="zh-CN" sz="8000" dirty="0">
                <a:solidFill>
                  <a:srgbClr val="6A5250"/>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01</a:t>
            </a:r>
            <a:endParaRPr lang="en-US" altLang="zh-CN" sz="8000" dirty="0">
              <a:solidFill>
                <a:srgbClr val="6A5250"/>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191761" y="345292"/>
            <a:ext cx="18084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ea typeface="字魂58号-创中黑" panose="00000500000000000000" pitchFamily="2" charset="-122"/>
                <a:sym typeface="字魂58号-创中黑" panose="00000500000000000000" pitchFamily="2" charset="-122"/>
              </a:rPr>
              <a:t>相关工作</a:t>
            </a:r>
            <a:endParaRPr lang="zh-CN" altLang="en-US" sz="3200" dirty="0">
              <a:ea typeface="字魂58号-创中黑" panose="00000500000000000000" pitchFamily="2" charset="-122"/>
              <a:sym typeface="字魂58号-创中黑" panose="00000500000000000000" pitchFamily="2" charset="-122"/>
            </a:endParaRPr>
          </a:p>
        </p:txBody>
      </p:sp>
      <p:grpSp>
        <p:nvGrpSpPr>
          <p:cNvPr id="21" name="Group 9"/>
          <p:cNvGrpSpPr/>
          <p:nvPr/>
        </p:nvGrpSpPr>
        <p:grpSpPr>
          <a:xfrm>
            <a:off x="899795" y="725805"/>
            <a:ext cx="3426460" cy="617855"/>
            <a:chOff x="-92653" y="1189847"/>
            <a:chExt cx="4811301" cy="2016660"/>
          </a:xfrm>
          <a:solidFill>
            <a:srgbClr val="E3CAB4"/>
          </a:solidFill>
        </p:grpSpPr>
        <p:sp>
          <p:nvSpPr>
            <p:cNvPr id="22" name="Rounded Rectangle 7"/>
            <p:cNvSpPr/>
            <p:nvPr/>
          </p:nvSpPr>
          <p:spPr>
            <a:xfrm>
              <a:off x="-92653" y="1189847"/>
              <a:ext cx="4811301" cy="1471561"/>
            </a:xfrm>
            <a:prstGeom prst="roundRect">
              <a:avLst>
                <a:gd name="adj" fmla="val 1016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5">
                  <a:ea typeface="字魂58号-创中黑" panose="00000500000000000000" pitchFamily="2" charset="-122"/>
                  <a:cs typeface="+mn-lt"/>
                  <a:sym typeface="字魂58号-创中黑" panose="00000500000000000000" pitchFamily="2" charset="-122"/>
                </a:rPr>
                <a:t>神经结构与人工神经网络（</a:t>
              </a:r>
              <a:r>
                <a:rPr lang="zh-CN" altLang="en-US" sz="1355">
                  <a:ea typeface="字魂58号-创中黑" panose="00000500000000000000" pitchFamily="2" charset="-122"/>
                  <a:cs typeface="+mn-lt"/>
                  <a:sym typeface="字魂58号-创中黑" panose="00000500000000000000" pitchFamily="2" charset="-122"/>
                </a:rPr>
                <a:t>概念抽象）</a:t>
              </a:r>
              <a:endParaRPr lang="zh-CN" altLang="en-US" sz="1355">
                <a:ea typeface="字魂58号-创中黑" panose="00000500000000000000" pitchFamily="2" charset="-122"/>
                <a:cs typeface="+mn-lt"/>
                <a:sym typeface="字魂58号-创中黑" panose="00000500000000000000" pitchFamily="2" charset="-122"/>
              </a:endParaRPr>
            </a:p>
          </p:txBody>
        </p:sp>
        <p:sp>
          <p:nvSpPr>
            <p:cNvPr id="23" name="Isosceles Triangle 8"/>
            <p:cNvSpPr/>
            <p:nvPr/>
          </p:nvSpPr>
          <p:spPr>
            <a:xfrm rot="10800000">
              <a:off x="1712595" y="2955143"/>
              <a:ext cx="510637" cy="25136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ea typeface="字魂58号-创中黑" panose="00000500000000000000" pitchFamily="2" charset="-122"/>
                <a:cs typeface="+mn-lt"/>
                <a:sym typeface="字魂58号-创中黑" panose="00000500000000000000" pitchFamily="2" charset="-122"/>
              </a:endParaRPr>
            </a:p>
          </p:txBody>
        </p:sp>
      </p:grpSp>
      <p:pic>
        <p:nvPicPr>
          <p:cNvPr id="2" name="图片 1" descr="Gall"/>
          <p:cNvPicPr>
            <a:picLocks noChangeAspect="1"/>
          </p:cNvPicPr>
          <p:nvPr>
            <p:custDataLst>
              <p:tags r:id="rId1"/>
            </p:custDataLst>
          </p:nvPr>
        </p:nvPicPr>
        <p:blipFill>
          <a:blip r:embed="rId2"/>
          <a:stretch>
            <a:fillRect/>
          </a:stretch>
        </p:blipFill>
        <p:spPr>
          <a:xfrm>
            <a:off x="1198245" y="1748155"/>
            <a:ext cx="2184400" cy="2642870"/>
          </a:xfrm>
          <a:prstGeom prst="rect">
            <a:avLst/>
          </a:prstGeom>
        </p:spPr>
      </p:pic>
      <p:sp>
        <p:nvSpPr>
          <p:cNvPr id="3" name="文本框 22"/>
          <p:cNvSpPr txBox="1"/>
          <p:nvPr/>
        </p:nvSpPr>
        <p:spPr>
          <a:xfrm>
            <a:off x="862330" y="5335270"/>
            <a:ext cx="2740660" cy="526415"/>
          </a:xfrm>
          <a:prstGeom prst="rect">
            <a:avLst/>
          </a:prstGeom>
          <a:noFill/>
        </p:spPr>
        <p:txBody>
          <a:bodyPr wrap="square" lIns="0" tIns="0" rIns="0" bIns="0" anchor="ctr" anchorCtr="1">
            <a:noAutofit/>
          </a:bodyPr>
          <a:p>
            <a:pPr algn="l" defTabSz="815340" fontAlgn="auto">
              <a:lnSpc>
                <a:spcPts val="2500"/>
              </a:lnSpc>
              <a:defRPr/>
            </a:pPr>
            <a:r>
              <a:rPr lang="zh-CN" altLang="en-US" sz="1600" b="1" dirty="0">
                <a:solidFill>
                  <a:srgbClr val="000000"/>
                </a:solidFill>
                <a:uFillTx/>
                <a:latin typeface="+mj-lt"/>
                <a:ea typeface="+mj-lt"/>
                <a:cs typeface="+mj-lt"/>
                <a:sym typeface="字魂58号-创中黑" panose="00000500000000000000" pitchFamily="2" charset="-122"/>
              </a:rPr>
              <a:t>医生</a:t>
            </a:r>
            <a:r>
              <a:rPr lang="en-US" altLang="zh-CN" sz="1600" b="1" dirty="0">
                <a:solidFill>
                  <a:srgbClr val="000000"/>
                </a:solidFill>
                <a:uFillTx/>
                <a:latin typeface="+mj-lt"/>
                <a:ea typeface="+mj-lt"/>
                <a:cs typeface="+mj-lt"/>
                <a:sym typeface="字魂58号-创中黑" panose="00000500000000000000" pitchFamily="2" charset="-122"/>
              </a:rPr>
              <a:t>F. J. Gall </a:t>
            </a:r>
            <a:r>
              <a:rPr lang="zh-CN" altLang="en-US" sz="1600" b="1" dirty="0">
                <a:solidFill>
                  <a:srgbClr val="000000"/>
                </a:solidFill>
                <a:uFillTx/>
                <a:latin typeface="+mj-lt"/>
                <a:ea typeface="+mj-lt"/>
                <a:cs typeface="+mj-lt"/>
                <a:sym typeface="字魂58号-创中黑" panose="00000500000000000000" pitchFamily="2" charset="-122"/>
              </a:rPr>
              <a:t>等人提出神经功能依赖脑部</a:t>
            </a:r>
            <a:r>
              <a:rPr lang="zh-CN" altLang="en-US" sz="1600" b="1" dirty="0">
                <a:solidFill>
                  <a:srgbClr val="000000"/>
                </a:solidFill>
                <a:uFillTx/>
                <a:latin typeface="+mj-lt"/>
                <a:ea typeface="+mj-lt"/>
                <a:cs typeface="+mj-lt"/>
                <a:sym typeface="字魂58号-创中黑" panose="00000500000000000000" pitchFamily="2" charset="-122"/>
              </a:rPr>
              <a:t>结构的论断</a:t>
            </a:r>
            <a:endParaRPr lang="zh-CN" altLang="en-US" sz="1600" b="1" dirty="0">
              <a:solidFill>
                <a:srgbClr val="000000"/>
              </a:solidFill>
              <a:uFillTx/>
              <a:latin typeface="+mj-lt"/>
              <a:ea typeface="+mj-lt"/>
              <a:cs typeface="+mj-lt"/>
              <a:sym typeface="字魂58号-创中黑" panose="00000500000000000000" pitchFamily="2" charset="-122"/>
            </a:endParaRPr>
          </a:p>
        </p:txBody>
      </p:sp>
      <p:pic>
        <p:nvPicPr>
          <p:cNvPr id="4" name="图片 3" descr="GolgiandCajal"/>
          <p:cNvPicPr>
            <a:picLocks noChangeAspect="1"/>
          </p:cNvPicPr>
          <p:nvPr/>
        </p:nvPicPr>
        <p:blipFill>
          <a:blip r:embed="rId3"/>
          <a:stretch>
            <a:fillRect/>
          </a:stretch>
        </p:blipFill>
        <p:spPr>
          <a:xfrm>
            <a:off x="4384040" y="1562735"/>
            <a:ext cx="2616200" cy="3014345"/>
          </a:xfrm>
          <a:prstGeom prst="rect">
            <a:avLst/>
          </a:prstGeom>
        </p:spPr>
      </p:pic>
      <p:sp>
        <p:nvSpPr>
          <p:cNvPr id="5" name="文本框 22"/>
          <p:cNvSpPr txBox="1"/>
          <p:nvPr/>
        </p:nvSpPr>
        <p:spPr>
          <a:xfrm>
            <a:off x="4086225" y="5594985"/>
            <a:ext cx="3567430" cy="526415"/>
          </a:xfrm>
          <a:prstGeom prst="rect">
            <a:avLst/>
          </a:prstGeom>
          <a:noFill/>
        </p:spPr>
        <p:txBody>
          <a:bodyPr wrap="square" lIns="0" tIns="0" rIns="0" bIns="0" anchor="ctr" anchorCtr="1">
            <a:noAutofit/>
          </a:bodyPr>
          <a:p>
            <a:pPr algn="l" defTabSz="815340" fontAlgn="auto">
              <a:lnSpc>
                <a:spcPts val="2500"/>
              </a:lnSpc>
              <a:defRPr/>
            </a:pPr>
            <a:r>
              <a:rPr lang="en-US" altLang="zh-CN" sz="1600" b="1" dirty="0">
                <a:solidFill>
                  <a:srgbClr val="000000"/>
                </a:solidFill>
                <a:uFillTx/>
                <a:latin typeface="+mj-lt"/>
                <a:ea typeface="+mj-lt"/>
                <a:cs typeface="+mj-lt"/>
                <a:sym typeface="字魂58号-创中黑" panose="00000500000000000000" pitchFamily="2" charset="-122"/>
              </a:rPr>
              <a:t>C. Golgi</a:t>
            </a:r>
            <a:r>
              <a:rPr lang="zh-CN" altLang="en-US" sz="1600" b="1" dirty="0">
                <a:solidFill>
                  <a:srgbClr val="000000"/>
                </a:solidFill>
                <a:uFillTx/>
                <a:latin typeface="+mj-lt"/>
                <a:ea typeface="+mj-lt"/>
                <a:cs typeface="+mj-lt"/>
                <a:sym typeface="字魂58号-创中黑" panose="00000500000000000000" pitchFamily="2" charset="-122"/>
              </a:rPr>
              <a:t>与</a:t>
            </a:r>
            <a:r>
              <a:rPr lang="en-US" altLang="zh-CN" sz="1600" b="1" dirty="0">
                <a:solidFill>
                  <a:srgbClr val="000000"/>
                </a:solidFill>
                <a:uFillTx/>
                <a:latin typeface="+mj-lt"/>
                <a:ea typeface="+mj-lt"/>
                <a:cs typeface="+mj-lt"/>
                <a:sym typeface="字魂58号-创中黑" panose="00000500000000000000" pitchFamily="2" charset="-122"/>
              </a:rPr>
              <a:t> S. R. y Cajal</a:t>
            </a:r>
            <a:r>
              <a:rPr lang="zh-CN" altLang="en-US" sz="1600" b="1" dirty="0">
                <a:solidFill>
                  <a:srgbClr val="000000"/>
                </a:solidFill>
                <a:uFillTx/>
                <a:latin typeface="+mj-lt"/>
                <a:ea typeface="+mj-lt"/>
                <a:cs typeface="+mj-lt"/>
                <a:sym typeface="字魂58号-创中黑" panose="00000500000000000000" pitchFamily="2" charset="-122"/>
              </a:rPr>
              <a:t>通过</a:t>
            </a:r>
            <a:r>
              <a:rPr lang="en-US" altLang="zh-CN" sz="1600" b="1" dirty="0">
                <a:solidFill>
                  <a:srgbClr val="000000"/>
                </a:solidFill>
                <a:uFillTx/>
                <a:latin typeface="+mj-lt"/>
                <a:ea typeface="+mj-lt"/>
                <a:cs typeface="+mj-lt"/>
                <a:sym typeface="字魂58号-创中黑" panose="00000500000000000000" pitchFamily="2" charset="-122"/>
              </a:rPr>
              <a:t>Golgi</a:t>
            </a:r>
            <a:r>
              <a:rPr lang="zh-CN" altLang="en-US" sz="1600" b="1" dirty="0">
                <a:solidFill>
                  <a:srgbClr val="000000"/>
                </a:solidFill>
                <a:uFillTx/>
                <a:latin typeface="+mj-lt"/>
                <a:ea typeface="+mj-lt"/>
                <a:cs typeface="+mj-lt"/>
                <a:sym typeface="字魂58号-创中黑" panose="00000500000000000000" pitchFamily="2" charset="-122"/>
              </a:rPr>
              <a:t>染色法</a:t>
            </a:r>
            <a:r>
              <a:rPr lang="en-US" altLang="zh-CN" sz="1600" b="1" dirty="0">
                <a:solidFill>
                  <a:srgbClr val="000000"/>
                </a:solidFill>
                <a:uFillTx/>
                <a:latin typeface="+mj-lt"/>
                <a:ea typeface="+mj-lt"/>
                <a:cs typeface="+mj-lt"/>
                <a:sym typeface="字魂58号-创中黑" panose="00000500000000000000" pitchFamily="2" charset="-122"/>
              </a:rPr>
              <a:t>,</a:t>
            </a:r>
            <a:r>
              <a:rPr lang="zh-CN" altLang="en-US" sz="1600" b="1" dirty="0">
                <a:solidFill>
                  <a:srgbClr val="000000"/>
                </a:solidFill>
                <a:uFillTx/>
                <a:latin typeface="+mj-lt"/>
                <a:ea typeface="+mj-lt"/>
                <a:cs typeface="+mj-lt"/>
                <a:sym typeface="字魂58号-创中黑" panose="00000500000000000000" pitchFamily="2" charset="-122"/>
              </a:rPr>
              <a:t>先后分别得到神经细胞间相连接和相独立的</a:t>
            </a:r>
            <a:r>
              <a:rPr lang="zh-CN" altLang="en-US" sz="1600" b="1" dirty="0">
                <a:solidFill>
                  <a:srgbClr val="000000"/>
                </a:solidFill>
                <a:uFillTx/>
                <a:latin typeface="+mj-lt"/>
                <a:ea typeface="+mj-lt"/>
                <a:cs typeface="+mj-lt"/>
                <a:sym typeface="字魂58号-创中黑" panose="00000500000000000000" pitchFamily="2" charset="-122"/>
              </a:rPr>
              <a:t>相反结论</a:t>
            </a:r>
            <a:endParaRPr lang="zh-CN" altLang="en-US" sz="1600" b="1" dirty="0">
              <a:solidFill>
                <a:srgbClr val="000000"/>
              </a:solidFill>
              <a:uFillTx/>
              <a:latin typeface="+mj-lt"/>
              <a:ea typeface="+mj-lt"/>
              <a:cs typeface="+mj-lt"/>
              <a:sym typeface="字魂58号-创中黑" panose="00000500000000000000" pitchFamily="2" charset="-122"/>
            </a:endParaRPr>
          </a:p>
          <a:p>
            <a:pPr algn="l" defTabSz="815340" fontAlgn="auto">
              <a:lnSpc>
                <a:spcPts val="2500"/>
              </a:lnSpc>
              <a:defRPr/>
            </a:pPr>
            <a:r>
              <a:rPr lang="zh-CN" altLang="en-US" sz="1600" b="1" dirty="0">
                <a:solidFill>
                  <a:srgbClr val="000000"/>
                </a:solidFill>
                <a:uFillTx/>
                <a:latin typeface="+mj-lt"/>
                <a:ea typeface="+mj-lt"/>
                <a:cs typeface="+mj-lt"/>
                <a:sym typeface="字魂58号-创中黑" panose="00000500000000000000" pitchFamily="2" charset="-122"/>
              </a:rPr>
              <a:t>最终神经元间</a:t>
            </a:r>
            <a:r>
              <a:rPr lang="zh-CN" altLang="en-US" sz="1600" b="1" dirty="0">
                <a:solidFill>
                  <a:srgbClr val="000000"/>
                </a:solidFill>
                <a:uFillTx/>
                <a:latin typeface="+mj-lt"/>
                <a:ea typeface="+mj-lt"/>
                <a:cs typeface="+mj-lt"/>
                <a:sym typeface="字魂58号-创中黑" panose="00000500000000000000" pitchFamily="2" charset="-122"/>
              </a:rPr>
              <a:t>相独立的结论</a:t>
            </a:r>
            <a:r>
              <a:rPr lang="zh-CN" altLang="en-US" sz="1600" b="1" dirty="0">
                <a:solidFill>
                  <a:srgbClr val="000000"/>
                </a:solidFill>
                <a:uFillTx/>
                <a:latin typeface="+mj-lt"/>
                <a:ea typeface="+mj-lt"/>
                <a:cs typeface="+mj-lt"/>
                <a:sym typeface="字魂58号-创中黑" panose="00000500000000000000" pitchFamily="2" charset="-122"/>
              </a:rPr>
              <a:t>被证明正确</a:t>
            </a:r>
            <a:endParaRPr lang="zh-CN" altLang="en-US" sz="1600" b="1" dirty="0">
              <a:solidFill>
                <a:srgbClr val="000000"/>
              </a:solidFill>
              <a:uFillTx/>
              <a:latin typeface="+mj-lt"/>
              <a:ea typeface="+mj-lt"/>
              <a:cs typeface="+mj-lt"/>
              <a:sym typeface="字魂58号-创中黑" panose="00000500000000000000" pitchFamily="2" charset="-122"/>
            </a:endParaRPr>
          </a:p>
        </p:txBody>
      </p:sp>
      <p:cxnSp>
        <p:nvCxnSpPr>
          <p:cNvPr id="6" name="直接箭头连接符 5"/>
          <p:cNvCxnSpPr/>
          <p:nvPr/>
        </p:nvCxnSpPr>
        <p:spPr>
          <a:xfrm>
            <a:off x="3602355" y="3064510"/>
            <a:ext cx="35052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 name="图片 7" descr="MP"/>
          <p:cNvPicPr>
            <a:picLocks noChangeAspect="1"/>
          </p:cNvPicPr>
          <p:nvPr/>
        </p:nvPicPr>
        <p:blipFill>
          <a:blip r:embed="rId4"/>
          <a:stretch>
            <a:fillRect/>
          </a:stretch>
        </p:blipFill>
        <p:spPr>
          <a:xfrm>
            <a:off x="7748270" y="1633855"/>
            <a:ext cx="4071620" cy="2943225"/>
          </a:xfrm>
          <a:prstGeom prst="rect">
            <a:avLst/>
          </a:prstGeom>
        </p:spPr>
      </p:pic>
      <p:cxnSp>
        <p:nvCxnSpPr>
          <p:cNvPr id="9" name="直接箭头连接符 8"/>
          <p:cNvCxnSpPr/>
          <p:nvPr/>
        </p:nvCxnSpPr>
        <p:spPr>
          <a:xfrm flipV="1">
            <a:off x="7263130" y="3054350"/>
            <a:ext cx="385445"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22"/>
          <p:cNvSpPr txBox="1"/>
          <p:nvPr/>
        </p:nvSpPr>
        <p:spPr>
          <a:xfrm>
            <a:off x="8413750" y="5594985"/>
            <a:ext cx="2740660" cy="526415"/>
          </a:xfrm>
          <a:prstGeom prst="rect">
            <a:avLst/>
          </a:prstGeom>
          <a:noFill/>
        </p:spPr>
        <p:txBody>
          <a:bodyPr wrap="square" lIns="0" tIns="0" rIns="0" bIns="0" anchor="ctr" anchorCtr="1">
            <a:noAutofit/>
          </a:bodyPr>
          <a:p>
            <a:pPr algn="l" defTabSz="815340" fontAlgn="auto">
              <a:lnSpc>
                <a:spcPts val="2500"/>
              </a:lnSpc>
              <a:defRPr/>
            </a:pPr>
            <a:r>
              <a:rPr lang="zh-CN" altLang="en-US" sz="1600" b="1" dirty="0">
                <a:solidFill>
                  <a:srgbClr val="000000"/>
                </a:solidFill>
                <a:uFillTx/>
                <a:latin typeface="+mj-lt"/>
                <a:ea typeface="+mj-lt"/>
                <a:cs typeface="+mj-lt"/>
                <a:sym typeface="字魂58号-创中黑" panose="00000500000000000000" pitchFamily="2" charset="-122"/>
              </a:rPr>
              <a:t>W</a:t>
            </a:r>
            <a:r>
              <a:rPr lang="en-US" altLang="zh-CN" sz="1600" b="1" dirty="0">
                <a:solidFill>
                  <a:srgbClr val="000000"/>
                </a:solidFill>
                <a:uFillTx/>
                <a:latin typeface="+mj-lt"/>
                <a:ea typeface="+mj-lt"/>
                <a:cs typeface="+mj-lt"/>
                <a:sym typeface="字魂58号-创中黑" panose="00000500000000000000" pitchFamily="2" charset="-122"/>
              </a:rPr>
              <a:t>.</a:t>
            </a:r>
            <a:r>
              <a:rPr lang="zh-CN" altLang="en-US" sz="1600" b="1" dirty="0">
                <a:solidFill>
                  <a:srgbClr val="000000"/>
                </a:solidFill>
                <a:uFillTx/>
                <a:latin typeface="+mj-lt"/>
                <a:ea typeface="+mj-lt"/>
                <a:cs typeface="+mj-lt"/>
                <a:sym typeface="字魂58号-创中黑" panose="00000500000000000000" pitchFamily="2" charset="-122"/>
              </a:rPr>
              <a:t> McCulloch和W</a:t>
            </a:r>
            <a:r>
              <a:rPr lang="en-US" altLang="zh-CN" sz="1600" b="1" dirty="0">
                <a:solidFill>
                  <a:srgbClr val="000000"/>
                </a:solidFill>
                <a:uFillTx/>
                <a:latin typeface="+mj-lt"/>
                <a:ea typeface="+mj-lt"/>
                <a:cs typeface="+mj-lt"/>
                <a:sym typeface="字魂58号-创中黑" panose="00000500000000000000" pitchFamily="2" charset="-122"/>
              </a:rPr>
              <a:t>.</a:t>
            </a:r>
            <a:r>
              <a:rPr lang="zh-CN" altLang="en-US" sz="1600" b="1" dirty="0">
                <a:solidFill>
                  <a:srgbClr val="000000"/>
                </a:solidFill>
                <a:uFillTx/>
                <a:latin typeface="+mj-lt"/>
                <a:ea typeface="+mj-lt"/>
                <a:cs typeface="+mj-lt"/>
                <a:sym typeface="字魂58号-创中黑" panose="00000500000000000000" pitchFamily="2" charset="-122"/>
              </a:rPr>
              <a:t> Pitts将神经元结构初</a:t>
            </a:r>
            <a:r>
              <a:rPr lang="zh-CN" altLang="en-US" sz="1600" b="1" dirty="0">
                <a:solidFill>
                  <a:srgbClr val="000000"/>
                </a:solidFill>
                <a:uFillTx/>
                <a:latin typeface="+mj-lt"/>
                <a:ea typeface="+mj-lt"/>
                <a:cs typeface="+mj-lt"/>
                <a:sym typeface="字魂58号-创中黑" panose="00000500000000000000" pitchFamily="2" charset="-122"/>
              </a:rPr>
              <a:t>次抽象化为一个带阈值逻辑的线性加法模型</a:t>
            </a:r>
            <a:r>
              <a:rPr lang="en-US" altLang="zh-CN" sz="1600" b="1" dirty="0">
                <a:solidFill>
                  <a:srgbClr val="000000"/>
                </a:solidFill>
                <a:uFillTx/>
                <a:latin typeface="+mj-lt"/>
                <a:ea typeface="+mj-lt"/>
                <a:cs typeface="+mj-lt"/>
                <a:sym typeface="字魂58号-创中黑" panose="00000500000000000000" pitchFamily="2" charset="-122"/>
              </a:rPr>
              <a:t>McCulllich-Pitts</a:t>
            </a:r>
            <a:r>
              <a:rPr lang="zh-CN" altLang="en-US" sz="1600" b="1" dirty="0">
                <a:solidFill>
                  <a:srgbClr val="000000"/>
                </a:solidFill>
                <a:uFillTx/>
                <a:latin typeface="+mj-lt"/>
                <a:ea typeface="+mj-lt"/>
                <a:cs typeface="+mj-lt"/>
                <a:sym typeface="字魂58号-创中黑" panose="00000500000000000000" pitchFamily="2" charset="-122"/>
              </a:rPr>
              <a:t>模型</a:t>
            </a:r>
            <a:endParaRPr lang="zh-CN" altLang="en-US" sz="1600" b="1" dirty="0">
              <a:solidFill>
                <a:srgbClr val="000000"/>
              </a:solidFill>
              <a:uFillTx/>
              <a:latin typeface="+mj-lt"/>
              <a:ea typeface="+mj-lt"/>
              <a:cs typeface="+mj-lt"/>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191761" y="345292"/>
            <a:ext cx="18084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ea typeface="字魂58号-创中黑" panose="00000500000000000000" pitchFamily="2" charset="-122"/>
                <a:sym typeface="字魂58号-创中黑" panose="00000500000000000000" pitchFamily="2" charset="-122"/>
              </a:rPr>
              <a:t>相关工作</a:t>
            </a:r>
            <a:endParaRPr lang="zh-CN" altLang="en-US" sz="3200" dirty="0">
              <a:ea typeface="字魂58号-创中黑" panose="00000500000000000000" pitchFamily="2" charset="-122"/>
              <a:sym typeface="字魂58号-创中黑" panose="00000500000000000000" pitchFamily="2" charset="-122"/>
            </a:endParaRPr>
          </a:p>
        </p:txBody>
      </p:sp>
      <p:grpSp>
        <p:nvGrpSpPr>
          <p:cNvPr id="21" name="Group 9"/>
          <p:cNvGrpSpPr/>
          <p:nvPr/>
        </p:nvGrpSpPr>
        <p:grpSpPr>
          <a:xfrm>
            <a:off x="899795" y="725805"/>
            <a:ext cx="3426460" cy="617855"/>
            <a:chOff x="-92653" y="1189847"/>
            <a:chExt cx="4811301" cy="2016660"/>
          </a:xfrm>
          <a:solidFill>
            <a:srgbClr val="E3CAB4"/>
          </a:solidFill>
        </p:grpSpPr>
        <p:sp>
          <p:nvSpPr>
            <p:cNvPr id="22" name="Rounded Rectangle 7"/>
            <p:cNvSpPr/>
            <p:nvPr/>
          </p:nvSpPr>
          <p:spPr>
            <a:xfrm>
              <a:off x="-92653" y="1189847"/>
              <a:ext cx="4811301" cy="1471561"/>
            </a:xfrm>
            <a:prstGeom prst="roundRect">
              <a:avLst>
                <a:gd name="adj" fmla="val 1016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5">
                  <a:ea typeface="字魂58号-创中黑" panose="00000500000000000000" pitchFamily="2" charset="-122"/>
                  <a:cs typeface="+mn-lt"/>
                  <a:sym typeface="字魂58号-创中黑" panose="00000500000000000000" pitchFamily="2" charset="-122"/>
                </a:rPr>
                <a:t>神经结构与人工神经网络（结构</a:t>
              </a:r>
              <a:r>
                <a:rPr lang="zh-CN" altLang="en-US" sz="1355">
                  <a:ea typeface="字魂58号-创中黑" panose="00000500000000000000" pitchFamily="2" charset="-122"/>
                  <a:cs typeface="+mn-lt"/>
                  <a:sym typeface="字魂58号-创中黑" panose="00000500000000000000" pitchFamily="2" charset="-122"/>
                </a:rPr>
                <a:t>）</a:t>
              </a:r>
              <a:endParaRPr lang="zh-CN" altLang="en-US" sz="1355">
                <a:ea typeface="字魂58号-创中黑" panose="00000500000000000000" pitchFamily="2" charset="-122"/>
                <a:cs typeface="+mn-lt"/>
                <a:sym typeface="字魂58号-创中黑" panose="00000500000000000000" pitchFamily="2" charset="-122"/>
              </a:endParaRPr>
            </a:p>
          </p:txBody>
        </p:sp>
        <p:sp>
          <p:nvSpPr>
            <p:cNvPr id="23" name="Isosceles Triangle 8"/>
            <p:cNvSpPr/>
            <p:nvPr/>
          </p:nvSpPr>
          <p:spPr>
            <a:xfrm rot="10800000">
              <a:off x="1712595" y="2955143"/>
              <a:ext cx="510637" cy="25136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ea typeface="字魂58号-创中黑" panose="00000500000000000000" pitchFamily="2" charset="-122"/>
                <a:cs typeface="+mn-lt"/>
                <a:sym typeface="字魂58号-创中黑" panose="00000500000000000000" pitchFamily="2" charset="-122"/>
              </a:endParaRPr>
            </a:p>
          </p:txBody>
        </p:sp>
      </p:grpSp>
      <p:sp>
        <p:nvSpPr>
          <p:cNvPr id="3" name="文本框 22"/>
          <p:cNvSpPr txBox="1"/>
          <p:nvPr/>
        </p:nvSpPr>
        <p:spPr>
          <a:xfrm>
            <a:off x="744220" y="5335270"/>
            <a:ext cx="2740660" cy="526415"/>
          </a:xfrm>
          <a:prstGeom prst="rect">
            <a:avLst/>
          </a:prstGeom>
          <a:noFill/>
        </p:spPr>
        <p:txBody>
          <a:bodyPr wrap="square" lIns="0" tIns="0" rIns="0" bIns="0" anchor="ctr" anchorCtr="1">
            <a:noAutofit/>
          </a:bodyPr>
          <a:p>
            <a:pPr algn="l" defTabSz="815340" fontAlgn="auto">
              <a:lnSpc>
                <a:spcPts val="2500"/>
              </a:lnSpc>
              <a:defRPr/>
            </a:pPr>
            <a:r>
              <a:rPr lang="en-US" altLang="zh-CN" sz="1600" b="1" dirty="0">
                <a:solidFill>
                  <a:srgbClr val="000000"/>
                </a:solidFill>
                <a:uFillTx/>
                <a:latin typeface="+mj-lt"/>
                <a:ea typeface="+mj-lt"/>
                <a:cs typeface="+mj-lt"/>
                <a:sym typeface="字魂58号-创中黑" panose="00000500000000000000" pitchFamily="2" charset="-122"/>
              </a:rPr>
              <a:t>M-P</a:t>
            </a:r>
            <a:r>
              <a:rPr lang="zh-CN" altLang="en-US" sz="1600" b="1" dirty="0">
                <a:solidFill>
                  <a:srgbClr val="000000"/>
                </a:solidFill>
                <a:uFillTx/>
                <a:latin typeface="+mj-lt"/>
                <a:ea typeface="+mj-lt"/>
                <a:cs typeface="+mj-lt"/>
                <a:sym typeface="字魂58号-创中黑" panose="00000500000000000000" pitchFamily="2" charset="-122"/>
              </a:rPr>
              <a:t>模型仅包含单层的线性神经元，且不对输出</a:t>
            </a:r>
            <a:r>
              <a:rPr lang="zh-CN" altLang="en-US" sz="1600" b="1" dirty="0">
                <a:solidFill>
                  <a:srgbClr val="000000"/>
                </a:solidFill>
                <a:uFillTx/>
                <a:latin typeface="+mj-lt"/>
                <a:ea typeface="+mj-lt"/>
                <a:cs typeface="+mj-lt"/>
                <a:sym typeface="字魂58号-创中黑" panose="00000500000000000000" pitchFamily="2" charset="-122"/>
              </a:rPr>
              <a:t>进行处理</a:t>
            </a:r>
            <a:endParaRPr lang="zh-CN" altLang="en-US" sz="1600" b="1" dirty="0">
              <a:solidFill>
                <a:srgbClr val="000000"/>
              </a:solidFill>
              <a:uFillTx/>
              <a:latin typeface="+mj-lt"/>
              <a:ea typeface="+mj-lt"/>
              <a:cs typeface="+mj-lt"/>
              <a:sym typeface="字魂58号-创中黑" panose="00000500000000000000" pitchFamily="2" charset="-122"/>
            </a:endParaRPr>
          </a:p>
        </p:txBody>
      </p:sp>
      <p:cxnSp>
        <p:nvCxnSpPr>
          <p:cNvPr id="6" name="直接箭头连接符 5"/>
          <p:cNvCxnSpPr/>
          <p:nvPr/>
        </p:nvCxnSpPr>
        <p:spPr>
          <a:xfrm>
            <a:off x="3602355" y="3064510"/>
            <a:ext cx="35052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 name="图片 7" descr="MP"/>
          <p:cNvPicPr>
            <a:picLocks noChangeAspect="1"/>
          </p:cNvPicPr>
          <p:nvPr/>
        </p:nvPicPr>
        <p:blipFill>
          <a:blip r:embed="rId1"/>
          <a:stretch>
            <a:fillRect/>
          </a:stretch>
        </p:blipFill>
        <p:spPr>
          <a:xfrm>
            <a:off x="319405" y="1975485"/>
            <a:ext cx="3272790" cy="2366645"/>
          </a:xfrm>
          <a:prstGeom prst="rect">
            <a:avLst/>
          </a:prstGeom>
        </p:spPr>
      </p:pic>
      <p:sp>
        <p:nvSpPr>
          <p:cNvPr id="10" name="文本框 22"/>
          <p:cNvSpPr txBox="1"/>
          <p:nvPr/>
        </p:nvSpPr>
        <p:spPr>
          <a:xfrm>
            <a:off x="4338955" y="5335270"/>
            <a:ext cx="6512560" cy="526415"/>
          </a:xfrm>
          <a:prstGeom prst="rect">
            <a:avLst/>
          </a:prstGeom>
          <a:noFill/>
        </p:spPr>
        <p:txBody>
          <a:bodyPr wrap="square" lIns="0" tIns="0" rIns="0" bIns="0" anchor="ctr" anchorCtr="1">
            <a:noAutofit/>
          </a:bodyPr>
          <a:p>
            <a:pPr algn="l" defTabSz="815340" fontAlgn="auto">
              <a:lnSpc>
                <a:spcPts val="2500"/>
              </a:lnSpc>
              <a:defRPr/>
            </a:pPr>
            <a:r>
              <a:rPr sz="1600" b="1" dirty="0">
                <a:solidFill>
                  <a:srgbClr val="000000"/>
                </a:solidFill>
                <a:uFillTx/>
                <a:latin typeface="+mj-lt"/>
                <a:ea typeface="+mj-lt"/>
                <a:cs typeface="+mj-lt"/>
                <a:sym typeface="字魂58号-创中黑" panose="00000500000000000000" pitchFamily="2" charset="-122"/>
              </a:rPr>
              <a:t>F</a:t>
            </a:r>
            <a:r>
              <a:rPr lang="en-US" sz="1600" b="1" dirty="0">
                <a:solidFill>
                  <a:srgbClr val="000000"/>
                </a:solidFill>
                <a:uFillTx/>
                <a:latin typeface="+mj-lt"/>
                <a:ea typeface="+mj-lt"/>
                <a:cs typeface="+mj-lt"/>
                <a:sym typeface="字魂58号-创中黑" panose="00000500000000000000" pitchFamily="2" charset="-122"/>
              </a:rPr>
              <a:t>.</a:t>
            </a:r>
            <a:r>
              <a:rPr sz="1600" b="1" dirty="0">
                <a:solidFill>
                  <a:srgbClr val="000000"/>
                </a:solidFill>
                <a:uFillTx/>
                <a:latin typeface="+mj-lt"/>
                <a:ea typeface="+mj-lt"/>
                <a:cs typeface="+mj-lt"/>
                <a:sym typeface="字魂58号-创中黑" panose="00000500000000000000" pitchFamily="2" charset="-122"/>
              </a:rPr>
              <a:t> Rosenblatt</a:t>
            </a:r>
            <a:r>
              <a:rPr lang="zh-CN" sz="1600" b="1" dirty="0">
                <a:solidFill>
                  <a:srgbClr val="000000"/>
                </a:solidFill>
                <a:uFillTx/>
                <a:latin typeface="+mj-lt"/>
                <a:ea typeface="+mj-lt"/>
                <a:cs typeface="+mj-lt"/>
                <a:sym typeface="字魂58号-创中黑" panose="00000500000000000000" pitchFamily="2" charset="-122"/>
              </a:rPr>
              <a:t>提出的</a:t>
            </a:r>
            <a:r>
              <a:rPr lang="en-US" altLang="zh-CN" sz="1600" b="1" dirty="0">
                <a:solidFill>
                  <a:srgbClr val="000000"/>
                </a:solidFill>
                <a:uFillTx/>
                <a:latin typeface="+mj-lt"/>
                <a:ea typeface="+mj-lt"/>
                <a:cs typeface="+mj-lt"/>
                <a:sym typeface="字魂58号-创中黑" panose="00000500000000000000" pitchFamily="2" charset="-122"/>
              </a:rPr>
              <a:t>Perceptron</a:t>
            </a:r>
            <a:r>
              <a:rPr lang="zh-CN" altLang="en-US" sz="1600" b="1" dirty="0">
                <a:solidFill>
                  <a:srgbClr val="000000"/>
                </a:solidFill>
                <a:uFillTx/>
                <a:latin typeface="+mj-lt"/>
                <a:ea typeface="+mj-lt"/>
                <a:cs typeface="+mj-lt"/>
                <a:sym typeface="字魂58号-创中黑" panose="00000500000000000000" pitchFamily="2" charset="-122"/>
              </a:rPr>
              <a:t>感知机模型以及</a:t>
            </a:r>
            <a:r>
              <a:rPr lang="en-US" altLang="zh-CN" sz="1600" b="1" dirty="0">
                <a:solidFill>
                  <a:srgbClr val="000000"/>
                </a:solidFill>
                <a:uFillTx/>
                <a:latin typeface="+mj-lt"/>
                <a:ea typeface="+mj-lt"/>
                <a:cs typeface="+mj-lt"/>
                <a:sym typeface="字魂58号-创中黑" panose="00000500000000000000" pitchFamily="2" charset="-122"/>
              </a:rPr>
              <a:t>B. Widrow</a:t>
            </a:r>
            <a:r>
              <a:rPr lang="zh-CN" altLang="en-US" sz="1600" b="1" dirty="0">
                <a:solidFill>
                  <a:srgbClr val="000000"/>
                </a:solidFill>
                <a:uFillTx/>
                <a:latin typeface="+mj-lt"/>
                <a:ea typeface="+mj-lt"/>
                <a:cs typeface="+mj-lt"/>
                <a:sym typeface="字魂58号-创中黑" panose="00000500000000000000" pitchFamily="2" charset="-122"/>
              </a:rPr>
              <a:t>等人提出的改进型</a:t>
            </a:r>
            <a:r>
              <a:rPr lang="en-US" altLang="zh-CN" sz="1600" b="1" dirty="0">
                <a:solidFill>
                  <a:srgbClr val="000000"/>
                </a:solidFill>
                <a:uFillTx/>
                <a:latin typeface="+mj-lt"/>
                <a:ea typeface="+mj-lt"/>
                <a:cs typeface="+mj-lt"/>
                <a:sym typeface="字魂58号-创中黑" panose="00000500000000000000" pitchFamily="2" charset="-122"/>
              </a:rPr>
              <a:t>Adaline</a:t>
            </a:r>
            <a:r>
              <a:rPr lang="zh-CN" altLang="en-US" sz="1600" b="1" dirty="0">
                <a:solidFill>
                  <a:srgbClr val="000000"/>
                </a:solidFill>
                <a:uFillTx/>
                <a:latin typeface="+mj-lt"/>
                <a:ea typeface="+mj-lt"/>
                <a:cs typeface="+mj-lt"/>
                <a:sym typeface="字魂58号-创中黑" panose="00000500000000000000" pitchFamily="2" charset="-122"/>
              </a:rPr>
              <a:t>引入</a:t>
            </a:r>
            <a:r>
              <a:rPr lang="zh-CN" altLang="en-US" sz="1600" b="1" dirty="0">
                <a:solidFill>
                  <a:srgbClr val="000000"/>
                </a:solidFill>
                <a:uFillTx/>
                <a:latin typeface="+mj-lt"/>
                <a:ea typeface="+mj-lt"/>
                <a:cs typeface="+mj-lt"/>
                <a:sym typeface="字魂58号-创中黑" panose="00000500000000000000" pitchFamily="2" charset="-122"/>
              </a:rPr>
              <a:t>非线性激活函数来替代阈值逻辑，引入</a:t>
            </a:r>
            <a:r>
              <a:rPr lang="en-US" altLang="zh-CN" sz="1600" b="1" dirty="0">
                <a:solidFill>
                  <a:srgbClr val="000000"/>
                </a:solidFill>
                <a:uFillTx/>
                <a:latin typeface="+mj-lt"/>
                <a:ea typeface="+mj-lt"/>
                <a:cs typeface="+mj-lt"/>
                <a:sym typeface="字魂58号-创中黑" panose="00000500000000000000" pitchFamily="2" charset="-122"/>
              </a:rPr>
              <a:t>ALN</a:t>
            </a:r>
            <a:r>
              <a:rPr lang="zh-CN" altLang="en-US" sz="1600" b="1" dirty="0">
                <a:solidFill>
                  <a:srgbClr val="000000"/>
                </a:solidFill>
                <a:uFillTx/>
                <a:latin typeface="+mj-lt"/>
                <a:ea typeface="+mj-lt"/>
                <a:cs typeface="+mj-lt"/>
                <a:sym typeface="字魂58号-创中黑" panose="00000500000000000000" pitchFamily="2" charset="-122"/>
              </a:rPr>
              <a:t>（自适应线性</a:t>
            </a:r>
            <a:r>
              <a:rPr lang="zh-CN" altLang="en-US" sz="1600" b="1" dirty="0">
                <a:solidFill>
                  <a:srgbClr val="000000"/>
                </a:solidFill>
                <a:uFillTx/>
                <a:latin typeface="+mj-lt"/>
                <a:ea typeface="+mj-lt"/>
                <a:cs typeface="+mj-lt"/>
                <a:sym typeface="字魂58号-创中黑" panose="00000500000000000000" pitchFamily="2" charset="-122"/>
              </a:rPr>
              <a:t>神经元）实现</a:t>
            </a:r>
            <a:r>
              <a:rPr lang="zh-CN" altLang="en-US" sz="1600" b="1" dirty="0">
                <a:solidFill>
                  <a:srgbClr val="000000"/>
                </a:solidFill>
                <a:uFillTx/>
                <a:latin typeface="+mj-lt"/>
                <a:ea typeface="+mj-lt"/>
                <a:cs typeface="+mj-lt"/>
                <a:sym typeface="字魂58号-创中黑" panose="00000500000000000000" pitchFamily="2" charset="-122"/>
              </a:rPr>
              <a:t>的类别预测函数等</a:t>
            </a:r>
            <a:r>
              <a:rPr lang="zh-CN" altLang="en-US" sz="1600" b="1" dirty="0">
                <a:solidFill>
                  <a:srgbClr val="000000"/>
                </a:solidFill>
                <a:uFillTx/>
                <a:latin typeface="+mj-lt"/>
                <a:ea typeface="+mj-lt"/>
                <a:cs typeface="+mj-lt"/>
                <a:sym typeface="字魂58号-创中黑" panose="00000500000000000000" pitchFamily="2" charset="-122"/>
              </a:rPr>
              <a:t>处理功能</a:t>
            </a:r>
            <a:endParaRPr lang="zh-CN" altLang="en-US" sz="1600" b="1" dirty="0">
              <a:solidFill>
                <a:srgbClr val="000000"/>
              </a:solidFill>
              <a:uFillTx/>
              <a:latin typeface="+mj-lt"/>
              <a:ea typeface="+mj-lt"/>
              <a:cs typeface="+mj-lt"/>
              <a:sym typeface="字魂58号-创中黑" panose="00000500000000000000" pitchFamily="2" charset="-122"/>
            </a:endParaRPr>
          </a:p>
        </p:txBody>
      </p:sp>
      <p:pic>
        <p:nvPicPr>
          <p:cNvPr id="7" name="图片 6" descr="perceptron"/>
          <p:cNvPicPr>
            <a:picLocks noChangeAspect="1"/>
          </p:cNvPicPr>
          <p:nvPr/>
        </p:nvPicPr>
        <p:blipFill>
          <a:blip r:embed="rId2"/>
          <a:stretch>
            <a:fillRect/>
          </a:stretch>
        </p:blipFill>
        <p:spPr>
          <a:xfrm>
            <a:off x="4229100" y="1679575"/>
            <a:ext cx="6732270" cy="27724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191761" y="345292"/>
            <a:ext cx="18084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ea typeface="字魂58号-创中黑" panose="00000500000000000000" pitchFamily="2" charset="-122"/>
                <a:sym typeface="字魂58号-创中黑" panose="00000500000000000000" pitchFamily="2" charset="-122"/>
              </a:rPr>
              <a:t>相关工作</a:t>
            </a:r>
            <a:endParaRPr lang="zh-CN" altLang="en-US" sz="3200" dirty="0">
              <a:ea typeface="字魂58号-创中黑" panose="00000500000000000000" pitchFamily="2" charset="-122"/>
              <a:sym typeface="字魂58号-创中黑" panose="00000500000000000000" pitchFamily="2" charset="-122"/>
            </a:endParaRPr>
          </a:p>
        </p:txBody>
      </p:sp>
      <p:grpSp>
        <p:nvGrpSpPr>
          <p:cNvPr id="21" name="Group 9"/>
          <p:cNvGrpSpPr/>
          <p:nvPr/>
        </p:nvGrpSpPr>
        <p:grpSpPr>
          <a:xfrm>
            <a:off x="899795" y="725805"/>
            <a:ext cx="3426460" cy="617855"/>
            <a:chOff x="-92653" y="1189847"/>
            <a:chExt cx="4811301" cy="2016660"/>
          </a:xfrm>
          <a:solidFill>
            <a:srgbClr val="E3CAB4"/>
          </a:solidFill>
        </p:grpSpPr>
        <p:sp>
          <p:nvSpPr>
            <p:cNvPr id="22" name="Rounded Rectangle 7"/>
            <p:cNvSpPr/>
            <p:nvPr/>
          </p:nvSpPr>
          <p:spPr>
            <a:xfrm>
              <a:off x="-92653" y="1189847"/>
              <a:ext cx="4811301" cy="1471561"/>
            </a:xfrm>
            <a:prstGeom prst="roundRect">
              <a:avLst>
                <a:gd name="adj" fmla="val 1016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5">
                  <a:ea typeface="字魂58号-创中黑" panose="00000500000000000000" pitchFamily="2" charset="-122"/>
                  <a:cs typeface="+mn-lt"/>
                  <a:sym typeface="字魂58号-创中黑" panose="00000500000000000000" pitchFamily="2" charset="-122"/>
                </a:rPr>
                <a:t>神经结构与人工神经网络（结构</a:t>
              </a:r>
              <a:r>
                <a:rPr lang="zh-CN" altLang="en-US" sz="1355">
                  <a:ea typeface="字魂58号-创中黑" panose="00000500000000000000" pitchFamily="2" charset="-122"/>
                  <a:cs typeface="+mn-lt"/>
                  <a:sym typeface="字魂58号-创中黑" panose="00000500000000000000" pitchFamily="2" charset="-122"/>
                </a:rPr>
                <a:t>）</a:t>
              </a:r>
              <a:endParaRPr lang="zh-CN" altLang="en-US" sz="1355">
                <a:ea typeface="字魂58号-创中黑" panose="00000500000000000000" pitchFamily="2" charset="-122"/>
                <a:cs typeface="+mn-lt"/>
                <a:sym typeface="字魂58号-创中黑" panose="00000500000000000000" pitchFamily="2" charset="-122"/>
              </a:endParaRPr>
            </a:p>
          </p:txBody>
        </p:sp>
        <p:sp>
          <p:nvSpPr>
            <p:cNvPr id="23" name="Isosceles Triangle 8"/>
            <p:cNvSpPr/>
            <p:nvPr/>
          </p:nvSpPr>
          <p:spPr>
            <a:xfrm rot="10800000">
              <a:off x="1712595" y="2955143"/>
              <a:ext cx="510637" cy="25136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ea typeface="字魂58号-创中黑" panose="00000500000000000000" pitchFamily="2" charset="-122"/>
                <a:cs typeface="+mn-lt"/>
                <a:sym typeface="字魂58号-创中黑" panose="00000500000000000000" pitchFamily="2" charset="-122"/>
              </a:endParaRPr>
            </a:p>
          </p:txBody>
        </p:sp>
      </p:grpSp>
      <p:cxnSp>
        <p:nvCxnSpPr>
          <p:cNvPr id="6" name="直接箭头连接符 5"/>
          <p:cNvCxnSpPr/>
          <p:nvPr/>
        </p:nvCxnSpPr>
        <p:spPr>
          <a:xfrm>
            <a:off x="3359785" y="2984500"/>
            <a:ext cx="35052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22"/>
          <p:cNvSpPr txBox="1"/>
          <p:nvPr/>
        </p:nvSpPr>
        <p:spPr>
          <a:xfrm>
            <a:off x="203835" y="4895215"/>
            <a:ext cx="3071495" cy="526415"/>
          </a:xfrm>
          <a:prstGeom prst="rect">
            <a:avLst/>
          </a:prstGeom>
          <a:noFill/>
        </p:spPr>
        <p:txBody>
          <a:bodyPr wrap="square" lIns="0" tIns="0" rIns="0" bIns="0" anchor="ctr" anchorCtr="1">
            <a:noAutofit/>
          </a:bodyPr>
          <a:p>
            <a:pPr algn="l" defTabSz="815340" fontAlgn="auto">
              <a:lnSpc>
                <a:spcPts val="2500"/>
              </a:lnSpc>
              <a:defRPr/>
            </a:pPr>
            <a:r>
              <a:rPr lang="en-US" altLang="zh-CN" sz="1600" b="1" dirty="0">
                <a:solidFill>
                  <a:srgbClr val="000000"/>
                </a:solidFill>
                <a:uFillTx/>
                <a:latin typeface="+mj-lt"/>
                <a:ea typeface="+mj-lt"/>
                <a:cs typeface="+mj-lt"/>
                <a:sym typeface="字魂58号-创中黑" panose="00000500000000000000" pitchFamily="2" charset="-122"/>
              </a:rPr>
              <a:t>M-P </a:t>
            </a:r>
            <a:r>
              <a:rPr lang="zh-CN" altLang="en-US" sz="1600" b="1" dirty="0">
                <a:solidFill>
                  <a:srgbClr val="000000"/>
                </a:solidFill>
                <a:uFillTx/>
                <a:latin typeface="+mj-lt"/>
                <a:ea typeface="+mj-lt"/>
                <a:cs typeface="+mj-lt"/>
                <a:sym typeface="字魂58号-创中黑" panose="00000500000000000000" pitchFamily="2" charset="-122"/>
              </a:rPr>
              <a:t>模型的神经元链接是单层的、线性的，</a:t>
            </a:r>
            <a:r>
              <a:rPr lang="en-US" altLang="zh-CN" sz="1600" b="1" dirty="0">
                <a:solidFill>
                  <a:srgbClr val="000000"/>
                </a:solidFill>
                <a:uFillTx/>
                <a:latin typeface="+mj-lt"/>
                <a:ea typeface="+mj-lt"/>
                <a:cs typeface="+mj-lt"/>
                <a:sym typeface="字魂58号-创中黑" panose="00000500000000000000" pitchFamily="2" charset="-122"/>
              </a:rPr>
              <a:t>M. Minsky </a:t>
            </a:r>
            <a:r>
              <a:rPr lang="zh-CN" altLang="en-US" sz="1600" b="1" dirty="0">
                <a:solidFill>
                  <a:srgbClr val="000000"/>
                </a:solidFill>
                <a:uFillTx/>
                <a:latin typeface="+mj-lt"/>
                <a:ea typeface="+mj-lt"/>
                <a:cs typeface="+mj-lt"/>
                <a:sym typeface="字魂58号-创中黑" panose="00000500000000000000" pitchFamily="2" charset="-122"/>
              </a:rPr>
              <a:t>与</a:t>
            </a:r>
            <a:r>
              <a:rPr lang="en-US" altLang="zh-CN" sz="1600" b="1" dirty="0">
                <a:solidFill>
                  <a:srgbClr val="000000"/>
                </a:solidFill>
                <a:uFillTx/>
                <a:latin typeface="+mj-lt"/>
                <a:ea typeface="+mj-lt"/>
                <a:cs typeface="+mj-lt"/>
                <a:sym typeface="字魂58号-创中黑" panose="00000500000000000000" pitchFamily="2" charset="-122"/>
              </a:rPr>
              <a:t> S. Papert </a:t>
            </a:r>
            <a:r>
              <a:rPr lang="zh-CN" altLang="en-US" sz="1600" b="1" dirty="0">
                <a:solidFill>
                  <a:srgbClr val="000000"/>
                </a:solidFill>
                <a:uFillTx/>
                <a:latin typeface="+mj-lt"/>
                <a:ea typeface="+mj-lt"/>
                <a:cs typeface="+mj-lt"/>
                <a:sym typeface="字魂58号-创中黑" panose="00000500000000000000" pitchFamily="2" charset="-122"/>
              </a:rPr>
              <a:t>证明线性的单层</a:t>
            </a:r>
            <a:r>
              <a:rPr lang="zh-CN" altLang="en-US" sz="1600" b="1" dirty="0">
                <a:solidFill>
                  <a:srgbClr val="000000"/>
                </a:solidFill>
                <a:uFillTx/>
                <a:latin typeface="+mj-lt"/>
                <a:ea typeface="+mj-lt"/>
                <a:cs typeface="+mj-lt"/>
                <a:sym typeface="字魂58号-创中黑" panose="00000500000000000000" pitchFamily="2" charset="-122"/>
              </a:rPr>
              <a:t>神经网络对复杂</a:t>
            </a:r>
            <a:r>
              <a:rPr lang="zh-CN" altLang="en-US" sz="1600" b="1" dirty="0">
                <a:solidFill>
                  <a:srgbClr val="000000"/>
                </a:solidFill>
                <a:uFillTx/>
                <a:latin typeface="+mj-lt"/>
                <a:ea typeface="+mj-lt"/>
                <a:cs typeface="+mj-lt"/>
                <a:sym typeface="字魂58号-创中黑" panose="00000500000000000000" pitchFamily="2" charset="-122"/>
              </a:rPr>
              <a:t>映射的模拟能力有限的</a:t>
            </a:r>
            <a:endParaRPr lang="zh-CN" altLang="en-US" sz="1600" b="1" dirty="0">
              <a:solidFill>
                <a:srgbClr val="000000"/>
              </a:solidFill>
              <a:uFillTx/>
              <a:latin typeface="+mj-lt"/>
              <a:ea typeface="+mj-lt"/>
              <a:cs typeface="+mj-lt"/>
              <a:sym typeface="字魂58号-创中黑" panose="00000500000000000000" pitchFamily="2" charset="-122"/>
            </a:endParaRPr>
          </a:p>
        </p:txBody>
      </p:sp>
      <p:pic>
        <p:nvPicPr>
          <p:cNvPr id="2" name="图片 1" descr="duoceng"/>
          <p:cNvPicPr>
            <a:picLocks noChangeAspect="1"/>
          </p:cNvPicPr>
          <p:nvPr/>
        </p:nvPicPr>
        <p:blipFill>
          <a:blip r:embed="rId1"/>
          <a:stretch>
            <a:fillRect/>
          </a:stretch>
        </p:blipFill>
        <p:spPr>
          <a:xfrm>
            <a:off x="7972425" y="1968500"/>
            <a:ext cx="4145915" cy="2034540"/>
          </a:xfrm>
          <a:prstGeom prst="rect">
            <a:avLst/>
          </a:prstGeom>
        </p:spPr>
      </p:pic>
      <p:sp>
        <p:nvSpPr>
          <p:cNvPr id="4" name="文本框 22"/>
          <p:cNvSpPr txBox="1"/>
          <p:nvPr/>
        </p:nvSpPr>
        <p:spPr>
          <a:xfrm>
            <a:off x="8079105" y="5007610"/>
            <a:ext cx="3876675" cy="526415"/>
          </a:xfrm>
          <a:prstGeom prst="rect">
            <a:avLst/>
          </a:prstGeom>
          <a:noFill/>
        </p:spPr>
        <p:txBody>
          <a:bodyPr wrap="square" lIns="0" tIns="0" rIns="0" bIns="0" anchor="ctr" anchorCtr="1">
            <a:noAutofit/>
          </a:bodyPr>
          <a:p>
            <a:pPr algn="l" defTabSz="815340" fontAlgn="auto">
              <a:lnSpc>
                <a:spcPts val="2500"/>
              </a:lnSpc>
              <a:defRPr/>
            </a:pPr>
            <a:r>
              <a:rPr lang="en-US" altLang="zh-CN" sz="1600" b="1" dirty="0">
                <a:solidFill>
                  <a:srgbClr val="000000"/>
                </a:solidFill>
                <a:uFillTx/>
                <a:latin typeface="+mj-lt"/>
                <a:ea typeface="+mj-lt"/>
                <a:cs typeface="+mj-lt"/>
                <a:sym typeface="字魂58号-创中黑" panose="00000500000000000000" pitchFamily="2" charset="-122"/>
              </a:rPr>
              <a:t>T. J. Sejnowski </a:t>
            </a:r>
            <a:r>
              <a:rPr lang="zh-CN" altLang="en-US" sz="1600" b="1" dirty="0">
                <a:solidFill>
                  <a:srgbClr val="000000"/>
                </a:solidFill>
                <a:uFillTx/>
                <a:latin typeface="+mj-lt"/>
                <a:ea typeface="+mj-lt"/>
                <a:cs typeface="+mj-lt"/>
                <a:sym typeface="字魂58号-创中黑" panose="00000500000000000000" pitchFamily="2" charset="-122"/>
              </a:rPr>
              <a:t>等人通过引入隐藏层机制，使得神经网络变成多层结构，提高</a:t>
            </a:r>
            <a:r>
              <a:rPr lang="zh-CN" altLang="en-US" sz="1600" b="1" dirty="0">
                <a:solidFill>
                  <a:srgbClr val="000000"/>
                </a:solidFill>
                <a:uFillTx/>
                <a:latin typeface="+mj-lt"/>
                <a:ea typeface="+mj-lt"/>
                <a:cs typeface="+mj-lt"/>
                <a:sym typeface="字魂58号-创中黑" panose="00000500000000000000" pitchFamily="2" charset="-122"/>
              </a:rPr>
              <a:t>了模型对复杂映射的模拟能力，足够层数的神经元层理论上可以以任意程度逼近</a:t>
            </a:r>
            <a:r>
              <a:rPr lang="zh-CN" altLang="en-US" sz="1600" b="1" dirty="0">
                <a:solidFill>
                  <a:srgbClr val="000000"/>
                </a:solidFill>
                <a:uFillTx/>
                <a:latin typeface="+mj-lt"/>
                <a:ea typeface="+mj-lt"/>
                <a:cs typeface="+mj-lt"/>
                <a:sym typeface="字魂58号-创中黑" panose="00000500000000000000" pitchFamily="2" charset="-122"/>
              </a:rPr>
              <a:t>任意映射</a:t>
            </a:r>
            <a:endParaRPr lang="zh-CN" altLang="en-US" sz="1600" b="1" dirty="0">
              <a:solidFill>
                <a:srgbClr val="000000"/>
              </a:solidFill>
              <a:uFillTx/>
              <a:latin typeface="+mj-lt"/>
              <a:ea typeface="+mj-lt"/>
              <a:cs typeface="+mj-lt"/>
              <a:sym typeface="字魂58号-创中黑" panose="00000500000000000000" pitchFamily="2" charset="-122"/>
            </a:endParaRPr>
          </a:p>
        </p:txBody>
      </p:sp>
      <p:pic>
        <p:nvPicPr>
          <p:cNvPr id="5" name="图片 4" descr="MP"/>
          <p:cNvPicPr>
            <a:picLocks noChangeAspect="1"/>
          </p:cNvPicPr>
          <p:nvPr/>
        </p:nvPicPr>
        <p:blipFill>
          <a:blip r:embed="rId2"/>
          <a:stretch>
            <a:fillRect/>
          </a:stretch>
        </p:blipFill>
        <p:spPr>
          <a:xfrm>
            <a:off x="415290" y="1975485"/>
            <a:ext cx="2729865" cy="1974215"/>
          </a:xfrm>
          <a:prstGeom prst="rect">
            <a:avLst/>
          </a:prstGeom>
        </p:spPr>
      </p:pic>
      <p:pic>
        <p:nvPicPr>
          <p:cNvPr id="9" name="图片 8" descr="feixianxing"/>
          <p:cNvPicPr>
            <a:picLocks noChangeAspect="1"/>
          </p:cNvPicPr>
          <p:nvPr/>
        </p:nvPicPr>
        <p:blipFill>
          <a:blip r:embed="rId3"/>
          <a:stretch>
            <a:fillRect/>
          </a:stretch>
        </p:blipFill>
        <p:spPr>
          <a:xfrm>
            <a:off x="3886200" y="1482090"/>
            <a:ext cx="3637915" cy="2961640"/>
          </a:xfrm>
          <a:prstGeom prst="rect">
            <a:avLst/>
          </a:prstGeom>
        </p:spPr>
      </p:pic>
      <p:sp>
        <p:nvSpPr>
          <p:cNvPr id="11" name="文本框 22"/>
          <p:cNvSpPr txBox="1"/>
          <p:nvPr/>
        </p:nvSpPr>
        <p:spPr>
          <a:xfrm>
            <a:off x="3935730" y="5089525"/>
            <a:ext cx="3483610" cy="526415"/>
          </a:xfrm>
          <a:prstGeom prst="rect">
            <a:avLst/>
          </a:prstGeom>
          <a:noFill/>
        </p:spPr>
        <p:txBody>
          <a:bodyPr wrap="square" lIns="0" tIns="0" rIns="0" bIns="0" anchor="ctr" anchorCtr="1">
            <a:noAutofit/>
          </a:bodyPr>
          <a:p>
            <a:pPr algn="l" defTabSz="815340" fontAlgn="auto">
              <a:lnSpc>
                <a:spcPts val="2500"/>
              </a:lnSpc>
              <a:defRPr/>
            </a:pPr>
            <a:r>
              <a:rPr lang="en-US" altLang="zh-CN" sz="1600" b="1" dirty="0">
                <a:solidFill>
                  <a:srgbClr val="000000"/>
                </a:solidFill>
                <a:uFillTx/>
                <a:latin typeface="+mj-lt"/>
                <a:ea typeface="+mj-lt"/>
                <a:cs typeface="+mj-lt"/>
                <a:sym typeface="字魂58号-创中黑" panose="00000500000000000000" pitchFamily="2" charset="-122"/>
              </a:rPr>
              <a:t>D. E. Rumelhart </a:t>
            </a:r>
            <a:r>
              <a:rPr lang="zh-CN" altLang="en-US" sz="1600" b="1" dirty="0">
                <a:solidFill>
                  <a:srgbClr val="000000"/>
                </a:solidFill>
                <a:uFillTx/>
                <a:latin typeface="+mj-lt"/>
                <a:ea typeface="+mj-lt"/>
                <a:cs typeface="+mj-lt"/>
                <a:sym typeface="字魂58号-创中黑" panose="00000500000000000000" pitchFamily="2" charset="-122"/>
              </a:rPr>
              <a:t>等人通过非线性的函数单元的引入对线性神经网络在模拟映射能力上的欠缺</a:t>
            </a:r>
            <a:r>
              <a:rPr lang="zh-CN" altLang="en-US" sz="1600" b="1" dirty="0">
                <a:solidFill>
                  <a:srgbClr val="000000"/>
                </a:solidFill>
                <a:uFillTx/>
                <a:latin typeface="+mj-lt"/>
                <a:ea typeface="+mj-lt"/>
                <a:cs typeface="+mj-lt"/>
                <a:sym typeface="字魂58号-创中黑" panose="00000500000000000000" pitchFamily="2" charset="-122"/>
              </a:rPr>
              <a:t>进行补充</a:t>
            </a:r>
            <a:endParaRPr lang="zh-CN" altLang="en-US" sz="1600" b="1" dirty="0">
              <a:solidFill>
                <a:srgbClr val="000000"/>
              </a:solidFill>
              <a:uFillTx/>
              <a:latin typeface="+mj-lt"/>
              <a:ea typeface="+mj-lt"/>
              <a:cs typeface="+mj-lt"/>
              <a:sym typeface="字魂58号-创中黑" panose="00000500000000000000" pitchFamily="2" charset="-122"/>
            </a:endParaRPr>
          </a:p>
        </p:txBody>
      </p:sp>
      <p:cxnSp>
        <p:nvCxnSpPr>
          <p:cNvPr id="12" name="直接箭头连接符 11"/>
          <p:cNvCxnSpPr/>
          <p:nvPr/>
        </p:nvCxnSpPr>
        <p:spPr>
          <a:xfrm>
            <a:off x="7646670" y="2981960"/>
            <a:ext cx="35052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191761" y="345292"/>
            <a:ext cx="18084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ea typeface="字魂58号-创中黑" panose="00000500000000000000" pitchFamily="2" charset="-122"/>
                <a:sym typeface="字魂58号-创中黑" panose="00000500000000000000" pitchFamily="2" charset="-122"/>
              </a:rPr>
              <a:t>相关工作</a:t>
            </a:r>
            <a:endParaRPr lang="zh-CN" altLang="en-US" sz="3200" dirty="0">
              <a:ea typeface="字魂58号-创中黑" panose="00000500000000000000" pitchFamily="2" charset="-122"/>
              <a:sym typeface="字魂58号-创中黑" panose="00000500000000000000" pitchFamily="2" charset="-122"/>
            </a:endParaRPr>
          </a:p>
        </p:txBody>
      </p:sp>
      <p:grpSp>
        <p:nvGrpSpPr>
          <p:cNvPr id="21" name="Group 9"/>
          <p:cNvGrpSpPr/>
          <p:nvPr/>
        </p:nvGrpSpPr>
        <p:grpSpPr>
          <a:xfrm>
            <a:off x="884555" y="782320"/>
            <a:ext cx="3143885" cy="674370"/>
            <a:chOff x="596313" y="1005384"/>
            <a:chExt cx="5675662" cy="2201123"/>
          </a:xfrm>
          <a:solidFill>
            <a:srgbClr val="E3CAB4"/>
          </a:solidFill>
        </p:grpSpPr>
        <p:sp>
          <p:nvSpPr>
            <p:cNvPr id="22" name="Rounded Rectangle 7"/>
            <p:cNvSpPr/>
            <p:nvPr/>
          </p:nvSpPr>
          <p:spPr>
            <a:xfrm>
              <a:off x="596313" y="1005384"/>
              <a:ext cx="5675662" cy="1471561"/>
            </a:xfrm>
            <a:prstGeom prst="roundRect">
              <a:avLst>
                <a:gd name="adj" fmla="val 1016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5">
                  <a:ea typeface="字魂58号-创中黑" panose="00000500000000000000" pitchFamily="2" charset="-122"/>
                  <a:cs typeface="+mn-lt"/>
                  <a:sym typeface="字魂58号-创中黑" panose="00000500000000000000" pitchFamily="2" charset="-122"/>
                </a:rPr>
                <a:t>神经结构与人工神经网络（机制</a:t>
              </a:r>
              <a:r>
                <a:rPr lang="zh-CN" altLang="en-US" sz="1355">
                  <a:ea typeface="字魂58号-创中黑" panose="00000500000000000000" pitchFamily="2" charset="-122"/>
                  <a:cs typeface="+mn-lt"/>
                  <a:sym typeface="字魂58号-创中黑" panose="00000500000000000000" pitchFamily="2" charset="-122"/>
                </a:rPr>
                <a:t>抽象）</a:t>
              </a:r>
              <a:endParaRPr lang="zh-CN" altLang="en-US" sz="1355">
                <a:ea typeface="字魂58号-创中黑" panose="00000500000000000000" pitchFamily="2" charset="-122"/>
                <a:cs typeface="+mn-lt"/>
                <a:sym typeface="字魂58号-创中黑" panose="00000500000000000000" pitchFamily="2" charset="-122"/>
              </a:endParaRPr>
            </a:p>
          </p:txBody>
        </p:sp>
        <p:sp>
          <p:nvSpPr>
            <p:cNvPr id="23" name="Isosceles Triangle 8"/>
            <p:cNvSpPr/>
            <p:nvPr/>
          </p:nvSpPr>
          <p:spPr>
            <a:xfrm rot="10800000">
              <a:off x="1712595" y="2955143"/>
              <a:ext cx="510637" cy="25136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ea typeface="字魂58号-创中黑" panose="00000500000000000000" pitchFamily="2" charset="-122"/>
                <a:cs typeface="+mn-lt"/>
                <a:sym typeface="字魂58号-创中黑" panose="00000500000000000000" pitchFamily="2" charset="-122"/>
              </a:endParaRPr>
            </a:p>
          </p:txBody>
        </p:sp>
      </p:grpSp>
      <p:pic>
        <p:nvPicPr>
          <p:cNvPr id="2" name="图片 1" descr="hebb"/>
          <p:cNvPicPr>
            <a:picLocks noChangeAspect="1"/>
          </p:cNvPicPr>
          <p:nvPr>
            <p:custDataLst>
              <p:tags r:id="rId1"/>
            </p:custDataLst>
          </p:nvPr>
        </p:nvPicPr>
        <p:blipFill>
          <a:blip r:embed="rId2"/>
          <a:stretch>
            <a:fillRect/>
          </a:stretch>
        </p:blipFill>
        <p:spPr>
          <a:xfrm>
            <a:off x="684530" y="1673860"/>
            <a:ext cx="3104515" cy="3104515"/>
          </a:xfrm>
          <a:prstGeom prst="rect">
            <a:avLst/>
          </a:prstGeom>
        </p:spPr>
      </p:pic>
      <p:sp>
        <p:nvSpPr>
          <p:cNvPr id="3" name="文本框 22"/>
          <p:cNvSpPr txBox="1"/>
          <p:nvPr/>
        </p:nvSpPr>
        <p:spPr>
          <a:xfrm>
            <a:off x="516890" y="5584190"/>
            <a:ext cx="3622675" cy="526415"/>
          </a:xfrm>
          <a:prstGeom prst="rect">
            <a:avLst/>
          </a:prstGeom>
          <a:noFill/>
        </p:spPr>
        <p:txBody>
          <a:bodyPr wrap="square" lIns="0" tIns="0" rIns="0" bIns="0" anchor="ctr" anchorCtr="1">
            <a:noAutofit/>
          </a:bodyPr>
          <a:p>
            <a:pPr algn="l" defTabSz="815340" fontAlgn="auto">
              <a:lnSpc>
                <a:spcPts val="2500"/>
              </a:lnSpc>
              <a:defRPr/>
            </a:pPr>
            <a:r>
              <a:rPr lang="en-US" altLang="zh-CN" sz="1600" b="1" dirty="0">
                <a:solidFill>
                  <a:srgbClr val="000000"/>
                </a:solidFill>
                <a:uFillTx/>
                <a:latin typeface="+mj-lt"/>
                <a:ea typeface="+mj-lt"/>
                <a:cs typeface="+mj-lt"/>
                <a:sym typeface="字魂58号-创中黑" panose="00000500000000000000" pitchFamily="2" charset="-122"/>
              </a:rPr>
              <a:t>D. O. Hebb </a:t>
            </a:r>
            <a:r>
              <a:rPr lang="zh-CN" altLang="en-US" sz="1600" b="1" dirty="0">
                <a:solidFill>
                  <a:srgbClr val="000000"/>
                </a:solidFill>
                <a:uFillTx/>
                <a:latin typeface="+mj-lt"/>
                <a:ea typeface="+mj-lt"/>
                <a:cs typeface="+mj-lt"/>
                <a:sym typeface="字魂58号-创中黑" panose="00000500000000000000" pitchFamily="2" charset="-122"/>
              </a:rPr>
              <a:t>基于对神经元激活机制（条件反射）的抽象，提出</a:t>
            </a:r>
            <a:r>
              <a:rPr lang="en-US" altLang="zh-CN" sz="1600" b="1" dirty="0">
                <a:solidFill>
                  <a:srgbClr val="000000"/>
                </a:solidFill>
                <a:uFillTx/>
                <a:latin typeface="+mj-lt"/>
                <a:ea typeface="+mj-lt"/>
                <a:cs typeface="+mj-lt"/>
                <a:sym typeface="字魂58号-创中黑" panose="00000500000000000000" pitchFamily="2" charset="-122"/>
              </a:rPr>
              <a:t>Hebb </a:t>
            </a:r>
            <a:r>
              <a:rPr lang="zh-CN" altLang="en-US" sz="1600" b="1" dirty="0">
                <a:solidFill>
                  <a:srgbClr val="000000"/>
                </a:solidFill>
                <a:uFillTx/>
                <a:latin typeface="+mj-lt"/>
                <a:ea typeface="+mj-lt"/>
                <a:cs typeface="+mj-lt"/>
                <a:sym typeface="字魂58号-创中黑" panose="00000500000000000000" pitchFamily="2" charset="-122"/>
              </a:rPr>
              <a:t>学习规则，指导思想是若根据神经元间</a:t>
            </a:r>
            <a:r>
              <a:rPr lang="en-US" altLang="zh-CN" sz="1600" b="1" dirty="0">
                <a:solidFill>
                  <a:srgbClr val="000000"/>
                </a:solidFill>
                <a:uFillTx/>
                <a:latin typeface="+mj-lt"/>
                <a:ea typeface="+mj-lt"/>
                <a:cs typeface="+mj-lt"/>
                <a:sym typeface="字魂58号-创中黑" panose="00000500000000000000" pitchFamily="2" charset="-122"/>
              </a:rPr>
              <a:t>“</a:t>
            </a:r>
            <a:r>
              <a:rPr lang="zh-CN" altLang="en-US" sz="1600" b="1" dirty="0">
                <a:solidFill>
                  <a:srgbClr val="000000"/>
                </a:solidFill>
                <a:uFillTx/>
                <a:latin typeface="+mj-lt"/>
                <a:ea typeface="+mj-lt"/>
                <a:cs typeface="+mj-lt"/>
                <a:sym typeface="字魂58号-创中黑" panose="00000500000000000000" pitchFamily="2" charset="-122"/>
              </a:rPr>
              <a:t>频繁同时激发</a:t>
            </a:r>
            <a:r>
              <a:rPr lang="en-US" altLang="zh-CN" sz="1600" b="1" dirty="0">
                <a:solidFill>
                  <a:srgbClr val="000000"/>
                </a:solidFill>
                <a:uFillTx/>
                <a:latin typeface="+mj-lt"/>
                <a:ea typeface="+mj-lt"/>
                <a:cs typeface="+mj-lt"/>
                <a:sym typeface="字魂58号-创中黑" panose="00000500000000000000" pitchFamily="2" charset="-122"/>
              </a:rPr>
              <a:t>”</a:t>
            </a:r>
            <a:r>
              <a:rPr lang="zh-CN" altLang="en-US" sz="1600" b="1" dirty="0">
                <a:solidFill>
                  <a:srgbClr val="000000"/>
                </a:solidFill>
                <a:uFillTx/>
                <a:latin typeface="+mj-lt"/>
                <a:ea typeface="+mj-lt"/>
                <a:cs typeface="+mj-lt"/>
                <a:sym typeface="字魂58号-创中黑" panose="00000500000000000000" pitchFamily="2" charset="-122"/>
              </a:rPr>
              <a:t>的程度调整</a:t>
            </a:r>
            <a:r>
              <a:rPr lang="en-US" altLang="zh-CN" sz="1600" b="1" dirty="0">
                <a:solidFill>
                  <a:srgbClr val="000000"/>
                </a:solidFill>
                <a:uFillTx/>
                <a:latin typeface="+mj-lt"/>
                <a:ea typeface="+mj-lt"/>
                <a:cs typeface="+mj-lt"/>
                <a:sym typeface="字魂58号-创中黑" panose="00000500000000000000" pitchFamily="2" charset="-122"/>
              </a:rPr>
              <a:t>”</a:t>
            </a:r>
            <a:r>
              <a:rPr lang="zh-CN" altLang="en-US" sz="1600" b="1" dirty="0">
                <a:solidFill>
                  <a:srgbClr val="000000"/>
                </a:solidFill>
                <a:uFillTx/>
                <a:latin typeface="+mj-lt"/>
                <a:ea typeface="+mj-lt"/>
                <a:cs typeface="+mj-lt"/>
                <a:sym typeface="字魂58号-创中黑" panose="00000500000000000000" pitchFamily="2" charset="-122"/>
              </a:rPr>
              <a:t>神经元联结强度</a:t>
            </a:r>
            <a:r>
              <a:rPr lang="en-US" altLang="zh-CN" sz="1600" b="1" dirty="0">
                <a:solidFill>
                  <a:srgbClr val="000000"/>
                </a:solidFill>
                <a:uFillTx/>
                <a:latin typeface="+mj-lt"/>
                <a:ea typeface="+mj-lt"/>
                <a:cs typeface="+mj-lt"/>
                <a:sym typeface="字魂58号-创中黑" panose="00000500000000000000" pitchFamily="2" charset="-122"/>
              </a:rPr>
              <a:t>“</a:t>
            </a:r>
            <a:endParaRPr lang="en-US" altLang="zh-CN" sz="1600" b="1" dirty="0">
              <a:solidFill>
                <a:srgbClr val="000000"/>
              </a:solidFill>
              <a:uFillTx/>
              <a:latin typeface="+mj-lt"/>
              <a:ea typeface="+mj-lt"/>
              <a:cs typeface="+mj-lt"/>
              <a:sym typeface="字魂58号-创中黑" panose="00000500000000000000" pitchFamily="2" charset="-122"/>
            </a:endParaRPr>
          </a:p>
        </p:txBody>
      </p:sp>
      <p:pic>
        <p:nvPicPr>
          <p:cNvPr id="4" name="图片 3" descr="bp"/>
          <p:cNvPicPr>
            <a:picLocks noChangeAspect="1"/>
          </p:cNvPicPr>
          <p:nvPr/>
        </p:nvPicPr>
        <p:blipFill>
          <a:blip r:embed="rId3"/>
          <a:stretch>
            <a:fillRect/>
          </a:stretch>
        </p:blipFill>
        <p:spPr>
          <a:xfrm>
            <a:off x="4503420" y="1918970"/>
            <a:ext cx="3528060" cy="2394585"/>
          </a:xfrm>
          <a:prstGeom prst="rect">
            <a:avLst/>
          </a:prstGeom>
        </p:spPr>
      </p:pic>
      <p:sp>
        <p:nvSpPr>
          <p:cNvPr id="5" name="文本框 22"/>
          <p:cNvSpPr txBox="1"/>
          <p:nvPr/>
        </p:nvSpPr>
        <p:spPr>
          <a:xfrm>
            <a:off x="4582160" y="5450840"/>
            <a:ext cx="3466465" cy="526415"/>
          </a:xfrm>
          <a:prstGeom prst="rect">
            <a:avLst/>
          </a:prstGeom>
          <a:noFill/>
        </p:spPr>
        <p:txBody>
          <a:bodyPr wrap="square" lIns="0" tIns="0" rIns="0" bIns="0" anchor="ctr" anchorCtr="1">
            <a:noAutofit/>
          </a:bodyPr>
          <a:p>
            <a:pPr algn="l" defTabSz="815340" fontAlgn="auto">
              <a:lnSpc>
                <a:spcPts val="2500"/>
              </a:lnSpc>
              <a:defRPr/>
            </a:pPr>
            <a:r>
              <a:rPr lang="en-US" altLang="zh-CN" sz="1600" b="1" dirty="0">
                <a:solidFill>
                  <a:srgbClr val="000000"/>
                </a:solidFill>
                <a:uFillTx/>
                <a:latin typeface="+mj-lt"/>
                <a:ea typeface="+mj-lt"/>
                <a:cs typeface="+mj-lt"/>
                <a:sym typeface="字魂58号-创中黑" panose="00000500000000000000" pitchFamily="2" charset="-122"/>
              </a:rPr>
              <a:t>P. Werbos </a:t>
            </a:r>
            <a:r>
              <a:rPr lang="zh-CN" altLang="en-US" sz="1600" b="1" dirty="0">
                <a:solidFill>
                  <a:srgbClr val="000000"/>
                </a:solidFill>
                <a:uFillTx/>
                <a:latin typeface="+mj-lt"/>
                <a:ea typeface="+mj-lt"/>
                <a:cs typeface="+mj-lt"/>
                <a:sym typeface="字魂58号-创中黑" panose="00000500000000000000" pitchFamily="2" charset="-122"/>
              </a:rPr>
              <a:t>基于神经网络层次</a:t>
            </a:r>
            <a:r>
              <a:rPr lang="zh-CN" altLang="en-US" sz="1600" b="1" dirty="0">
                <a:solidFill>
                  <a:srgbClr val="000000"/>
                </a:solidFill>
                <a:uFillTx/>
                <a:latin typeface="+mj-lt"/>
                <a:ea typeface="+mj-lt"/>
                <a:cs typeface="+mj-lt"/>
                <a:sym typeface="字魂58号-创中黑" panose="00000500000000000000" pitchFamily="2" charset="-122"/>
              </a:rPr>
              <a:t>结构特</a:t>
            </a:r>
            <a:r>
              <a:rPr lang="zh-CN" altLang="en-US" sz="1600" b="1" dirty="0">
                <a:solidFill>
                  <a:srgbClr val="000000"/>
                </a:solidFill>
                <a:uFillTx/>
                <a:latin typeface="+mj-lt"/>
                <a:ea typeface="+mj-lt"/>
                <a:cs typeface="+mj-lt"/>
                <a:sym typeface="字魂58号-创中黑" panose="00000500000000000000" pitchFamily="2" charset="-122"/>
              </a:rPr>
              <a:t>点提出</a:t>
            </a:r>
            <a:r>
              <a:rPr lang="en-US" altLang="zh-CN" sz="1600" b="1" dirty="0">
                <a:solidFill>
                  <a:srgbClr val="000000"/>
                </a:solidFill>
                <a:uFillTx/>
                <a:latin typeface="+mj-lt"/>
                <a:ea typeface="+mj-lt"/>
                <a:cs typeface="+mj-lt"/>
                <a:sym typeface="字魂58号-创中黑" panose="00000500000000000000" pitchFamily="2" charset="-122"/>
              </a:rPr>
              <a:t>BP</a:t>
            </a:r>
            <a:r>
              <a:rPr lang="zh-CN" altLang="en-US" sz="1600" b="1" dirty="0">
                <a:solidFill>
                  <a:srgbClr val="000000"/>
                </a:solidFill>
                <a:uFillTx/>
                <a:latin typeface="+mj-lt"/>
                <a:ea typeface="+mj-lt"/>
                <a:cs typeface="+mj-lt"/>
                <a:sym typeface="字魂58号-创中黑" panose="00000500000000000000" pitchFamily="2" charset="-122"/>
              </a:rPr>
              <a:t>算法，主要思想是使用链式法则求导</a:t>
            </a:r>
            <a:r>
              <a:rPr lang="zh-CN" altLang="en-US" sz="1600" b="1" dirty="0">
                <a:solidFill>
                  <a:srgbClr val="000000"/>
                </a:solidFill>
                <a:uFillTx/>
                <a:latin typeface="+mj-lt"/>
                <a:ea typeface="+mj-lt"/>
                <a:cs typeface="+mj-lt"/>
                <a:sym typeface="字魂58号-创中黑" panose="00000500000000000000" pitchFamily="2" charset="-122"/>
              </a:rPr>
              <a:t>等方法，衡量和反馈误差传播的过程，以调整各层</a:t>
            </a:r>
            <a:r>
              <a:rPr lang="zh-CN" altLang="en-US" sz="1600" b="1" dirty="0">
                <a:solidFill>
                  <a:srgbClr val="000000"/>
                </a:solidFill>
                <a:uFillTx/>
                <a:latin typeface="+mj-lt"/>
                <a:ea typeface="+mj-lt"/>
                <a:cs typeface="+mj-lt"/>
                <a:sym typeface="字魂58号-创中黑" panose="00000500000000000000" pitchFamily="2" charset="-122"/>
              </a:rPr>
              <a:t>间神经元权重</a:t>
            </a:r>
            <a:r>
              <a:rPr lang="zh-CN" altLang="en-US" sz="1600" b="1" dirty="0">
                <a:solidFill>
                  <a:srgbClr val="000000"/>
                </a:solidFill>
                <a:uFillTx/>
                <a:latin typeface="+mj-lt"/>
                <a:ea typeface="+mj-lt"/>
                <a:cs typeface="+mj-lt"/>
                <a:sym typeface="字魂58号-创中黑" panose="00000500000000000000" pitchFamily="2" charset="-122"/>
              </a:rPr>
              <a:t>参数</a:t>
            </a:r>
            <a:endParaRPr lang="zh-CN" altLang="en-US" sz="1600" b="1" dirty="0">
              <a:solidFill>
                <a:srgbClr val="000000"/>
              </a:solidFill>
              <a:uFillTx/>
              <a:latin typeface="+mj-lt"/>
              <a:ea typeface="+mj-lt"/>
              <a:cs typeface="+mj-lt"/>
              <a:sym typeface="字魂58号-创中黑" panose="00000500000000000000" pitchFamily="2" charset="-122"/>
            </a:endParaRPr>
          </a:p>
        </p:txBody>
      </p:sp>
      <p:cxnSp>
        <p:nvCxnSpPr>
          <p:cNvPr id="6" name="直接箭头连接符 5"/>
          <p:cNvCxnSpPr/>
          <p:nvPr/>
        </p:nvCxnSpPr>
        <p:spPr>
          <a:xfrm flipV="1">
            <a:off x="3928110" y="3063875"/>
            <a:ext cx="43624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 name="图片 6" descr="hopfield"/>
          <p:cNvPicPr>
            <a:picLocks noChangeAspect="1"/>
          </p:cNvPicPr>
          <p:nvPr/>
        </p:nvPicPr>
        <p:blipFill>
          <a:blip r:embed="rId4"/>
          <a:srcRect r="68088" b="-737"/>
          <a:stretch>
            <a:fillRect/>
          </a:stretch>
        </p:blipFill>
        <p:spPr>
          <a:xfrm>
            <a:off x="8543925" y="1673860"/>
            <a:ext cx="3458210" cy="2906395"/>
          </a:xfrm>
          <a:prstGeom prst="rect">
            <a:avLst/>
          </a:prstGeom>
        </p:spPr>
      </p:pic>
      <p:cxnSp>
        <p:nvCxnSpPr>
          <p:cNvPr id="8" name="直接箭头连接符 7"/>
          <p:cNvCxnSpPr/>
          <p:nvPr/>
        </p:nvCxnSpPr>
        <p:spPr>
          <a:xfrm flipV="1">
            <a:off x="7962900" y="3063240"/>
            <a:ext cx="43624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22"/>
          <p:cNvSpPr txBox="1"/>
          <p:nvPr/>
        </p:nvSpPr>
        <p:spPr>
          <a:xfrm>
            <a:off x="8427720" y="5443855"/>
            <a:ext cx="3466465" cy="526415"/>
          </a:xfrm>
          <a:prstGeom prst="rect">
            <a:avLst/>
          </a:prstGeom>
          <a:noFill/>
        </p:spPr>
        <p:txBody>
          <a:bodyPr wrap="square" lIns="0" tIns="0" rIns="0" bIns="0" anchor="ctr" anchorCtr="1">
            <a:noAutofit/>
          </a:bodyPr>
          <a:p>
            <a:pPr algn="l" defTabSz="815340" fontAlgn="auto">
              <a:lnSpc>
                <a:spcPts val="2500"/>
              </a:lnSpc>
              <a:defRPr/>
            </a:pPr>
            <a:r>
              <a:rPr lang="en-US" sz="1600" b="1" dirty="0">
                <a:solidFill>
                  <a:srgbClr val="000000"/>
                </a:solidFill>
                <a:uFillTx/>
                <a:latin typeface="+mj-lt"/>
                <a:ea typeface="+mj-lt"/>
                <a:cs typeface="+mj-lt"/>
                <a:sym typeface="字魂58号-创中黑" panose="00000500000000000000" pitchFamily="2" charset="-122"/>
              </a:rPr>
              <a:t>J. J. Hopfield </a:t>
            </a:r>
            <a:r>
              <a:rPr lang="zh-CN" altLang="en-US" sz="1600" b="1" dirty="0">
                <a:solidFill>
                  <a:srgbClr val="000000"/>
                </a:solidFill>
                <a:uFillTx/>
                <a:latin typeface="+mj-lt"/>
                <a:ea typeface="+mj-lt"/>
                <a:cs typeface="+mj-lt"/>
                <a:sym typeface="字魂58号-创中黑" panose="00000500000000000000" pitchFamily="2" charset="-122"/>
              </a:rPr>
              <a:t>基于神经动力学的概念，证明将学习视为函数映射，在若干次递归（学习）后可</a:t>
            </a:r>
            <a:r>
              <a:rPr lang="zh-CN" altLang="en-US" sz="1600" b="1" dirty="0">
                <a:solidFill>
                  <a:srgbClr val="000000"/>
                </a:solidFill>
                <a:uFillTx/>
                <a:latin typeface="+mj-lt"/>
                <a:ea typeface="+mj-lt"/>
                <a:cs typeface="+mj-lt"/>
                <a:sym typeface="字魂58号-创中黑" panose="00000500000000000000" pitchFamily="2" charset="-122"/>
              </a:rPr>
              <a:t>能达到网络输出的稳态（可类比于函数中的不动点</a:t>
            </a:r>
            <a:r>
              <a:rPr lang="zh-CN" altLang="en-US" sz="1600" b="1" dirty="0">
                <a:solidFill>
                  <a:srgbClr val="000000"/>
                </a:solidFill>
                <a:uFillTx/>
                <a:latin typeface="+mj-lt"/>
                <a:ea typeface="+mj-lt"/>
                <a:cs typeface="+mj-lt"/>
                <a:sym typeface="字魂58号-创中黑" panose="00000500000000000000" pitchFamily="2" charset="-122"/>
              </a:rPr>
              <a:t>取值附近）</a:t>
            </a:r>
            <a:endParaRPr lang="zh-CN" altLang="en-US" sz="1600" b="1" dirty="0">
              <a:solidFill>
                <a:srgbClr val="000000"/>
              </a:solidFill>
              <a:uFillTx/>
              <a:latin typeface="+mj-lt"/>
              <a:ea typeface="+mj-lt"/>
              <a:cs typeface="+mj-lt"/>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0" y="635000"/>
            <a:ext cx="4229100" cy="0"/>
          </a:xfrm>
          <a:prstGeom prst="line">
            <a:avLst/>
          </a:prstGeom>
          <a:ln>
            <a:solidFill>
              <a:srgbClr val="E3CAB4"/>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962900" y="635000"/>
            <a:ext cx="4229100" cy="0"/>
          </a:xfrm>
          <a:prstGeom prst="line">
            <a:avLst/>
          </a:prstGeom>
          <a:ln>
            <a:solidFill>
              <a:srgbClr val="E3CAB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191761" y="345292"/>
            <a:ext cx="1808480" cy="583565"/>
          </a:xfrm>
          <a:prstGeom prst="rect">
            <a:avLst/>
          </a:prstGeom>
          <a:noFill/>
        </p:spPr>
        <p:txBody>
          <a:bodyPr wrap="none" rtlCol="0">
            <a:spAutoFit/>
            <a:scene3d>
              <a:camera prst="orthographicFront"/>
              <a:lightRig rig="threePt" dir="t"/>
            </a:scene3d>
            <a:sp3d contourW="12700"/>
          </a:bodyPr>
          <a:lstStyle/>
          <a:p>
            <a:pPr algn="ctr"/>
            <a:r>
              <a:rPr lang="zh-CN" altLang="en-US" sz="3200" dirty="0">
                <a:ea typeface="字魂58号-创中黑" panose="00000500000000000000" pitchFamily="2" charset="-122"/>
                <a:sym typeface="字魂58号-创中黑" panose="00000500000000000000" pitchFamily="2" charset="-122"/>
              </a:rPr>
              <a:t>相关工作</a:t>
            </a:r>
            <a:endParaRPr lang="zh-CN" altLang="en-US" sz="3200" dirty="0">
              <a:ea typeface="字魂58号-创中黑" panose="00000500000000000000" pitchFamily="2" charset="-122"/>
              <a:sym typeface="字魂58号-创中黑" panose="00000500000000000000" pitchFamily="2" charset="-122"/>
            </a:endParaRPr>
          </a:p>
        </p:txBody>
      </p:sp>
      <p:grpSp>
        <p:nvGrpSpPr>
          <p:cNvPr id="21" name="Group 9"/>
          <p:cNvGrpSpPr/>
          <p:nvPr/>
        </p:nvGrpSpPr>
        <p:grpSpPr>
          <a:xfrm>
            <a:off x="927100" y="1102360"/>
            <a:ext cx="3354705" cy="655955"/>
            <a:chOff x="569584" y="2265537"/>
            <a:chExt cx="2353491" cy="2141018"/>
          </a:xfrm>
          <a:solidFill>
            <a:srgbClr val="E3CAB4"/>
          </a:solidFill>
        </p:grpSpPr>
        <p:sp>
          <p:nvSpPr>
            <p:cNvPr id="22" name="Rounded Rectangle 7"/>
            <p:cNvSpPr/>
            <p:nvPr/>
          </p:nvSpPr>
          <p:spPr>
            <a:xfrm>
              <a:off x="569584" y="2265537"/>
              <a:ext cx="2353491" cy="1472188"/>
            </a:xfrm>
            <a:prstGeom prst="roundRect">
              <a:avLst>
                <a:gd name="adj" fmla="val 1016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5">
                  <a:ea typeface="字魂58号-创中黑" panose="00000500000000000000" pitchFamily="2" charset="-122"/>
                  <a:cs typeface="+mn-lt"/>
                  <a:sym typeface="字魂58号-创中黑" panose="00000500000000000000" pitchFamily="2" charset="-122"/>
                </a:rPr>
                <a:t>全连接神经网络以及卷积</a:t>
              </a:r>
              <a:r>
                <a:rPr lang="zh-CN" altLang="en-US" sz="1355">
                  <a:ea typeface="字魂58号-创中黑" panose="00000500000000000000" pitchFamily="2" charset="-122"/>
                  <a:cs typeface="+mn-lt"/>
                  <a:sym typeface="字魂58号-创中黑" panose="00000500000000000000" pitchFamily="2" charset="-122"/>
                </a:rPr>
                <a:t>神经网络</a:t>
              </a:r>
              <a:endParaRPr lang="zh-CN" altLang="en-US" sz="1355">
                <a:ea typeface="字魂58号-创中黑" panose="00000500000000000000" pitchFamily="2" charset="-122"/>
                <a:cs typeface="+mn-lt"/>
                <a:sym typeface="字魂58号-创中黑" panose="00000500000000000000" pitchFamily="2" charset="-122"/>
              </a:endParaRPr>
            </a:p>
          </p:txBody>
        </p:sp>
        <p:sp>
          <p:nvSpPr>
            <p:cNvPr id="23" name="Isosceles Triangle 8"/>
            <p:cNvSpPr/>
            <p:nvPr/>
          </p:nvSpPr>
          <p:spPr>
            <a:xfrm rot="10800000">
              <a:off x="1100500" y="4155191"/>
              <a:ext cx="510637" cy="25136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ea typeface="字魂58号-创中黑" panose="00000500000000000000" pitchFamily="2" charset="-122"/>
                <a:cs typeface="+mn-lt"/>
                <a:sym typeface="字魂58号-创中黑" panose="00000500000000000000" pitchFamily="2" charset="-122"/>
              </a:endParaRPr>
            </a:p>
          </p:txBody>
        </p:sp>
      </p:grpSp>
      <p:pic>
        <p:nvPicPr>
          <p:cNvPr id="2" name="图片 1" descr="duoceng"/>
          <p:cNvPicPr>
            <a:picLocks noChangeAspect="1"/>
          </p:cNvPicPr>
          <p:nvPr/>
        </p:nvPicPr>
        <p:blipFill>
          <a:blip r:embed="rId1"/>
          <a:stretch>
            <a:fillRect/>
          </a:stretch>
        </p:blipFill>
        <p:spPr>
          <a:xfrm>
            <a:off x="531495" y="2020570"/>
            <a:ext cx="4145915" cy="2034540"/>
          </a:xfrm>
          <a:prstGeom prst="rect">
            <a:avLst/>
          </a:prstGeom>
        </p:spPr>
      </p:pic>
      <p:sp>
        <p:nvSpPr>
          <p:cNvPr id="4" name="文本框 22"/>
          <p:cNvSpPr txBox="1"/>
          <p:nvPr/>
        </p:nvSpPr>
        <p:spPr>
          <a:xfrm>
            <a:off x="666115" y="4921250"/>
            <a:ext cx="3876675" cy="526415"/>
          </a:xfrm>
          <a:prstGeom prst="rect">
            <a:avLst/>
          </a:prstGeom>
          <a:noFill/>
        </p:spPr>
        <p:txBody>
          <a:bodyPr wrap="square" lIns="0" tIns="0" rIns="0" bIns="0" anchor="ctr" anchorCtr="1">
            <a:noAutofit/>
          </a:bodyPr>
          <a:p>
            <a:pPr algn="l" defTabSz="815340" fontAlgn="auto">
              <a:lnSpc>
                <a:spcPts val="2500"/>
              </a:lnSpc>
              <a:defRPr/>
            </a:pPr>
            <a:r>
              <a:rPr lang="zh-CN" altLang="en-US" sz="1600" b="1" dirty="0">
                <a:solidFill>
                  <a:srgbClr val="000000"/>
                </a:solidFill>
                <a:uFillTx/>
                <a:latin typeface="+mj-lt"/>
                <a:ea typeface="+mj-lt"/>
                <a:cs typeface="+mj-lt"/>
                <a:sym typeface="字魂58号-创中黑" panose="00000500000000000000" pitchFamily="2" charset="-122"/>
              </a:rPr>
              <a:t>虽然足够层数的神经元层网络（或称全连接</a:t>
            </a:r>
            <a:r>
              <a:rPr lang="zh-CN" altLang="en-US" sz="1600" b="1" dirty="0">
                <a:solidFill>
                  <a:srgbClr val="000000"/>
                </a:solidFill>
                <a:uFillTx/>
                <a:latin typeface="+mj-lt"/>
                <a:ea typeface="+mj-lt"/>
                <a:cs typeface="+mj-lt"/>
                <a:sym typeface="字魂58号-创中黑" panose="00000500000000000000" pitchFamily="2" charset="-122"/>
              </a:rPr>
              <a:t>网络）理论上可以以任意程度逼近任意映射，但是因为参数规模</a:t>
            </a:r>
            <a:r>
              <a:rPr lang="zh-CN" altLang="en-US" sz="1600" b="1" dirty="0">
                <a:solidFill>
                  <a:srgbClr val="000000"/>
                </a:solidFill>
                <a:uFillTx/>
                <a:latin typeface="+mj-lt"/>
                <a:ea typeface="+mj-lt"/>
                <a:cs typeface="+mj-lt"/>
                <a:sym typeface="字魂58号-创中黑" panose="00000500000000000000" pitchFamily="2" charset="-122"/>
              </a:rPr>
              <a:t>等因素，这个</a:t>
            </a:r>
            <a:r>
              <a:rPr lang="zh-CN" altLang="en-US" sz="1600" b="1" dirty="0">
                <a:solidFill>
                  <a:srgbClr val="000000"/>
                </a:solidFill>
                <a:uFillTx/>
                <a:latin typeface="+mj-lt"/>
                <a:ea typeface="+mj-lt"/>
                <a:cs typeface="+mj-lt"/>
                <a:sym typeface="字魂58号-创中黑" panose="00000500000000000000" pitchFamily="2" charset="-122"/>
              </a:rPr>
              <a:t>模拟过程可能效率极差</a:t>
            </a:r>
            <a:r>
              <a:rPr lang="zh-CN" altLang="en-US" sz="1600" b="1" dirty="0">
                <a:solidFill>
                  <a:srgbClr val="000000"/>
                </a:solidFill>
                <a:uFillTx/>
                <a:latin typeface="+mj-lt"/>
                <a:ea typeface="+mj-lt"/>
                <a:cs typeface="+mj-lt"/>
                <a:sym typeface="字魂58号-创中黑" panose="00000500000000000000" pitchFamily="2" charset="-122"/>
              </a:rPr>
              <a:t>甚至失败</a:t>
            </a:r>
            <a:endParaRPr lang="zh-CN" altLang="en-US" sz="1600" b="1" dirty="0">
              <a:solidFill>
                <a:srgbClr val="000000"/>
              </a:solidFill>
              <a:uFillTx/>
              <a:latin typeface="+mj-lt"/>
              <a:ea typeface="+mj-lt"/>
              <a:cs typeface="+mj-lt"/>
              <a:sym typeface="字魂58号-创中黑" panose="00000500000000000000" pitchFamily="2" charset="-122"/>
            </a:endParaRPr>
          </a:p>
        </p:txBody>
      </p:sp>
      <p:cxnSp>
        <p:nvCxnSpPr>
          <p:cNvPr id="6" name="直接箭头连接符 5"/>
          <p:cNvCxnSpPr/>
          <p:nvPr/>
        </p:nvCxnSpPr>
        <p:spPr>
          <a:xfrm flipV="1">
            <a:off x="4755515" y="3094990"/>
            <a:ext cx="43624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 name="图片 2" descr="lenet"/>
          <p:cNvPicPr>
            <a:picLocks noChangeAspect="1"/>
          </p:cNvPicPr>
          <p:nvPr/>
        </p:nvPicPr>
        <p:blipFill>
          <a:blip r:embed="rId2"/>
          <a:stretch>
            <a:fillRect/>
          </a:stretch>
        </p:blipFill>
        <p:spPr>
          <a:xfrm>
            <a:off x="5358765" y="2183765"/>
            <a:ext cx="6566535" cy="1871345"/>
          </a:xfrm>
          <a:prstGeom prst="rect">
            <a:avLst/>
          </a:prstGeom>
        </p:spPr>
      </p:pic>
      <p:sp>
        <p:nvSpPr>
          <p:cNvPr id="5" name="文本框 22"/>
          <p:cNvSpPr txBox="1"/>
          <p:nvPr/>
        </p:nvSpPr>
        <p:spPr>
          <a:xfrm>
            <a:off x="6122035" y="5010150"/>
            <a:ext cx="3876675" cy="526415"/>
          </a:xfrm>
          <a:prstGeom prst="rect">
            <a:avLst/>
          </a:prstGeom>
          <a:noFill/>
        </p:spPr>
        <p:txBody>
          <a:bodyPr wrap="square" lIns="0" tIns="0" rIns="0" bIns="0" anchor="ctr" anchorCtr="1">
            <a:noAutofit/>
          </a:bodyPr>
          <a:p>
            <a:pPr algn="l" defTabSz="815340" fontAlgn="auto">
              <a:lnSpc>
                <a:spcPts val="2500"/>
              </a:lnSpc>
              <a:defRPr/>
            </a:pPr>
            <a:r>
              <a:rPr lang="zh-CN" altLang="en-US" sz="1600" b="1" dirty="0">
                <a:solidFill>
                  <a:srgbClr val="000000"/>
                </a:solidFill>
                <a:uFillTx/>
                <a:latin typeface="+mj-lt"/>
                <a:ea typeface="+mj-lt"/>
                <a:cs typeface="+mj-lt"/>
                <a:sym typeface="字魂58号-创中黑" panose="00000500000000000000" pitchFamily="2" charset="-122"/>
              </a:rPr>
              <a:t>基于</a:t>
            </a:r>
            <a:r>
              <a:rPr lang="en-US" altLang="zh-CN" sz="1600" b="1" dirty="0">
                <a:solidFill>
                  <a:srgbClr val="000000"/>
                </a:solidFill>
                <a:uFillTx/>
                <a:latin typeface="+mj-lt"/>
                <a:ea typeface="+mj-lt"/>
                <a:cs typeface="+mj-lt"/>
                <a:sym typeface="字魂58号-创中黑" panose="00000500000000000000" pitchFamily="2" charset="-122"/>
              </a:rPr>
              <a:t> K. Fukushima </a:t>
            </a:r>
            <a:r>
              <a:rPr lang="zh-CN" altLang="en-US" sz="1600" b="1" dirty="0">
                <a:solidFill>
                  <a:srgbClr val="000000"/>
                </a:solidFill>
                <a:uFillTx/>
                <a:latin typeface="+mj-lt"/>
                <a:ea typeface="+mj-lt"/>
                <a:cs typeface="+mj-lt"/>
                <a:sym typeface="字魂58号-创中黑" panose="00000500000000000000" pitchFamily="2" charset="-122"/>
              </a:rPr>
              <a:t>提出的卷积、池化等概念，</a:t>
            </a:r>
            <a:r>
              <a:rPr lang="en-US" altLang="zh-CN" sz="1600" b="1" dirty="0">
                <a:solidFill>
                  <a:srgbClr val="000000"/>
                </a:solidFill>
                <a:uFillTx/>
                <a:latin typeface="+mj-lt"/>
                <a:ea typeface="+mj-lt"/>
                <a:cs typeface="+mj-lt"/>
                <a:sym typeface="字魂58号-创中黑" panose="00000500000000000000" pitchFamily="2" charset="-122"/>
              </a:rPr>
              <a:t>Y. LeCun </a:t>
            </a:r>
            <a:r>
              <a:rPr lang="zh-CN" altLang="en-US" sz="1600" b="1" dirty="0">
                <a:solidFill>
                  <a:srgbClr val="000000"/>
                </a:solidFill>
                <a:uFillTx/>
                <a:latin typeface="+mj-lt"/>
                <a:ea typeface="+mj-lt"/>
                <a:cs typeface="+mj-lt"/>
                <a:sym typeface="字魂58号-创中黑" panose="00000500000000000000" pitchFamily="2" charset="-122"/>
              </a:rPr>
              <a:t>提出了卷积神经网络，通过各感受野的权重共用和多维特征的复用和去冗余等手段达到精简网络结构和降低网络训练代价</a:t>
            </a:r>
            <a:r>
              <a:rPr lang="zh-CN" altLang="en-US" sz="1600" b="1" dirty="0">
                <a:solidFill>
                  <a:srgbClr val="000000"/>
                </a:solidFill>
                <a:uFillTx/>
                <a:latin typeface="+mj-lt"/>
                <a:ea typeface="+mj-lt"/>
                <a:cs typeface="+mj-lt"/>
                <a:sym typeface="字魂58号-创中黑" panose="00000500000000000000" pitchFamily="2" charset="-122"/>
              </a:rPr>
              <a:t>的目的</a:t>
            </a:r>
            <a:endParaRPr lang="zh-CN" altLang="en-US" sz="1600" b="1" dirty="0">
              <a:solidFill>
                <a:srgbClr val="000000"/>
              </a:solidFill>
              <a:uFillTx/>
              <a:latin typeface="+mj-lt"/>
              <a:ea typeface="+mj-lt"/>
              <a:cs typeface="+mj-lt"/>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split orient="vert"/>
      </p:transition>
    </mc:Choice>
    <mc:Fallback>
      <p:transition spd="slow" advTm="3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2875,&quot;width&quot;:2376}"/>
</p:tagLst>
</file>

<file path=ppt/tags/tag2.xml><?xml version="1.0" encoding="utf-8"?>
<p:tagLst xmlns:p="http://schemas.openxmlformats.org/presentationml/2006/main">
  <p:tag name="KSO_WM_UNIT_PLACING_PICTURE_USER_VIEWPORT" val="{&quot;height&quot;:7680,&quot;width&quot;:7680}"/>
</p:tagLst>
</file>

<file path=ppt/tags/tag3.xml><?xml version="1.0" encoding="utf-8"?>
<p:tagLst xmlns:p="http://schemas.openxmlformats.org/presentationml/2006/main">
  <p:tag name="ISPRING_PRESENTATION_TITLE" val="639"/>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C0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C0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C0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C0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1162</Words>
  <Application>WPS 演示</Application>
  <PresentationFormat>宽屏</PresentationFormat>
  <Paragraphs>92</Paragraphs>
  <Slides>8</Slides>
  <Notes>26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宋体</vt:lpstr>
      <vt:lpstr>Wingdings</vt:lpstr>
      <vt:lpstr>字魂59号-创粗黑</vt:lpstr>
      <vt:lpstr>黑体</vt:lpstr>
      <vt:lpstr>思源黑体 CN Bold</vt:lpstr>
      <vt:lpstr>字魂58号-创中黑</vt:lpstr>
      <vt:lpstr>等线</vt:lpstr>
      <vt:lpstr>微软雅黑</vt:lpstr>
      <vt:lpstr>Arial Unicode MS</vt:lpstr>
      <vt:lpstr>等线 Light</vt:lpstr>
      <vt:lpstr>Calibri</vt:lpstr>
      <vt:lpstr>仿宋</vt:lpstr>
      <vt:lpstr>楷体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639</dc:title>
  <dc:creator>木 辰雨</dc:creator>
  <cp:lastModifiedBy>郑佶</cp:lastModifiedBy>
  <cp:revision>49</cp:revision>
  <dcterms:created xsi:type="dcterms:W3CDTF">2019-11-11T13:18:00Z</dcterms:created>
  <dcterms:modified xsi:type="dcterms:W3CDTF">2022-05-13T14:14:40Z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2052-11.1.0.11035</vt:lpwstr>
  </property>
  <property fmtid="{D5CDD505-2E9C-101B-9397-08002B2CF9AE}" pid="3" name="KSOTemplateUUID">
    <vt:lpwstr>v1.0_mb_hgZBbLvT/Av3+RX3pjf6tg==</vt:lpwstr>
  </property>
  <property fmtid="{D5CDD505-2E9C-101B-9397-08002B2CF9AE}" pid="4" name="ICV">
    <vt:lpwstr>191157F9BBC641C3B0266FA91EB500F4</vt:lpwstr>
  </property>
</Properties>
</file>