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7" r:id="rId3"/>
    <p:sldId id="273" r:id="rId4"/>
    <p:sldId id="274" r:id="rId5"/>
    <p:sldId id="266" r:id="rId6"/>
    <p:sldId id="265" r:id="rId7"/>
    <p:sldId id="259" r:id="rId8"/>
    <p:sldId id="260" r:id="rId9"/>
    <p:sldId id="262" r:id="rId10"/>
    <p:sldId id="263" r:id="rId11"/>
    <p:sldId id="301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4CE6E-869D-4844-AB4C-8B7128185B80}" type="datetimeFigureOut">
              <a:rPr lang="en-DE" smtClean="0"/>
              <a:t>10/08/2023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56927-4751-4FF3-B4B5-F1C8675510A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7692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96E29-E4F1-45B5-A05E-DAA96490BA9E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61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D9F6-8C5B-2019-1E99-4F348572F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AE28F-4673-9521-CEC1-A1BE0F6B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84FB-891B-5363-BE5D-717E229B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6580-C657-4200-8483-3624A6F6208C}" type="datetimeFigureOut">
              <a:rPr lang="en-DE" smtClean="0"/>
              <a:t>10/08/2023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4D256-7B08-F4D0-5233-FA4EF879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395D4-E307-C886-0605-2820CC2A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399B-917C-494D-9680-029369DB9D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298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5D26-7A7F-F9F1-2810-746EFAB3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6FBE6-76E3-26F9-547E-79463E74E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0CD21-FD50-98C9-4967-345CE4C6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6580-C657-4200-8483-3624A6F6208C}" type="datetimeFigureOut">
              <a:rPr lang="en-DE" smtClean="0"/>
              <a:t>10/08/2023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B531-3E4B-EFB0-41C0-4E10BBFB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F66F-41CC-7341-0DBF-F5831989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399B-917C-494D-9680-029369DB9D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169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94098-5D15-7FE9-9B48-55BAB8325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AA3DC-4E4F-771E-B9F1-E138107B2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1BC0A-8E15-1125-B7EB-D0C834E6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6580-C657-4200-8483-3624A6F6208C}" type="datetimeFigureOut">
              <a:rPr lang="en-DE" smtClean="0"/>
              <a:t>10/08/2023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837CF-30BF-68C7-20AF-7AFE96F6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89F4-C0D7-5CAF-FDA7-D09B379F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399B-917C-494D-9680-029369DB9D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06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37DA-4514-A0CD-E13B-10B3E9D6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D4FFF-AC56-28CB-9CAB-244FCCD1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370F2-507C-C476-0A9B-0ED03241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6580-C657-4200-8483-3624A6F6208C}" type="datetimeFigureOut">
              <a:rPr lang="en-DE" smtClean="0"/>
              <a:t>10/08/2023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9282-5A31-03B0-8C52-44498C99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0D511-70BF-9ED2-30FB-859392E7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399B-917C-494D-9680-029369DB9D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735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7D58-7520-F979-6295-67B13D7A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A68C5-CCE2-914B-DA42-5858A11AD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24D4-A889-748F-C8B2-6EA009E0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6580-C657-4200-8483-3624A6F6208C}" type="datetimeFigureOut">
              <a:rPr lang="en-DE" smtClean="0"/>
              <a:t>10/08/2023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AB46-5EE3-EA10-2DEC-E0E42F54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34D1-B22D-E9A9-B830-CF12BD11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399B-917C-494D-9680-029369DB9D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880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A89E-DBE7-5C7A-630E-373DED2E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2C1A-EEFF-B75C-4F63-54DED0B01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1AB32-C3C9-CA42-F9FB-C40AFA6D4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B8DA7-5BB9-ABA0-479C-37D0B6B4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6580-C657-4200-8483-3624A6F6208C}" type="datetimeFigureOut">
              <a:rPr lang="en-DE" smtClean="0"/>
              <a:t>10/08/2023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F5777-E195-FDB1-6788-716E0896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D5FA1-29FA-C629-E7BE-B2A15585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399B-917C-494D-9680-029369DB9D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824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8268-BFAE-2140-8C74-98454012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34A19-1B0F-2701-D67D-4B8478D4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64431-E114-513C-CD25-7FAFEBED7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4277B-1112-49B0-96BC-27BF09C86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22AE2-1714-DB79-1EA3-B0AE27441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BFF81-BE3B-4FFC-1288-5406A787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6580-C657-4200-8483-3624A6F6208C}" type="datetimeFigureOut">
              <a:rPr lang="en-DE" smtClean="0"/>
              <a:t>10/08/2023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0A757-A5F1-2EE1-DAB5-3CC876DF1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FABA4-1CDD-6D24-F0EB-FB36B4C8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399B-917C-494D-9680-029369DB9D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969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53DE-A1F3-2700-C7FA-78A587B7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6BEC4-0FF0-13F3-4BFE-D3BD6A0D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6580-C657-4200-8483-3624A6F6208C}" type="datetimeFigureOut">
              <a:rPr lang="en-DE" smtClean="0"/>
              <a:t>10/08/2023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85EB9-FB4B-AE83-7608-A395DF1B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5E3C1-5E18-D27B-A0F2-B0E460CB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399B-917C-494D-9680-029369DB9D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580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F4814-DB0C-4470-A2CA-1C610041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6580-C657-4200-8483-3624A6F6208C}" type="datetimeFigureOut">
              <a:rPr lang="en-DE" smtClean="0"/>
              <a:t>10/08/2023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90880-CA62-2940-CBA9-5B05E720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3D523-52A1-7A83-288D-71B1661F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399B-917C-494D-9680-029369DB9D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647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16CA-6382-9853-A4E8-0F74F83A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B0D4-E58F-AA87-86CF-99E3F8A5C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E5311-8495-B6AB-C22B-8E7B71A54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20BD4-8ACB-CD08-3611-86EA287E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6580-C657-4200-8483-3624A6F6208C}" type="datetimeFigureOut">
              <a:rPr lang="en-DE" smtClean="0"/>
              <a:t>10/08/2023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65DCA-D657-A792-A9E5-FFDC6AEA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0405B-318C-16A9-29EF-CC8DBDE4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399B-917C-494D-9680-029369DB9D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285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C5E6-153D-6C66-155A-437B6409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BD615-1661-DC7A-CE3C-3CC0C0D2D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2B3A7-9955-E4D1-4C88-A79696BB5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18CDD-0D42-5E0C-ED07-72775096A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6580-C657-4200-8483-3624A6F6208C}" type="datetimeFigureOut">
              <a:rPr lang="en-DE" smtClean="0"/>
              <a:t>10/08/2023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3B7AC-FDF5-717E-5539-065513F2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B5686-8519-76EA-7E3F-E6D921CD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F399B-917C-494D-9680-029369DB9D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607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E9111-D124-A563-ADE8-B4BB863D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99CF-A793-EFA9-EAD2-02536C968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B3CB0-F0B1-5346-CCDC-5A72C1E10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6580-C657-4200-8483-3624A6F6208C}" type="datetimeFigureOut">
              <a:rPr lang="en-DE" smtClean="0"/>
              <a:t>10/08/2023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3BE48-F423-6954-41AF-947D2861C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FE10F-830E-AED6-84E9-9E430E63C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399B-917C-494D-9680-029369DB9D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906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0754" y="708736"/>
            <a:ext cx="12192000" cy="914400"/>
          </a:xfrm>
        </p:spPr>
        <p:txBody>
          <a:bodyPr>
            <a:normAutofit/>
          </a:bodyPr>
          <a:lstStyle/>
          <a:p>
            <a:r>
              <a:rPr lang="de-DE" sz="2800" b="1" dirty="0"/>
              <a:t>Investment opportunities in poor neighbourhoods in King County, Washington</a:t>
            </a: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74428" y="5692064"/>
            <a:ext cx="121920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Presentation for Erin Robinson</a:t>
            </a:r>
          </a:p>
          <a:p>
            <a:endParaRPr lang="de-DE" sz="2000" dirty="0"/>
          </a:p>
          <a:p>
            <a:r>
              <a:rPr lang="de-DE" sz="2000" dirty="0"/>
              <a:t>11.08.2023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7F42B8-3F07-2BC6-F800-4F415F7DD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80" y="1721279"/>
            <a:ext cx="8060039" cy="341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4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6E57F-C64C-1A1C-10AD-8A7656934390}"/>
              </a:ext>
            </a:extLst>
          </p:cNvPr>
          <p:cNvSpPr txBox="1"/>
          <p:nvPr/>
        </p:nvSpPr>
        <p:spPr>
          <a:xfrm>
            <a:off x="2328531" y="872927"/>
            <a:ext cx="101392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Sq ft of lot of 6 houses in poor </a:t>
            </a:r>
            <a:r>
              <a:rPr lang="en-US" sz="2600" b="1"/>
              <a:t>neighbourhood</a:t>
            </a:r>
            <a:r>
              <a:rPr lang="en-US" sz="2600" b="1" dirty="0"/>
              <a:t> below 85 k: </a:t>
            </a:r>
            <a:endParaRPr lang="en-DE" sz="2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C7DBA-4DC4-B45E-5D28-EBF22AEAA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652" y="1969500"/>
            <a:ext cx="8658278" cy="4638001"/>
          </a:xfrm>
          <a:prstGeom prst="rect">
            <a:avLst/>
          </a:prstGeom>
        </p:spPr>
      </p:pic>
      <p:sp>
        <p:nvSpPr>
          <p:cNvPr id="5" name="Rechteck 9">
            <a:extLst>
              <a:ext uri="{FF2B5EF4-FFF2-40B4-BE49-F238E27FC236}">
                <a16:creationId xmlns:a16="http://schemas.microsoft.com/office/drawing/2014/main" id="{FECBD885-38A5-3747-1A3E-0EB780410A55}"/>
              </a:ext>
            </a:extLst>
          </p:cNvPr>
          <p:cNvSpPr/>
          <p:nvPr/>
        </p:nvSpPr>
        <p:spPr>
          <a:xfrm>
            <a:off x="11301663" y="62886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0420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1371600"/>
            <a:ext cx="8915400" cy="2209800"/>
          </a:xfrm>
        </p:spPr>
        <p:txBody>
          <a:bodyPr/>
          <a:lstStyle/>
          <a:p>
            <a:pPr>
              <a:buNone/>
            </a:pPr>
            <a:endParaRPr lang="de-DE" b="1" dirty="0"/>
          </a:p>
          <a:p>
            <a:pPr>
              <a:buNone/>
            </a:pPr>
            <a:endParaRPr lang="de-DE" b="1" dirty="0"/>
          </a:p>
          <a:p>
            <a:pPr algn="ctr">
              <a:buNone/>
            </a:pPr>
            <a:r>
              <a:rPr lang="de-DE" b="1" dirty="0"/>
              <a:t>Thank you for your </a:t>
            </a:r>
            <a:r>
              <a:rPr lang="de-DE" b="1" dirty="0" err="1"/>
              <a:t>attention</a:t>
            </a:r>
            <a:r>
              <a:rPr lang="de-DE" b="1" dirty="0"/>
              <a:t>!    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50" y="3858079"/>
            <a:ext cx="9271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2AD4B-5076-F9E0-A8B1-57704EFE2A3A}"/>
              </a:ext>
            </a:extLst>
          </p:cNvPr>
          <p:cNvSpPr txBox="1"/>
          <p:nvPr/>
        </p:nvSpPr>
        <p:spPr>
          <a:xfrm>
            <a:off x="1213352" y="3280106"/>
            <a:ext cx="83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Price</a:t>
            </a:r>
            <a:endParaRPr lang="en-DE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62D9D-1D4E-4DD4-8C27-A5ADE24F8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72" y="1316807"/>
            <a:ext cx="7348220" cy="49096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C45FFA-932C-1B0A-D910-33B83D282465}"/>
              </a:ext>
            </a:extLst>
          </p:cNvPr>
          <p:cNvSpPr/>
          <p:nvPr/>
        </p:nvSpPr>
        <p:spPr>
          <a:xfrm>
            <a:off x="3197092" y="5300880"/>
            <a:ext cx="2880360" cy="54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EFA4D0-DB17-E0E3-6943-5E868E3BD71C}"/>
              </a:ext>
            </a:extLst>
          </p:cNvPr>
          <p:cNvSpPr txBox="1"/>
          <p:nvPr/>
        </p:nvSpPr>
        <p:spPr>
          <a:xfrm>
            <a:off x="6077452" y="6457890"/>
            <a:ext cx="83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Grade</a:t>
            </a:r>
            <a:endParaRPr lang="en-DE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5BFB26-F825-9792-4CCB-05900C828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502" y="1241816"/>
            <a:ext cx="685800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9B34E4-629E-D097-0B3E-17A91990B437}"/>
              </a:ext>
            </a:extLst>
          </p:cNvPr>
          <p:cNvSpPr txBox="1"/>
          <p:nvPr/>
        </p:nvSpPr>
        <p:spPr>
          <a:xfrm>
            <a:off x="2485892" y="5131603"/>
            <a:ext cx="83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100 k</a:t>
            </a:r>
            <a:endParaRPr lang="en-DE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D78D38-ED37-C699-1BAE-6C24A131EAEB}"/>
              </a:ext>
            </a:extLst>
          </p:cNvPr>
          <p:cNvSpPr txBox="1"/>
          <p:nvPr/>
        </p:nvSpPr>
        <p:spPr>
          <a:xfrm>
            <a:off x="2266182" y="3341662"/>
            <a:ext cx="930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million</a:t>
            </a:r>
            <a:endParaRPr lang="en-DE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C6EBA-7F39-3447-FC43-3618BEC23DD6}"/>
              </a:ext>
            </a:extLst>
          </p:cNvPr>
          <p:cNvSpPr txBox="1"/>
          <p:nvPr/>
        </p:nvSpPr>
        <p:spPr>
          <a:xfrm>
            <a:off x="2149342" y="1461054"/>
            <a:ext cx="1004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 million</a:t>
            </a:r>
            <a:endParaRPr lang="en-DE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9B7E8-BC3E-662E-8D0A-305FA1F60C07}"/>
              </a:ext>
            </a:extLst>
          </p:cNvPr>
          <p:cNvSpPr txBox="1"/>
          <p:nvPr/>
        </p:nvSpPr>
        <p:spPr>
          <a:xfrm>
            <a:off x="4423143" y="298412"/>
            <a:ext cx="57912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All available properties: </a:t>
            </a:r>
            <a:endParaRPr lang="en-DE" sz="2600" b="1" dirty="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E04D1339-8B52-B4F0-8306-7B7A9860B82A}"/>
              </a:ext>
            </a:extLst>
          </p:cNvPr>
          <p:cNvSpPr/>
          <p:nvPr/>
        </p:nvSpPr>
        <p:spPr>
          <a:xfrm>
            <a:off x="11301663" y="62886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683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B27670-A1F7-5C6A-94BE-762F491C5D67}"/>
              </a:ext>
            </a:extLst>
          </p:cNvPr>
          <p:cNvSpPr txBox="1"/>
          <p:nvPr/>
        </p:nvSpPr>
        <p:spPr>
          <a:xfrm>
            <a:off x="4486938" y="419792"/>
            <a:ext cx="57912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24 houses below 100 k: </a:t>
            </a:r>
            <a:endParaRPr lang="en-DE" sz="2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CF04EA-0051-E873-5364-A66E07E3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25" y="759001"/>
            <a:ext cx="685800" cy="4876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6227B2-A3BB-DF29-9FA0-5F992E1FD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0" y="1406191"/>
            <a:ext cx="7535265" cy="4912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F9B4F8-BF60-D7E1-EB50-FFE69ABD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53" y="3573425"/>
            <a:ext cx="742950" cy="4095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B45F34-D9E1-F3CD-E047-3CFC363D29AF}"/>
              </a:ext>
            </a:extLst>
          </p:cNvPr>
          <p:cNvSpPr txBox="1"/>
          <p:nvPr/>
        </p:nvSpPr>
        <p:spPr>
          <a:xfrm>
            <a:off x="1809190" y="3258265"/>
            <a:ext cx="83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Price</a:t>
            </a:r>
            <a:endParaRPr lang="en-DE" sz="2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E1DC17-C53A-287A-3A46-18A8186F1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277" y="6023753"/>
            <a:ext cx="742950" cy="4095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599260-AE83-25C3-B5F8-6EBFB1F6E1F3}"/>
              </a:ext>
            </a:extLst>
          </p:cNvPr>
          <p:cNvSpPr txBox="1"/>
          <p:nvPr/>
        </p:nvSpPr>
        <p:spPr>
          <a:xfrm>
            <a:off x="6360331" y="6123158"/>
            <a:ext cx="83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Grade</a:t>
            </a:r>
            <a:endParaRPr lang="en-DE" sz="2000" b="1" dirty="0"/>
          </a:p>
        </p:txBody>
      </p:sp>
      <p:sp>
        <p:nvSpPr>
          <p:cNvPr id="3" name="Rechteck 9">
            <a:extLst>
              <a:ext uri="{FF2B5EF4-FFF2-40B4-BE49-F238E27FC236}">
                <a16:creationId xmlns:a16="http://schemas.microsoft.com/office/drawing/2014/main" id="{A64DC036-81B1-F495-96EF-5DCC9A3F6E0A}"/>
              </a:ext>
            </a:extLst>
          </p:cNvPr>
          <p:cNvSpPr/>
          <p:nvPr/>
        </p:nvSpPr>
        <p:spPr>
          <a:xfrm>
            <a:off x="11301663" y="62886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452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10CDBF-8865-6D4D-B133-7E267BCE2102}"/>
              </a:ext>
            </a:extLst>
          </p:cNvPr>
          <p:cNvSpPr txBox="1"/>
          <p:nvPr/>
        </p:nvSpPr>
        <p:spPr>
          <a:xfrm>
            <a:off x="10041175" y="4175214"/>
            <a:ext cx="74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 k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27670-A1F7-5C6A-94BE-762F491C5D67}"/>
              </a:ext>
            </a:extLst>
          </p:cNvPr>
          <p:cNvSpPr txBox="1"/>
          <p:nvPr/>
        </p:nvSpPr>
        <p:spPr>
          <a:xfrm>
            <a:off x="4486938" y="419792"/>
            <a:ext cx="57912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24 houses below 100 k: </a:t>
            </a:r>
            <a:endParaRPr lang="en-DE" sz="2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CF04EA-0051-E873-5364-A66E07E3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25" y="759001"/>
            <a:ext cx="685800" cy="4876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6227B2-A3BB-DF29-9FA0-5F992E1FD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910" y="1406191"/>
            <a:ext cx="7535265" cy="4912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F9B4F8-BF60-D7E1-EB50-FFE69ABD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653" y="3573425"/>
            <a:ext cx="742950" cy="4095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B45F34-D9E1-F3CD-E047-3CFC363D29AF}"/>
              </a:ext>
            </a:extLst>
          </p:cNvPr>
          <p:cNvSpPr txBox="1"/>
          <p:nvPr/>
        </p:nvSpPr>
        <p:spPr>
          <a:xfrm>
            <a:off x="1809190" y="3258265"/>
            <a:ext cx="83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Price</a:t>
            </a:r>
            <a:endParaRPr lang="en-DE" sz="2000" b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6E1DC17-C53A-287A-3A46-18A8186F1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277" y="6023753"/>
            <a:ext cx="742950" cy="4095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599260-AE83-25C3-B5F8-6EBFB1F6E1F3}"/>
              </a:ext>
            </a:extLst>
          </p:cNvPr>
          <p:cNvSpPr txBox="1"/>
          <p:nvPr/>
        </p:nvSpPr>
        <p:spPr>
          <a:xfrm>
            <a:off x="6360331" y="6123158"/>
            <a:ext cx="83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Grade</a:t>
            </a:r>
            <a:endParaRPr lang="en-DE" sz="20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9D8144-BB5C-30D1-0D70-7DE5CF7B6335}"/>
              </a:ext>
            </a:extLst>
          </p:cNvPr>
          <p:cNvCxnSpPr>
            <a:cxnSpLocks/>
          </p:cNvCxnSpPr>
          <p:nvPr/>
        </p:nvCxnSpPr>
        <p:spPr>
          <a:xfrm flipV="1">
            <a:off x="3443178" y="4337020"/>
            <a:ext cx="6505495" cy="228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CE689EB-AC99-38C8-8AD0-9BF25A719FA5}"/>
              </a:ext>
            </a:extLst>
          </p:cNvPr>
          <p:cNvSpPr txBox="1"/>
          <p:nvPr/>
        </p:nvSpPr>
        <p:spPr>
          <a:xfrm>
            <a:off x="7032161" y="5188690"/>
            <a:ext cx="236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houses below 85 k</a:t>
            </a:r>
            <a:endParaRPr lang="en-DE" dirty="0"/>
          </a:p>
        </p:txBody>
      </p:sp>
      <p:sp>
        <p:nvSpPr>
          <p:cNvPr id="3" name="Rechteck 9">
            <a:extLst>
              <a:ext uri="{FF2B5EF4-FFF2-40B4-BE49-F238E27FC236}">
                <a16:creationId xmlns:a16="http://schemas.microsoft.com/office/drawing/2014/main" id="{A28CB7A5-C09B-1119-73E2-C5600B7B9B17}"/>
              </a:ext>
            </a:extLst>
          </p:cNvPr>
          <p:cNvSpPr/>
          <p:nvPr/>
        </p:nvSpPr>
        <p:spPr>
          <a:xfrm>
            <a:off x="11301663" y="62886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4837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6232F-2399-7586-690C-F1FFE3A78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186" y="3204699"/>
            <a:ext cx="3096511" cy="873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D71E9-C09A-5E97-3880-BBE3AB4AE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55" y="977309"/>
            <a:ext cx="6311160" cy="53286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144433-D3CF-063D-5371-D88ED11C2B7B}"/>
              </a:ext>
            </a:extLst>
          </p:cNvPr>
          <p:cNvSpPr txBox="1"/>
          <p:nvPr/>
        </p:nvSpPr>
        <p:spPr>
          <a:xfrm>
            <a:off x="1297173" y="6496494"/>
            <a:ext cx="910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https://bestneighborhood.org/household-income-king-county-wa/</a:t>
            </a:r>
            <a:endParaRPr lang="en-D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AEDEE1-6434-7A69-D83C-157F8AA57346}"/>
              </a:ext>
            </a:extLst>
          </p:cNvPr>
          <p:cNvSpPr txBox="1"/>
          <p:nvPr/>
        </p:nvSpPr>
        <p:spPr>
          <a:xfrm>
            <a:off x="3665240" y="294365"/>
            <a:ext cx="57912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Poor </a:t>
            </a:r>
            <a:r>
              <a:rPr lang="en-US" sz="2600" b="1" dirty="0" err="1"/>
              <a:t>neighbourhoods</a:t>
            </a:r>
            <a:r>
              <a:rPr lang="en-US" sz="2600" b="1" dirty="0"/>
              <a:t> in King County:</a:t>
            </a:r>
            <a:endParaRPr lang="en-DE" sz="2600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0BE5F0-C440-C4C0-1FF3-2359C2853A56}"/>
              </a:ext>
            </a:extLst>
          </p:cNvPr>
          <p:cNvSpPr/>
          <p:nvPr/>
        </p:nvSpPr>
        <p:spPr>
          <a:xfrm>
            <a:off x="11301663" y="62886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4278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D48F7-61DC-5F0D-5575-DDB7559A6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94" y="1120082"/>
            <a:ext cx="7750212" cy="5425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E13F97-9D1E-5BD8-9F09-E5827353EBA9}"/>
              </a:ext>
            </a:extLst>
          </p:cNvPr>
          <p:cNvSpPr txBox="1"/>
          <p:nvPr/>
        </p:nvSpPr>
        <p:spPr>
          <a:xfrm>
            <a:off x="4093534" y="312008"/>
            <a:ext cx="57912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Locations of 7 houses below 85 k: </a:t>
            </a:r>
            <a:endParaRPr lang="en-DE" sz="2600" b="1" dirty="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26540F08-CC91-65AA-31C6-A69BB2753F4D}"/>
              </a:ext>
            </a:extLst>
          </p:cNvPr>
          <p:cNvSpPr/>
          <p:nvPr/>
        </p:nvSpPr>
        <p:spPr>
          <a:xfrm>
            <a:off x="11301663" y="62886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5608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2C4FB-6D26-364D-88BC-7D66EE088A05}"/>
              </a:ext>
            </a:extLst>
          </p:cNvPr>
          <p:cNvSpPr txBox="1"/>
          <p:nvPr/>
        </p:nvSpPr>
        <p:spPr>
          <a:xfrm>
            <a:off x="2433083" y="639007"/>
            <a:ext cx="83589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Conditions of 6 houses in poor </a:t>
            </a:r>
            <a:r>
              <a:rPr lang="en-US" sz="2600" b="1" dirty="0" err="1"/>
              <a:t>neighbourhood</a:t>
            </a:r>
            <a:r>
              <a:rPr lang="en-US" sz="2600" b="1" dirty="0"/>
              <a:t> below 85 k: </a:t>
            </a:r>
            <a:endParaRPr lang="en-DE" sz="2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58FD46-FA0A-4834-3285-5B6CAFBBA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846" y="1939977"/>
            <a:ext cx="7692308" cy="4635627"/>
          </a:xfrm>
          <a:prstGeom prst="rect">
            <a:avLst/>
          </a:prstGeom>
        </p:spPr>
      </p:pic>
      <p:sp>
        <p:nvSpPr>
          <p:cNvPr id="12" name="Rechteck 9">
            <a:extLst>
              <a:ext uri="{FF2B5EF4-FFF2-40B4-BE49-F238E27FC236}">
                <a16:creationId xmlns:a16="http://schemas.microsoft.com/office/drawing/2014/main" id="{213435BA-2988-A608-B02F-D7FE5346C3B3}"/>
              </a:ext>
            </a:extLst>
          </p:cNvPr>
          <p:cNvSpPr/>
          <p:nvPr/>
        </p:nvSpPr>
        <p:spPr>
          <a:xfrm>
            <a:off x="11301663" y="62886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7354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78EF17-0BA7-D858-611F-37EEDEC13E99}"/>
              </a:ext>
            </a:extLst>
          </p:cNvPr>
          <p:cNvSpPr txBox="1"/>
          <p:nvPr/>
        </p:nvSpPr>
        <p:spPr>
          <a:xfrm>
            <a:off x="1626782" y="617745"/>
            <a:ext cx="101392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Number of bedrooms of 6 houses in poor </a:t>
            </a:r>
            <a:r>
              <a:rPr lang="en-US" sz="2600" b="1" dirty="0" err="1"/>
              <a:t>neighbourhood</a:t>
            </a:r>
            <a:r>
              <a:rPr lang="en-US" sz="2600" b="1" dirty="0"/>
              <a:t> below 85 k: </a:t>
            </a:r>
            <a:endParaRPr lang="en-DE" sz="2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095B1-D100-879B-4283-8EDD0BD01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87" y="1699126"/>
            <a:ext cx="9112715" cy="4780783"/>
          </a:xfrm>
          <a:prstGeom prst="rect">
            <a:avLst/>
          </a:prstGeom>
        </p:spPr>
      </p:pic>
      <p:sp>
        <p:nvSpPr>
          <p:cNvPr id="6" name="Rechteck 9">
            <a:extLst>
              <a:ext uri="{FF2B5EF4-FFF2-40B4-BE49-F238E27FC236}">
                <a16:creationId xmlns:a16="http://schemas.microsoft.com/office/drawing/2014/main" id="{B7BDE8DA-B459-D623-AB1D-9AF895473627}"/>
              </a:ext>
            </a:extLst>
          </p:cNvPr>
          <p:cNvSpPr/>
          <p:nvPr/>
        </p:nvSpPr>
        <p:spPr>
          <a:xfrm>
            <a:off x="11301663" y="62886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35951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5134C-91C1-B7A2-FE2F-F03471724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98" y="2052083"/>
            <a:ext cx="9017078" cy="46298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C8B6C7-4627-F0E2-E8E3-C22E15CF217A}"/>
              </a:ext>
            </a:extLst>
          </p:cNvPr>
          <p:cNvSpPr txBox="1"/>
          <p:nvPr/>
        </p:nvSpPr>
        <p:spPr>
          <a:xfrm>
            <a:off x="2179675" y="904824"/>
            <a:ext cx="101392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Sq ft of living space of 6 houses in poor </a:t>
            </a:r>
            <a:r>
              <a:rPr lang="en-US" sz="2600" b="1" dirty="0" err="1"/>
              <a:t>neighbourhood</a:t>
            </a:r>
            <a:r>
              <a:rPr lang="en-US" sz="2600" b="1" dirty="0"/>
              <a:t> below 85 k: </a:t>
            </a:r>
            <a:endParaRPr lang="en-DE" sz="2600" b="1" dirty="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457BC5E6-5A9C-F42D-3CD4-1F4D461C0E40}"/>
              </a:ext>
            </a:extLst>
          </p:cNvPr>
          <p:cNvSpPr/>
          <p:nvPr/>
        </p:nvSpPr>
        <p:spPr>
          <a:xfrm>
            <a:off x="11301663" y="628861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090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141</Words>
  <Application>Microsoft Office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Shenal Munasinghe</dc:creator>
  <cp:lastModifiedBy>Don Shenal Munasinghe</cp:lastModifiedBy>
  <cp:revision>28</cp:revision>
  <dcterms:created xsi:type="dcterms:W3CDTF">2023-08-09T12:03:08Z</dcterms:created>
  <dcterms:modified xsi:type="dcterms:W3CDTF">2023-08-11T07:58:55Z</dcterms:modified>
</cp:coreProperties>
</file>