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67" r:id="rId2"/>
    <p:sldId id="529" r:id="rId3"/>
    <p:sldId id="530" r:id="rId4"/>
    <p:sldId id="531" r:id="rId5"/>
    <p:sldId id="532" r:id="rId6"/>
    <p:sldId id="533" r:id="rId7"/>
    <p:sldId id="524" r:id="rId8"/>
    <p:sldId id="527" r:id="rId9"/>
    <p:sldId id="528" r:id="rId10"/>
    <p:sldId id="455" r:id="rId11"/>
    <p:sldId id="456" r:id="rId12"/>
    <p:sldId id="457" r:id="rId13"/>
    <p:sldId id="458" r:id="rId14"/>
    <p:sldId id="459" r:id="rId15"/>
    <p:sldId id="461" r:id="rId16"/>
    <p:sldId id="460" r:id="rId17"/>
    <p:sldId id="464" r:id="rId18"/>
    <p:sldId id="462" r:id="rId19"/>
    <p:sldId id="463" r:id="rId20"/>
    <p:sldId id="465" r:id="rId21"/>
    <p:sldId id="471" r:id="rId22"/>
    <p:sldId id="469" r:id="rId23"/>
    <p:sldId id="470" r:id="rId24"/>
    <p:sldId id="466" r:id="rId25"/>
    <p:sldId id="467" r:id="rId26"/>
    <p:sldId id="473" r:id="rId27"/>
    <p:sldId id="468" r:id="rId28"/>
    <p:sldId id="474" r:id="rId29"/>
    <p:sldId id="525" r:id="rId30"/>
    <p:sldId id="526" r:id="rId31"/>
    <p:sldId id="486" r:id="rId32"/>
    <p:sldId id="487" r:id="rId33"/>
    <p:sldId id="488" r:id="rId34"/>
    <p:sldId id="489" r:id="rId35"/>
    <p:sldId id="491" r:id="rId36"/>
    <p:sldId id="493" r:id="rId37"/>
    <p:sldId id="492" r:id="rId38"/>
    <p:sldId id="495" r:id="rId39"/>
    <p:sldId id="494" r:id="rId40"/>
    <p:sldId id="496" r:id="rId41"/>
    <p:sldId id="497" r:id="rId42"/>
    <p:sldId id="498" r:id="rId43"/>
    <p:sldId id="499" r:id="rId44"/>
    <p:sldId id="500" r:id="rId45"/>
    <p:sldId id="501" r:id="rId46"/>
    <p:sldId id="503" r:id="rId47"/>
    <p:sldId id="508" r:id="rId48"/>
    <p:sldId id="505" r:id="rId49"/>
    <p:sldId id="506" r:id="rId50"/>
    <p:sldId id="509" r:id="rId51"/>
    <p:sldId id="510" r:id="rId52"/>
    <p:sldId id="507" r:id="rId53"/>
    <p:sldId id="511" r:id="rId54"/>
    <p:sldId id="512" r:id="rId55"/>
    <p:sldId id="515" r:id="rId56"/>
    <p:sldId id="516" r:id="rId57"/>
    <p:sldId id="513" r:id="rId58"/>
    <p:sldId id="514" r:id="rId59"/>
    <p:sldId id="517" r:id="rId60"/>
    <p:sldId id="490" r:id="rId61"/>
    <p:sldId id="518" r:id="rId62"/>
    <p:sldId id="519" r:id="rId63"/>
    <p:sldId id="522" r:id="rId64"/>
    <p:sldId id="521" r:id="rId65"/>
    <p:sldId id="523" r:id="rId66"/>
    <p:sldId id="475" r:id="rId67"/>
    <p:sldId id="476" r:id="rId68"/>
    <p:sldId id="477" r:id="rId69"/>
    <p:sldId id="479" r:id="rId70"/>
    <p:sldId id="478" r:id="rId71"/>
    <p:sldId id="480" r:id="rId72"/>
    <p:sldId id="481" r:id="rId73"/>
    <p:sldId id="483" r:id="rId74"/>
    <p:sldId id="484" r:id="rId75"/>
    <p:sldId id="443" r:id="rId76"/>
    <p:sldId id="444" r:id="rId77"/>
    <p:sldId id="445" r:id="rId78"/>
    <p:sldId id="446" r:id="rId79"/>
    <p:sldId id="447" r:id="rId80"/>
    <p:sldId id="448" r:id="rId81"/>
    <p:sldId id="449" r:id="rId82"/>
    <p:sldId id="450" r:id="rId83"/>
    <p:sldId id="451" r:id="rId8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CF16-DEFC-4201-8B35-260F5D745A18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3C05-3E96-4179-8934-5932139E59A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2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6628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879B7B-06E1-4303-970D-25FF5F945606}" type="slidenum">
              <a:rPr lang="uk-U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uk-U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B84D-F515-49E8-9DA2-E5087B965CB8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50A8-5D78-4591-B03F-6DF7166F0EF9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C6F-84F2-419D-875C-D15A65411E85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6DD0-325A-4BC2-8B3A-18911BA67DCB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A26D-2D53-4966-8861-98F81A89C04F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6CE-3C8A-4E56-9284-95240E30290D}" type="datetime1">
              <a:rPr lang="ru-RU" smtClean="0"/>
              <a:t>05.10.2019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ECAC-9EAA-4326-98CB-32627AF507C2}" type="datetime1">
              <a:rPr lang="ru-RU" smtClean="0"/>
              <a:t>05.10.2019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9BED-3BC8-43C6-B5F4-C65806476397}" type="datetime1">
              <a:rPr lang="ru-RU" smtClean="0"/>
              <a:t>05.10.2019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7BC-CEE5-4ECB-9DE7-FDAE8B19B35E}" type="datetime1">
              <a:rPr lang="ru-RU" smtClean="0"/>
              <a:t>05.10.2019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57BE-E6FD-4023-AEF3-4E8948789C7B}" type="datetime1">
              <a:rPr lang="ru-RU" smtClean="0"/>
              <a:t>05.10.2019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0356-13C0-422B-9F57-23D949118ECB}" type="datetime1">
              <a:rPr lang="ru-RU" smtClean="0"/>
              <a:t>05.10.2019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1"/>
            </a:gs>
            <a:gs pos="100000">
              <a:srgbClr val="FFCC9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E1F7-4422-4708-8012-E47E67479112}" type="datetime1">
              <a:rPr lang="ru-RU" smtClean="0"/>
              <a:t>05.10.2019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0" y="692150"/>
            <a:ext cx="8424863" cy="1439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uk-UA" sz="5300" dirty="0" smtClean="0"/>
              <a:t>Інженерія програмного забезпечення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endParaRPr lang="uk-UA" sz="2500" i="1" dirty="0" smtClean="0"/>
          </a:p>
        </p:txBody>
      </p:sp>
      <p:pic>
        <p:nvPicPr>
          <p:cNvPr id="3075" name="Picture 2" descr="D:\Job\Tempus 2013\До презентації на планувальному дні\Logo - TSN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28067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468313" y="5942013"/>
            <a:ext cx="4895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effectLst/>
              </a:rPr>
              <a:t>Taras Shevchenko National University of Kyiv</a:t>
            </a:r>
          </a:p>
          <a:p>
            <a:r>
              <a:rPr lang="en-US">
                <a:effectLst/>
              </a:rPr>
              <a:t>Institute of High Technologies</a:t>
            </a:r>
            <a:br>
              <a:rPr lang="en-US">
                <a:effectLst/>
              </a:rPr>
            </a:br>
            <a:endParaRPr lang="ru-RU">
              <a:effectLst/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6156325" y="5661025"/>
            <a:ext cx="26193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effectLst/>
              </a:rPr>
              <a:t>Bohdan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Sus</a:t>
            </a:r>
            <a:endParaRPr lang="en-US" dirty="0">
              <a:effectLst/>
            </a:endParaRPr>
          </a:p>
          <a:p>
            <a:r>
              <a:rPr lang="en-US" u="sng" dirty="0">
                <a:solidFill>
                  <a:schemeClr val="hlink"/>
                </a:solidFill>
                <a:effectLst/>
              </a:rPr>
              <a:t>bnsuse@gmail.com</a:t>
            </a:r>
            <a:r>
              <a:rPr lang="en-US" i="1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42992" cy="1143000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b="1" i="1" dirty="0" err="1"/>
              <a:t>Причини</a:t>
            </a:r>
            <a:r>
              <a:rPr lang="en-US" b="1" i="1" dirty="0"/>
              <a:t> </a:t>
            </a:r>
            <a:r>
              <a:rPr lang="en-US" b="1" i="1" dirty="0" err="1"/>
              <a:t>невдач</a:t>
            </a:r>
            <a:r>
              <a:rPr lang="en-US" b="1" i="1" dirty="0"/>
              <a:t> IT-</a:t>
            </a:r>
            <a:r>
              <a:rPr lang="en-US" b="1" i="1" dirty="0" err="1"/>
              <a:t>проектів</a:t>
            </a:r>
            <a:r>
              <a:rPr lang="uk-UA" b="1" i="1" dirty="0"/>
              <a:t/>
            </a:r>
            <a:br>
              <a:rPr lang="uk-UA" b="1" i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3568" y="2348880"/>
            <a:ext cx="7787208" cy="3988566"/>
          </a:xfrm>
        </p:spPr>
        <p:txBody>
          <a:bodyPr/>
          <a:lstStyle/>
          <a:p>
            <a:pPr lvl="1"/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en-US" dirty="0"/>
              <a:t>IT</a:t>
            </a:r>
            <a:r>
              <a:rPr lang="ru-RU" dirty="0"/>
              <a:t>-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терплять</a:t>
            </a:r>
            <a:r>
              <a:rPr lang="ru-RU" dirty="0"/>
              <a:t> </a:t>
            </a:r>
            <a:r>
              <a:rPr lang="ru-RU" dirty="0" err="1"/>
              <a:t>невдачі</a:t>
            </a:r>
            <a:r>
              <a:rPr lang="ru-RU" dirty="0"/>
              <a:t>?</a:t>
            </a:r>
            <a:endParaRPr lang="uk-UA" dirty="0"/>
          </a:p>
          <a:p>
            <a:pPr lvl="1"/>
            <a:r>
              <a:rPr lang="ru-RU" dirty="0" err="1"/>
              <a:t>Чому</a:t>
            </a:r>
            <a:r>
              <a:rPr lang="ru-RU" dirty="0"/>
              <a:t>, </a:t>
            </a:r>
            <a:r>
              <a:rPr lang="ru-RU" dirty="0" err="1"/>
              <a:t>здавалося</a:t>
            </a:r>
            <a:r>
              <a:rPr lang="ru-RU" dirty="0"/>
              <a:t> б, добре </a:t>
            </a:r>
            <a:r>
              <a:rPr lang="ru-RU" dirty="0" err="1"/>
              <a:t>спланований</a:t>
            </a:r>
            <a:r>
              <a:rPr lang="ru-RU" dirty="0"/>
              <a:t> проект не </a:t>
            </a:r>
            <a:r>
              <a:rPr lang="ru-RU" dirty="0" err="1"/>
              <a:t>в</a:t>
            </a:r>
            <a:r>
              <a:rPr lang="ru-RU" smtClean="0"/>
              <a:t>кладається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часові</a:t>
            </a:r>
            <a:r>
              <a:rPr lang="ru-RU" dirty="0"/>
              <a:t> рамки?</a:t>
            </a:r>
            <a:endParaRPr lang="uk-UA" dirty="0"/>
          </a:p>
          <a:p>
            <a:pPr lvl="1"/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деякого</a:t>
            </a:r>
            <a:r>
              <a:rPr lang="ru-RU" dirty="0"/>
              <a:t> часу </a:t>
            </a:r>
            <a:r>
              <a:rPr lang="ru-RU" dirty="0" err="1"/>
              <a:t>з'ясовується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наявного</a:t>
            </a:r>
            <a:r>
              <a:rPr lang="ru-RU" dirty="0"/>
              <a:t> бюджету </a:t>
            </a:r>
            <a:r>
              <a:rPr lang="ru-RU" dirty="0" err="1"/>
              <a:t>недостатньо</a:t>
            </a:r>
            <a:r>
              <a:rPr lang="ru-RU" dirty="0"/>
              <a:t>?</a:t>
            </a:r>
            <a:endParaRPr lang="uk-UA" dirty="0"/>
          </a:p>
          <a:p>
            <a:pPr lvl="1"/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отриманий</a:t>
            </a:r>
            <a:r>
              <a:rPr lang="ru-RU" dirty="0"/>
              <a:t> у </a:t>
            </a:r>
            <a:r>
              <a:rPr lang="ru-RU" dirty="0" err="1"/>
              <a:t>результаті</a:t>
            </a:r>
            <a:r>
              <a:rPr lang="ru-RU" dirty="0"/>
              <a:t> продукт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попиту</a:t>
            </a:r>
            <a:r>
              <a:rPr lang="ru-RU" dirty="0"/>
              <a:t>?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34" y="11396"/>
            <a:ext cx="3779912" cy="21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Нереалістичні</a:t>
            </a:r>
            <a:r>
              <a:rPr lang="ru-RU" dirty="0"/>
              <a:t> </a:t>
            </a:r>
            <a:r>
              <a:rPr lang="ru-RU" dirty="0" err="1"/>
              <a:t>часові</a:t>
            </a:r>
            <a:r>
              <a:rPr lang="ru-RU" dirty="0"/>
              <a:t> рамки.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Правильно </a:t>
            </a:r>
            <a:r>
              <a:rPr lang="ru-RU" dirty="0" err="1"/>
              <a:t>оцінити</a:t>
            </a:r>
            <a:r>
              <a:rPr lang="ru-RU" dirty="0"/>
              <a:t> час, </a:t>
            </a:r>
            <a:r>
              <a:rPr lang="ru-RU" dirty="0" err="1"/>
              <a:t>необхідний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проекту, - складне </a:t>
            </a:r>
            <a:r>
              <a:rPr lang="ru-RU" dirty="0" err="1"/>
              <a:t>завдання</a:t>
            </a:r>
            <a:r>
              <a:rPr lang="ru-RU" dirty="0"/>
              <a:t>,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часто не </a:t>
            </a:r>
            <a:r>
              <a:rPr lang="ru-RU" dirty="0" err="1"/>
              <a:t>під</a:t>
            </a:r>
            <a:r>
              <a:rPr lang="ru-RU" dirty="0"/>
              <a:t> силу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досвідченим</a:t>
            </a:r>
            <a:r>
              <a:rPr lang="ru-RU" dirty="0"/>
              <a:t> менеджерам. </a:t>
            </a:r>
            <a:endParaRPr lang="en-US" dirty="0" smtClean="0"/>
          </a:p>
          <a:p>
            <a:r>
              <a:rPr lang="ru-RU" dirty="0" err="1" smtClean="0"/>
              <a:t>Існують</a:t>
            </a:r>
            <a:r>
              <a:rPr lang="ru-RU" dirty="0" smtClean="0"/>
              <a:t>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критерії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допомагають</a:t>
            </a:r>
            <a:r>
              <a:rPr lang="ru-RU" dirty="0"/>
              <a:t> </a:t>
            </a:r>
            <a:r>
              <a:rPr lang="ru-RU" dirty="0" err="1"/>
              <a:t>ухвалювати</a:t>
            </a:r>
            <a:r>
              <a:rPr lang="ru-RU" dirty="0"/>
              <a:t> </a:t>
            </a:r>
            <a:r>
              <a:rPr lang="ru-RU" dirty="0" err="1"/>
              <a:t>правильні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облік</a:t>
            </a:r>
            <a:r>
              <a:rPr lang="ru-RU" dirty="0"/>
              <a:t> часу в </a:t>
            </a:r>
            <a:r>
              <a:rPr lang="ru-RU" dirty="0" err="1"/>
              <a:t>людино</a:t>
            </a:r>
            <a:r>
              <a:rPr lang="ru-RU" dirty="0"/>
              <a:t>-годинах </a:t>
            </a:r>
            <a:r>
              <a:rPr lang="ru-RU" dirty="0" smtClean="0"/>
              <a:t>та </a:t>
            </a:r>
            <a:r>
              <a:rPr lang="uk-UA" dirty="0" err="1" smtClean="0"/>
              <a:t>ін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 </a:t>
            </a:r>
            <a:r>
              <a:rPr lang="ru-RU" dirty="0" err="1"/>
              <a:t>залишається</a:t>
            </a:r>
            <a:r>
              <a:rPr lang="ru-RU" dirty="0"/>
              <a:t> </a:t>
            </a:r>
            <a:r>
              <a:rPr lang="ru-RU" dirty="0" err="1"/>
              <a:t>складним</a:t>
            </a:r>
            <a:r>
              <a:rPr lang="ru-RU" dirty="0"/>
              <a:t>, </a:t>
            </a:r>
            <a:r>
              <a:rPr lang="ru-RU" dirty="0" err="1" smtClean="0"/>
              <a:t>велике</a:t>
            </a:r>
            <a:r>
              <a:rPr lang="ru-RU" dirty="0" smtClean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 smtClean="0"/>
              <a:t>грамотний</a:t>
            </a:r>
            <a:r>
              <a:rPr lang="ru-RU" dirty="0" smtClean="0"/>
              <a:t> </a:t>
            </a:r>
            <a:r>
              <a:rPr lang="ru-RU" dirty="0" err="1"/>
              <a:t>облік</a:t>
            </a:r>
            <a:r>
              <a:rPr lang="ru-RU" dirty="0"/>
              <a:t> </a:t>
            </a:r>
            <a:r>
              <a:rPr lang="ru-RU" dirty="0" err="1" smtClean="0"/>
              <a:t>ризиків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75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Мала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/>
              <a:t>виконавців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Іноді</a:t>
            </a:r>
            <a:r>
              <a:rPr lang="ru-RU" dirty="0"/>
              <a:t> менеджер </a:t>
            </a:r>
            <a:r>
              <a:rPr lang="ru-RU" dirty="0" err="1"/>
              <a:t>вирішує</a:t>
            </a:r>
            <a:r>
              <a:rPr lang="ru-RU" dirty="0"/>
              <a:t> </a:t>
            </a:r>
            <a:r>
              <a:rPr lang="ru-RU" dirty="0" err="1"/>
              <a:t>заощадити</a:t>
            </a:r>
            <a:r>
              <a:rPr lang="ru-RU" dirty="0"/>
              <a:t>, </a:t>
            </a:r>
            <a:r>
              <a:rPr lang="ru-RU" dirty="0" err="1"/>
              <a:t>іноді</a:t>
            </a:r>
            <a:r>
              <a:rPr lang="ru-RU" dirty="0"/>
              <a:t> </a:t>
            </a:r>
            <a:r>
              <a:rPr lang="ru-RU" dirty="0" err="1"/>
              <a:t>переоцінює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 smtClean="0"/>
              <a:t>співробітників</a:t>
            </a:r>
            <a:endParaRPr lang="ru-RU" dirty="0"/>
          </a:p>
          <a:p>
            <a:r>
              <a:rPr lang="ru-RU" dirty="0" smtClean="0"/>
              <a:t> </a:t>
            </a:r>
            <a:r>
              <a:rPr lang="ru-RU" dirty="0" err="1"/>
              <a:t>іноді</a:t>
            </a:r>
            <a:r>
              <a:rPr lang="ru-RU" dirty="0"/>
              <a:t> в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з'ясовується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складніше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здавалося</a:t>
            </a:r>
            <a:r>
              <a:rPr lang="ru-RU" dirty="0"/>
              <a:t> </a:t>
            </a:r>
            <a:r>
              <a:rPr lang="ru-RU" dirty="0" err="1" smtClean="0"/>
              <a:t>насправді</a:t>
            </a:r>
            <a:endParaRPr lang="ru-RU" dirty="0"/>
          </a:p>
          <a:p>
            <a:r>
              <a:rPr lang="ru-RU" dirty="0" smtClean="0"/>
              <a:t>проблема </a:t>
            </a:r>
            <a:r>
              <a:rPr lang="ru-RU" dirty="0" err="1"/>
              <a:t>недоліку</a:t>
            </a:r>
            <a:r>
              <a:rPr lang="ru-RU" dirty="0"/>
              <a:t> </a:t>
            </a:r>
            <a:r>
              <a:rPr lang="ru-RU" dirty="0" err="1"/>
              <a:t>робочих</a:t>
            </a:r>
            <a:r>
              <a:rPr lang="ru-RU" dirty="0"/>
              <a:t> рук, так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інакше</a:t>
            </a:r>
            <a:r>
              <a:rPr lang="ru-RU" dirty="0"/>
              <a:t>, </a:t>
            </a:r>
            <a:r>
              <a:rPr lang="ru-RU" dirty="0" err="1"/>
              <a:t>виникає</a:t>
            </a:r>
            <a:r>
              <a:rPr lang="ru-RU" dirty="0"/>
              <a:t> </a:t>
            </a:r>
            <a:r>
              <a:rPr lang="ru-RU" dirty="0" err="1"/>
              <a:t>достатньо</a:t>
            </a:r>
            <a:r>
              <a:rPr lang="ru-RU" dirty="0"/>
              <a:t> часто.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2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Розмиті</a:t>
            </a:r>
            <a:r>
              <a:rPr lang="ru-RU" dirty="0"/>
              <a:t> </a:t>
            </a:r>
            <a:r>
              <a:rPr lang="ru-RU" dirty="0" err="1"/>
              <a:t>межі</a:t>
            </a:r>
            <a:r>
              <a:rPr lang="ru-RU" dirty="0"/>
              <a:t> проекту.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Одна з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серйозних</a:t>
            </a:r>
            <a:r>
              <a:rPr lang="ru-RU" dirty="0"/>
              <a:t> причин </a:t>
            </a:r>
            <a:r>
              <a:rPr lang="ru-RU" dirty="0" err="1"/>
              <a:t>невдачі</a:t>
            </a:r>
            <a:r>
              <a:rPr lang="ru-RU" dirty="0"/>
              <a:t> проекту - </a:t>
            </a:r>
            <a:r>
              <a:rPr lang="ru-RU" dirty="0" err="1"/>
              <a:t>нечітко</a:t>
            </a:r>
            <a:r>
              <a:rPr lang="ru-RU" dirty="0"/>
              <a:t> </a:t>
            </a:r>
            <a:r>
              <a:rPr lang="ru-RU" dirty="0" err="1"/>
              <a:t>сформульовані</a:t>
            </a:r>
            <a:r>
              <a:rPr lang="ru-RU" dirty="0"/>
              <a:t> </a:t>
            </a:r>
            <a:r>
              <a:rPr lang="ru-RU" dirty="0" err="1"/>
              <a:t>цілі</a:t>
            </a:r>
            <a:r>
              <a:rPr lang="ru-RU" dirty="0"/>
              <a:t>, </a:t>
            </a:r>
            <a:r>
              <a:rPr lang="ru-RU" dirty="0" smtClean="0"/>
              <a:t>велика к</a:t>
            </a:r>
            <a:r>
              <a:rPr lang="uk-UA" dirty="0" err="1" smtClean="0"/>
              <a:t>ількість</a:t>
            </a:r>
            <a:r>
              <a:rPr lang="uk-UA" dirty="0" smtClean="0"/>
              <a:t> змін </a:t>
            </a:r>
            <a:r>
              <a:rPr lang="ru-RU" dirty="0" smtClean="0"/>
              <a:t>в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. </a:t>
            </a:r>
          </a:p>
          <a:p>
            <a:r>
              <a:rPr lang="ru-RU" dirty="0" smtClean="0"/>
              <a:t> </a:t>
            </a:r>
            <a:r>
              <a:rPr lang="ru-RU" i="1" dirty="0" err="1" smtClean="0"/>
              <a:t>Наприклад</a:t>
            </a:r>
            <a:r>
              <a:rPr lang="ru-RU" i="1" dirty="0" smtClean="0"/>
              <a:t>, </a:t>
            </a:r>
            <a:r>
              <a:rPr lang="ru-RU" i="1" dirty="0" err="1" smtClean="0"/>
              <a:t>багатоповерхові</a:t>
            </a:r>
            <a:r>
              <a:rPr lang="ru-RU" i="1" dirty="0" smtClean="0"/>
              <a:t> </a:t>
            </a:r>
            <a:r>
              <a:rPr lang="ru-RU" i="1" dirty="0" err="1"/>
              <a:t>будинки</a:t>
            </a:r>
            <a:r>
              <a:rPr lang="ru-RU" i="1" dirty="0"/>
              <a:t> і </a:t>
            </a:r>
            <a:r>
              <a:rPr lang="ru-RU" i="1" dirty="0" err="1"/>
              <a:t>дачні</a:t>
            </a:r>
            <a:r>
              <a:rPr lang="ru-RU" i="1" dirty="0"/>
              <a:t> </a:t>
            </a:r>
            <a:r>
              <a:rPr lang="ru-RU" i="1" dirty="0" err="1"/>
              <a:t>будиночки</a:t>
            </a:r>
            <a:r>
              <a:rPr lang="ru-RU" i="1" dirty="0"/>
              <a:t> </a:t>
            </a:r>
            <a:r>
              <a:rPr lang="ru-RU" i="1" dirty="0" err="1"/>
              <a:t>будуються</a:t>
            </a:r>
            <a:r>
              <a:rPr lang="ru-RU" i="1" dirty="0"/>
              <a:t> на </a:t>
            </a:r>
            <a:r>
              <a:rPr lang="ru-RU" i="1" dirty="0" err="1"/>
              <a:t>основі</a:t>
            </a:r>
            <a:r>
              <a:rPr lang="ru-RU" i="1" dirty="0"/>
              <a:t> </a:t>
            </a:r>
            <a:r>
              <a:rPr lang="ru-RU" i="1" dirty="0" err="1"/>
              <a:t>застосування</a:t>
            </a:r>
            <a:r>
              <a:rPr lang="ru-RU" i="1" dirty="0"/>
              <a:t> </a:t>
            </a:r>
            <a:r>
              <a:rPr lang="ru-RU" i="1" dirty="0" err="1"/>
              <a:t>різних</a:t>
            </a:r>
            <a:r>
              <a:rPr lang="ru-RU" i="1" dirty="0"/>
              <a:t> </a:t>
            </a:r>
            <a:r>
              <a:rPr lang="ru-RU" i="1" dirty="0" err="1"/>
              <a:t>технологій</a:t>
            </a:r>
            <a:r>
              <a:rPr lang="ru-RU" i="1" dirty="0"/>
              <a:t> і </a:t>
            </a:r>
            <a:r>
              <a:rPr lang="ru-RU" i="1" dirty="0" err="1"/>
              <a:t>матеріалів</a:t>
            </a:r>
            <a:r>
              <a:rPr lang="ru-RU" i="1" dirty="0"/>
              <a:t>. </a:t>
            </a:r>
            <a:endParaRPr lang="ru-RU" i="1" dirty="0" smtClean="0"/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вам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управляти</a:t>
            </a:r>
            <a:r>
              <a:rPr lang="ru-RU" dirty="0"/>
              <a:t> проектом - </a:t>
            </a:r>
            <a:r>
              <a:rPr lang="ru-RU" dirty="0" err="1"/>
              <a:t>зробіть</a:t>
            </a:r>
            <a:r>
              <a:rPr lang="ru-RU" dirty="0"/>
              <a:t> все,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чітко</a:t>
            </a:r>
            <a:r>
              <a:rPr lang="ru-RU" dirty="0"/>
              <a:t> </a:t>
            </a:r>
            <a:r>
              <a:rPr lang="ru-RU" dirty="0" err="1"/>
              <a:t>сформулювати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побажань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7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Недостатність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 smtClean="0"/>
              <a:t>Крайнощі</a:t>
            </a:r>
            <a:r>
              <a:rPr lang="ru-RU" dirty="0" smtClean="0"/>
              <a:t> </a:t>
            </a:r>
            <a:r>
              <a:rPr lang="ru-RU" dirty="0"/>
              <a:t>при </a:t>
            </a:r>
            <a:r>
              <a:rPr lang="ru-RU" dirty="0" err="1"/>
              <a:t>плануванні</a:t>
            </a:r>
            <a:r>
              <a:rPr lang="ru-RU" dirty="0"/>
              <a:t> бюджету: </a:t>
            </a:r>
            <a:r>
              <a:rPr lang="ru-RU" dirty="0" err="1"/>
              <a:t>надмірне</a:t>
            </a:r>
            <a:r>
              <a:rPr lang="ru-RU" dirty="0"/>
              <a:t> </a:t>
            </a:r>
            <a:r>
              <a:rPr lang="ru-RU" dirty="0" err="1"/>
              <a:t>роздування</a:t>
            </a:r>
            <a:r>
              <a:rPr lang="ru-RU" dirty="0"/>
              <a:t> (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песиміста</a:t>
            </a:r>
            <a:r>
              <a:rPr lang="ru-RU" dirty="0"/>
              <a:t>) і </a:t>
            </a:r>
            <a:r>
              <a:rPr lang="ru-RU" dirty="0" err="1"/>
              <a:t>надмірне</a:t>
            </a:r>
            <a:r>
              <a:rPr lang="ru-RU" dirty="0"/>
              <a:t> </a:t>
            </a:r>
            <a:r>
              <a:rPr lang="ru-RU" dirty="0" err="1"/>
              <a:t>зменшення</a:t>
            </a:r>
            <a:r>
              <a:rPr lang="ru-RU" dirty="0"/>
              <a:t> (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оптиміста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/>
              <a:t>першого</a:t>
            </a:r>
            <a:r>
              <a:rPr lang="ru-RU" dirty="0"/>
              <a:t> </a:t>
            </a:r>
            <a:r>
              <a:rPr lang="ru-RU" dirty="0" err="1"/>
              <a:t>підходу</a:t>
            </a:r>
            <a:r>
              <a:rPr lang="ru-RU" dirty="0"/>
              <a:t>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 smtClean="0"/>
              <a:t>призводить</a:t>
            </a:r>
            <a:r>
              <a:rPr lang="ru-RU" dirty="0" smtClean="0"/>
              <a:t> </a:t>
            </a:r>
            <a:r>
              <a:rPr lang="ru-RU" dirty="0"/>
              <a:t>до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smtClean="0"/>
              <a:t>команда </a:t>
            </a:r>
            <a:r>
              <a:rPr lang="ru-RU" dirty="0" err="1"/>
              <a:t>втрачає</a:t>
            </a:r>
            <a:r>
              <a:rPr lang="ru-RU" dirty="0"/>
              <a:t> проект. "</a:t>
            </a:r>
            <a:r>
              <a:rPr lang="ru-RU" dirty="0" err="1"/>
              <a:t>Дуже</a:t>
            </a:r>
            <a:r>
              <a:rPr lang="ru-RU" dirty="0"/>
              <a:t> дорого,  </a:t>
            </a:r>
            <a:r>
              <a:rPr lang="ru-RU" dirty="0" smtClean="0"/>
              <a:t>ми </a:t>
            </a:r>
            <a:r>
              <a:rPr lang="ru-RU" dirty="0" err="1"/>
              <a:t>йдемо</a:t>
            </a:r>
            <a:r>
              <a:rPr lang="ru-RU" dirty="0"/>
              <a:t> до Ваших </a:t>
            </a:r>
            <a:r>
              <a:rPr lang="ru-RU" dirty="0" err="1"/>
              <a:t>конкурентів</a:t>
            </a:r>
            <a:r>
              <a:rPr lang="ru-RU" dirty="0"/>
              <a:t>". </a:t>
            </a:r>
            <a:endParaRPr lang="ru-RU" dirty="0" smtClean="0"/>
          </a:p>
          <a:p>
            <a:r>
              <a:rPr lang="ru-RU" dirty="0" err="1" smtClean="0"/>
              <a:t>Другий</a:t>
            </a:r>
            <a:r>
              <a:rPr lang="ru-RU" dirty="0" smtClean="0"/>
              <a:t> </a:t>
            </a:r>
            <a:r>
              <a:rPr lang="ru-RU" dirty="0" err="1"/>
              <a:t>підхід</a:t>
            </a:r>
            <a:r>
              <a:rPr lang="ru-RU" dirty="0"/>
              <a:t> часто </a:t>
            </a:r>
            <a:r>
              <a:rPr lang="ru-RU" dirty="0" err="1"/>
              <a:t>застосовується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через </a:t>
            </a:r>
            <a:r>
              <a:rPr lang="ru-RU" dirty="0" err="1"/>
              <a:t>оптимізм</a:t>
            </a:r>
            <a:r>
              <a:rPr lang="ru-RU" dirty="0"/>
              <a:t> менеджменту, але і в </a:t>
            </a:r>
            <a:r>
              <a:rPr lang="ru-RU" dirty="0" err="1"/>
              <a:t>рекламних</a:t>
            </a:r>
            <a:r>
              <a:rPr lang="ru-RU" dirty="0"/>
              <a:t> </a:t>
            </a:r>
            <a:r>
              <a:rPr lang="ru-RU" dirty="0" err="1"/>
              <a:t>цілях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за </a:t>
            </a:r>
            <a:r>
              <a:rPr lang="ru-RU" dirty="0" err="1"/>
              <a:t>всяку</a:t>
            </a:r>
            <a:r>
              <a:rPr lang="ru-RU" dirty="0"/>
              <a:t> </a:t>
            </a:r>
            <a:r>
              <a:rPr lang="ru-RU" dirty="0" err="1"/>
              <a:t>ціну</a:t>
            </a:r>
            <a:r>
              <a:rPr lang="ru-RU" dirty="0"/>
              <a:t> </a:t>
            </a:r>
            <a:r>
              <a:rPr lang="ru-RU" dirty="0" err="1"/>
              <a:t>виграти</a:t>
            </a:r>
            <a:r>
              <a:rPr lang="ru-RU" dirty="0"/>
              <a:t> проект. "Ми зараз </a:t>
            </a:r>
            <a:r>
              <a:rPr lang="ru-RU" dirty="0" err="1"/>
              <a:t>напишемо</a:t>
            </a:r>
            <a:r>
              <a:rPr lang="ru-RU" dirty="0"/>
              <a:t> </a:t>
            </a:r>
            <a:r>
              <a:rPr lang="ru-RU" dirty="0" err="1" smtClean="0"/>
              <a:t>дешевше</a:t>
            </a:r>
            <a:r>
              <a:rPr lang="ru-RU" dirty="0" smtClean="0"/>
              <a:t> за </a:t>
            </a:r>
            <a:r>
              <a:rPr lang="ru-RU" dirty="0" err="1"/>
              <a:t>всіх</a:t>
            </a:r>
            <a:r>
              <a:rPr lang="ru-RU" dirty="0"/>
              <a:t>, а там </a:t>
            </a:r>
            <a:r>
              <a:rPr lang="ru-RU" dirty="0" smtClean="0"/>
              <a:t>буде видно".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8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 жаль, </a:t>
            </a:r>
            <a:r>
              <a:rPr lang="ru-RU" dirty="0" err="1"/>
              <a:t>надалі</a:t>
            </a:r>
            <a:r>
              <a:rPr lang="ru-RU" dirty="0"/>
              <a:t> доводиться </a:t>
            </a:r>
            <a:r>
              <a:rPr lang="ru-RU" dirty="0" err="1"/>
              <a:t>розплачуватися</a:t>
            </a:r>
            <a:r>
              <a:rPr lang="ru-RU" dirty="0"/>
              <a:t> за </a:t>
            </a:r>
            <a:r>
              <a:rPr lang="ru-RU" dirty="0" err="1"/>
              <a:t>демпінгові</a:t>
            </a:r>
            <a:r>
              <a:rPr lang="ru-RU" dirty="0"/>
              <a:t> заходи. </a:t>
            </a:r>
            <a:endParaRPr lang="ru-RU" dirty="0" smtClean="0"/>
          </a:p>
          <a:p>
            <a:r>
              <a:rPr lang="ru-RU" dirty="0" err="1" smtClean="0"/>
              <a:t>Якісно</a:t>
            </a:r>
            <a:r>
              <a:rPr lang="ru-RU" dirty="0" smtClean="0"/>
              <a:t> </a:t>
            </a:r>
            <a:r>
              <a:rPr lang="ru-RU" dirty="0" err="1"/>
              <a:t>реалізувати</a:t>
            </a:r>
            <a:r>
              <a:rPr lang="ru-RU" dirty="0"/>
              <a:t> проект за </a:t>
            </a:r>
            <a:r>
              <a:rPr lang="ru-RU" dirty="0" err="1"/>
              <a:t>виділені</a:t>
            </a:r>
            <a:r>
              <a:rPr lang="ru-RU" dirty="0"/>
              <a:t> </a:t>
            </a:r>
            <a:r>
              <a:rPr lang="ru-RU" dirty="0" err="1"/>
              <a:t>гроші</a:t>
            </a:r>
            <a:r>
              <a:rPr lang="ru-RU" dirty="0"/>
              <a:t> </a:t>
            </a:r>
            <a:r>
              <a:rPr lang="ru-RU" dirty="0" err="1"/>
              <a:t>виявляється</a:t>
            </a:r>
            <a:r>
              <a:rPr lang="ru-RU" dirty="0"/>
              <a:t> просто </a:t>
            </a:r>
            <a:r>
              <a:rPr lang="ru-RU" dirty="0" err="1"/>
              <a:t>неможливим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Представляється</a:t>
            </a:r>
            <a:r>
              <a:rPr lang="ru-RU" dirty="0" smtClean="0"/>
              <a:t> </a:t>
            </a:r>
            <a:r>
              <a:rPr lang="ru-RU" dirty="0" err="1"/>
              <a:t>розумним</a:t>
            </a:r>
            <a:r>
              <a:rPr lang="ru-RU" dirty="0"/>
              <a:t> </a:t>
            </a:r>
            <a:r>
              <a:rPr lang="ru-RU" dirty="0" err="1"/>
              <a:t>оцінювати</a:t>
            </a:r>
            <a:r>
              <a:rPr lang="ru-RU" dirty="0"/>
              <a:t> бюджет реально з </a:t>
            </a:r>
            <a:r>
              <a:rPr lang="ru-RU" dirty="0" err="1"/>
              <a:t>деякою</a:t>
            </a:r>
            <a:r>
              <a:rPr lang="ru-RU" dirty="0"/>
              <a:t> </a:t>
            </a:r>
            <a:r>
              <a:rPr lang="ru-RU" dirty="0" err="1"/>
              <a:t>перестраховкою</a:t>
            </a:r>
            <a:r>
              <a:rPr lang="ru-RU" dirty="0"/>
              <a:t> на </a:t>
            </a:r>
            <a:r>
              <a:rPr lang="ru-RU" dirty="0" err="1"/>
              <a:t>випадок</a:t>
            </a:r>
            <a:r>
              <a:rPr lang="ru-RU" dirty="0"/>
              <a:t> </a:t>
            </a:r>
            <a:r>
              <a:rPr lang="ru-RU" dirty="0" err="1"/>
              <a:t>непередбачених</a:t>
            </a:r>
            <a:r>
              <a:rPr lang="ru-RU" dirty="0"/>
              <a:t> </a:t>
            </a:r>
            <a:r>
              <a:rPr lang="ru-RU" dirty="0" err="1" smtClean="0"/>
              <a:t>ситуацій</a:t>
            </a:r>
            <a:endParaRPr lang="ru-RU" dirty="0"/>
          </a:p>
          <a:p>
            <a:r>
              <a:rPr lang="ru-RU" dirty="0"/>
              <a:t>Не </a:t>
            </a:r>
            <a:r>
              <a:rPr lang="ru-RU" dirty="0" err="1"/>
              <a:t>виграємо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проект - </a:t>
            </a:r>
            <a:r>
              <a:rPr lang="ru-RU" dirty="0" err="1"/>
              <a:t>виграємо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. </a:t>
            </a:r>
            <a:r>
              <a:rPr lang="ru-RU" dirty="0" err="1"/>
              <a:t>Гірше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виграємо</a:t>
            </a:r>
            <a:r>
              <a:rPr lang="ru-RU" dirty="0"/>
              <a:t>, але </a:t>
            </a:r>
            <a:r>
              <a:rPr lang="ru-RU" dirty="0" err="1"/>
              <a:t>провалимо</a:t>
            </a:r>
            <a:r>
              <a:rPr lang="ru-RU" dirty="0"/>
              <a:t>. </a:t>
            </a:r>
            <a:r>
              <a:rPr lang="ru-RU" dirty="0" smtClean="0"/>
              <a:t>В </a:t>
            </a:r>
            <a:r>
              <a:rPr lang="ru-RU" dirty="0"/>
              <a:t>нашу </a:t>
            </a:r>
            <a:r>
              <a:rPr lang="ru-RU" dirty="0" err="1"/>
              <a:t>спроможність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і не </a:t>
            </a:r>
            <a:r>
              <a:rPr lang="ru-RU" dirty="0" err="1"/>
              <a:t>повірити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70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dirty="0" err="1" smtClean="0"/>
              <a:t>Кваліфіковані</a:t>
            </a:r>
            <a:r>
              <a:rPr lang="ru-RU" dirty="0" smtClean="0"/>
              <a:t> кадри.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 smtClean="0"/>
              <a:t>Недостатня</a:t>
            </a:r>
            <a:r>
              <a:rPr lang="ru-RU" dirty="0" smtClean="0"/>
              <a:t> к</a:t>
            </a:r>
            <a:r>
              <a:rPr lang="uk-UA" dirty="0" err="1" smtClean="0"/>
              <a:t>ількість</a:t>
            </a:r>
            <a:r>
              <a:rPr lang="ru-RU" dirty="0" smtClean="0"/>
              <a:t> </a:t>
            </a:r>
            <a:r>
              <a:rPr lang="ru-RU" dirty="0" err="1"/>
              <a:t>кваліфікованих</a:t>
            </a:r>
            <a:r>
              <a:rPr lang="ru-RU" dirty="0"/>
              <a:t> </a:t>
            </a:r>
            <a:r>
              <a:rPr lang="ru-RU" dirty="0" err="1"/>
              <a:t>фахівців</a:t>
            </a:r>
            <a:r>
              <a:rPr lang="ru-RU" dirty="0"/>
              <a:t> - одна з </a:t>
            </a:r>
            <a:r>
              <a:rPr lang="ru-RU" dirty="0" err="1"/>
              <a:t>істотних</a:t>
            </a:r>
            <a:r>
              <a:rPr lang="ru-RU" dirty="0"/>
              <a:t> проблем </a:t>
            </a:r>
            <a:r>
              <a:rPr lang="ru-RU" dirty="0" err="1"/>
              <a:t>галузі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Технології</a:t>
            </a:r>
            <a:r>
              <a:rPr lang="ru-RU" dirty="0" smtClean="0"/>
              <a:t> </a:t>
            </a:r>
            <a:r>
              <a:rPr lang="ru-RU" dirty="0" err="1"/>
              <a:t>розвиваються</a:t>
            </a:r>
            <a:r>
              <a:rPr lang="ru-RU" dirty="0"/>
              <a:t> з такою </a:t>
            </a:r>
            <a:r>
              <a:rPr lang="ru-RU" dirty="0" err="1"/>
              <a:t>швидкістю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професіонали</a:t>
            </a:r>
            <a:r>
              <a:rPr lang="ru-RU" dirty="0"/>
              <a:t> </a:t>
            </a:r>
            <a:r>
              <a:rPr lang="ru-RU" dirty="0" err="1"/>
              <a:t>вимушені</a:t>
            </a:r>
            <a:r>
              <a:rPr lang="ru-RU" dirty="0"/>
              <a:t> весь час </a:t>
            </a:r>
            <a:r>
              <a:rPr lang="ru-RU" dirty="0" err="1"/>
              <a:t>оновлювати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Відносна</a:t>
            </a:r>
            <a:r>
              <a:rPr lang="ru-RU" dirty="0" smtClean="0"/>
              <a:t> </a:t>
            </a:r>
            <a:r>
              <a:rPr lang="ru-RU" dirty="0"/>
              <a:t>новизна </a:t>
            </a:r>
            <a:r>
              <a:rPr lang="ru-RU" dirty="0" err="1"/>
              <a:t>самої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en-US" dirty="0"/>
              <a:t>IT</a:t>
            </a:r>
            <a:r>
              <a:rPr lang="ru-RU" dirty="0"/>
              <a:t>, з одного боку, </a:t>
            </a:r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інформаційних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повсюдним</a:t>
            </a:r>
            <a:r>
              <a:rPr lang="ru-RU" dirty="0"/>
              <a:t>, у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сфери</a:t>
            </a:r>
            <a:r>
              <a:rPr lang="ru-RU" dirty="0"/>
              <a:t> </a:t>
            </a:r>
            <a:r>
              <a:rPr lang="ru-RU" dirty="0" err="1"/>
              <a:t>людської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, з </a:t>
            </a:r>
            <a:r>
              <a:rPr lang="ru-RU" dirty="0" err="1" smtClean="0"/>
              <a:t>іншого</a:t>
            </a:r>
            <a:r>
              <a:rPr lang="ru-RU" dirty="0" smtClean="0"/>
              <a:t> боку </a:t>
            </a:r>
            <a:r>
              <a:rPr lang="ru-RU" dirty="0" err="1"/>
              <a:t>означає</a:t>
            </a:r>
            <a:r>
              <a:rPr lang="ru-RU" dirty="0"/>
              <a:t>, все </a:t>
            </a:r>
            <a:r>
              <a:rPr lang="ru-RU" dirty="0" err="1"/>
              <a:t>зростаючий</a:t>
            </a:r>
            <a:r>
              <a:rPr lang="ru-RU" dirty="0"/>
              <a:t> попит на </a:t>
            </a:r>
            <a:r>
              <a:rPr lang="ru-RU" dirty="0" err="1" smtClean="0"/>
              <a:t>фахівців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призводить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 smtClean="0"/>
              <a:t>недостатнььої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/>
              <a:t>кваліфікованих</a:t>
            </a:r>
            <a:r>
              <a:rPr lang="ru-RU" dirty="0"/>
              <a:t> </a:t>
            </a:r>
            <a:r>
              <a:rPr lang="ru-RU" dirty="0" err="1"/>
              <a:t>кадрів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3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Процес </a:t>
            </a:r>
            <a:r>
              <a:rPr lang="uk-UA" dirty="0" smtClean="0"/>
              <a:t>розробки програмного забезпечення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17</a:t>
            </a:fld>
            <a:endParaRPr lang="ru-RU"/>
          </a:p>
        </p:txBody>
      </p:sp>
      <p:pic>
        <p:nvPicPr>
          <p:cNvPr id="5" name="Місце для вмісту 4" descr="https://elearning.sumdu.edu.ua/free_content/lectured:de1c9452f2a161439391120eef364dd8ce4d8e5e/20160217112601/165292/file-assets/img_1_4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28" y="1600200"/>
            <a:ext cx="7589143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50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інженера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</a:t>
            </a:r>
            <a:r>
              <a:rPr lang="uk-UA" dirty="0" err="1" smtClean="0"/>
              <a:t>нати</a:t>
            </a:r>
            <a:r>
              <a:rPr lang="uk-UA" dirty="0" smtClean="0"/>
              <a:t> </a:t>
            </a:r>
            <a:r>
              <a:rPr lang="uk-UA" dirty="0"/>
              <a:t>основні концепції, що лежать в основі процесу створення </a:t>
            </a:r>
            <a:r>
              <a:rPr lang="uk-UA" dirty="0" smtClean="0"/>
              <a:t>програмного забезпечення </a:t>
            </a:r>
            <a:r>
              <a:rPr lang="uk-UA" dirty="0"/>
              <a:t>і моделей цього </a:t>
            </a:r>
            <a:r>
              <a:rPr lang="uk-UA" dirty="0" smtClean="0"/>
              <a:t>процесу</a:t>
            </a:r>
            <a:endParaRPr lang="en-US" dirty="0" smtClean="0"/>
          </a:p>
          <a:p>
            <a:r>
              <a:rPr lang="uk-UA" dirty="0" smtClean="0"/>
              <a:t>Мати </a:t>
            </a:r>
            <a:r>
              <a:rPr lang="uk-UA" dirty="0"/>
              <a:t>уявлення про основні </a:t>
            </a:r>
            <a:r>
              <a:rPr lang="uk-UA" dirty="0" smtClean="0"/>
              <a:t>моделі </a:t>
            </a:r>
            <a:r>
              <a:rPr lang="uk-UA" dirty="0"/>
              <a:t>процесу створення </a:t>
            </a:r>
            <a:r>
              <a:rPr lang="uk-UA" dirty="0" smtClean="0"/>
              <a:t>програмного забезпечення і </a:t>
            </a:r>
            <a:r>
              <a:rPr lang="uk-UA" dirty="0"/>
              <a:t>розуміти, коли яку з них </a:t>
            </a:r>
            <a:r>
              <a:rPr lang="uk-UA" dirty="0" smtClean="0"/>
              <a:t>використовувати</a:t>
            </a:r>
            <a:endParaRPr lang="en-US" dirty="0" smtClean="0"/>
          </a:p>
          <a:p>
            <a:r>
              <a:rPr lang="uk-UA" dirty="0" smtClean="0"/>
              <a:t> Знати </a:t>
            </a:r>
            <a:r>
              <a:rPr lang="uk-UA" dirty="0"/>
              <a:t>схему побудови моделей процесу формування вимог до </a:t>
            </a:r>
            <a:r>
              <a:rPr lang="uk-UA" dirty="0" smtClean="0"/>
              <a:t>програмного забезпечення, </a:t>
            </a:r>
            <a:r>
              <a:rPr lang="uk-UA" dirty="0"/>
              <a:t>його розробки, тестування і </a:t>
            </a:r>
            <a:r>
              <a:rPr lang="uk-UA" dirty="0" smtClean="0"/>
              <a:t>модернізації</a:t>
            </a:r>
            <a:endParaRPr lang="en-US" dirty="0" smtClean="0"/>
          </a:p>
          <a:p>
            <a:r>
              <a:rPr lang="uk-UA" dirty="0" smtClean="0"/>
              <a:t> Мати  уявлення про </a:t>
            </a:r>
            <a:r>
              <a:rPr lang="en-US" dirty="0"/>
              <a:t>CASE-</a:t>
            </a:r>
            <a:r>
              <a:rPr lang="uk-UA" dirty="0" smtClean="0"/>
              <a:t>технології, призначені </a:t>
            </a:r>
            <a:r>
              <a:rPr lang="uk-UA" dirty="0"/>
              <a:t>для підтримки процесу створення </a:t>
            </a:r>
            <a:r>
              <a:rPr lang="uk-UA" dirty="0" smtClean="0"/>
              <a:t>програмного забезпечення.</a:t>
            </a:r>
            <a:endParaRPr lang="uk-UA" dirty="0"/>
          </a:p>
          <a:p>
            <a:endParaRPr lang="en-US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78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Підготовча робота починається з вибору моделі </a:t>
            </a:r>
            <a:r>
              <a:rPr lang="uk-UA" dirty="0" smtClean="0"/>
              <a:t>життєвого циклу програмного забезпечення, </a:t>
            </a:r>
            <a:r>
              <a:rPr lang="uk-UA" dirty="0"/>
              <a:t>що відповідає масштабові, значимості і складності проекту. </a:t>
            </a:r>
            <a:endParaRPr lang="uk-UA" dirty="0" smtClean="0"/>
          </a:p>
          <a:p>
            <a:r>
              <a:rPr lang="uk-UA" dirty="0" smtClean="0"/>
              <a:t>Процес розробки </a:t>
            </a:r>
            <a:r>
              <a:rPr lang="uk-UA" dirty="0"/>
              <a:t>має відповідати обраній моделі. </a:t>
            </a:r>
            <a:endParaRPr lang="uk-UA" dirty="0" smtClean="0"/>
          </a:p>
          <a:p>
            <a:r>
              <a:rPr lang="uk-UA" dirty="0" smtClean="0"/>
              <a:t>Розробник </a:t>
            </a:r>
            <a:r>
              <a:rPr lang="uk-UA" dirty="0"/>
              <a:t>повинен вибрати, адаптувати до умов проекту і використовувати погоджені із замовником стандарти, методи й засоби розроблення, а також скласти план виконання робіт.</a:t>
            </a:r>
          </a:p>
          <a:p>
            <a:r>
              <a:rPr lang="uk-UA" dirty="0"/>
              <a:t>Аналіз вимог до системи розглядає функціональні можливості, вимоги користувача, вимоги до надійності і безпеки, вимоги до зовнішніх інтерфейсів </a:t>
            </a:r>
            <a:r>
              <a:rPr lang="uk-UA" dirty="0" smtClean="0"/>
              <a:t>та ін. </a:t>
            </a:r>
          </a:p>
          <a:p>
            <a:r>
              <a:rPr lang="uk-UA" dirty="0" smtClean="0"/>
              <a:t>Вимоги </a:t>
            </a:r>
            <a:r>
              <a:rPr lang="uk-UA" dirty="0"/>
              <a:t>до системи оцінюються відповідно до критеріїв реалізації і можливості перевірки при тестуванні.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3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Класиф</a:t>
            </a:r>
            <a:r>
              <a:rPr lang="uk-UA" dirty="0" err="1" smtClean="0"/>
              <a:t>ікація</a:t>
            </a:r>
            <a:r>
              <a:rPr lang="uk-UA" dirty="0" smtClean="0"/>
              <a:t> технологій програмування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Підходи зі слабкою </a:t>
            </a:r>
            <a:r>
              <a:rPr lang="uk-UA" dirty="0" smtClean="0"/>
              <a:t>формалізацією</a:t>
            </a:r>
          </a:p>
          <a:p>
            <a:r>
              <a:rPr lang="uk-UA" dirty="0" smtClean="0"/>
              <a:t>Підходи </a:t>
            </a:r>
            <a:r>
              <a:rPr lang="uk-UA" dirty="0"/>
              <a:t>не використовують явних технологій і їх можна застосовувати тільки для дуже маленьких проектів, як правило, завершуються створенням демонстраційного прототипу. </a:t>
            </a:r>
            <a:endParaRPr lang="uk-UA" dirty="0" smtClean="0"/>
          </a:p>
          <a:p>
            <a:r>
              <a:rPr lang="uk-UA" dirty="0" smtClean="0"/>
              <a:t>До підходів зі </a:t>
            </a:r>
            <a:r>
              <a:rPr lang="uk-UA" dirty="0"/>
              <a:t>слабкою формалізацією відносяться так звані ранні технологічні підходи, наприклад підхід "кодування і виправлення".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77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Каскадна (</a:t>
            </a:r>
            <a:r>
              <a:rPr lang="uk-UA" b="1" dirty="0" smtClean="0"/>
              <a:t>водоспадна</a:t>
            </a:r>
            <a:r>
              <a:rPr lang="uk-UA" b="1" dirty="0"/>
              <a:t>) модель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uk-UA" sz="1800" dirty="0"/>
              <a:t>припускає строго послідовне (у часі) і однократне виконання всіх фаз проекту з </a:t>
            </a:r>
            <a:r>
              <a:rPr lang="uk-UA" sz="1800" dirty="0" smtClean="0"/>
              <a:t>детальним </a:t>
            </a:r>
            <a:r>
              <a:rPr lang="uk-UA" sz="1800" dirty="0"/>
              <a:t>попереднім плануванням в контексті </a:t>
            </a:r>
            <a:r>
              <a:rPr lang="uk-UA" sz="1800" dirty="0" smtClean="0"/>
              <a:t>цілком </a:t>
            </a:r>
            <a:r>
              <a:rPr lang="uk-UA" sz="1800" dirty="0"/>
              <a:t>визначених вимог до програмної системи</a:t>
            </a:r>
            <a:r>
              <a:rPr lang="uk-UA" sz="1800" dirty="0" smtClean="0"/>
              <a:t>.</a:t>
            </a:r>
          </a:p>
          <a:p>
            <a:endParaRPr lang="uk-UA" sz="1800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 descr="https://elearning.sumdu.edu.ua/free_content/lectured:de1c9452f2a161439391120eef364dd8ce4d8e5e/20160217112601/165292/file-assets/img_1_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632848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453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Переваги</a:t>
            </a:r>
            <a:r>
              <a:rPr lang="ru-RU" dirty="0" smtClean="0"/>
              <a:t> каскадно</a:t>
            </a:r>
            <a:r>
              <a:rPr lang="uk-UA" dirty="0" smtClean="0"/>
              <a:t>ї моделі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uk-UA" dirty="0"/>
              <a:t>стабільність вимог протягом усього життєвого циклу розробки;</a:t>
            </a:r>
          </a:p>
          <a:p>
            <a:pPr lvl="0"/>
            <a:r>
              <a:rPr lang="uk-UA" dirty="0"/>
              <a:t>можливість послідовного усунення виникаючих складнощів;</a:t>
            </a:r>
          </a:p>
          <a:p>
            <a:pPr lvl="0"/>
            <a:r>
              <a:rPr lang="uk-UA" dirty="0"/>
              <a:t>визначеність і зрозумілість кроків моделі і простота її застосування;</a:t>
            </a:r>
          </a:p>
          <a:p>
            <a:pPr lvl="0"/>
            <a:r>
              <a:rPr lang="uk-UA" dirty="0"/>
              <a:t>спрощення можливості здійснення планування, контролю та управління проектом;</a:t>
            </a:r>
          </a:p>
          <a:p>
            <a:pPr lvl="0"/>
            <a:r>
              <a:rPr lang="uk-UA" dirty="0"/>
              <a:t>доступність для розуміння замовниками;</a:t>
            </a:r>
          </a:p>
          <a:p>
            <a:pPr lvl="0"/>
            <a:r>
              <a:rPr lang="uk-UA" dirty="0"/>
              <a:t>ефективність для проектів з чіткими і зрозумілими, але важко реалізованими вимогами;</a:t>
            </a:r>
          </a:p>
          <a:p>
            <a:pPr lvl="0"/>
            <a:r>
              <a:rPr lang="uk-UA" dirty="0"/>
              <a:t>ефективність для проектів з високими вимогами до якості при відсутності жорстких обмежень витрат і графіка робіт.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96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В каскадній моделі перехід від однієї фази проекту до іншої </a:t>
            </a:r>
            <a:r>
              <a:rPr lang="uk-UA" dirty="0" smtClean="0"/>
              <a:t>передбачає </a:t>
            </a:r>
            <a:r>
              <a:rPr lang="uk-UA" b="1" dirty="0"/>
              <a:t>повну коректність </a:t>
            </a:r>
            <a:r>
              <a:rPr lang="uk-UA" dirty="0"/>
              <a:t>результату (виходу) попередньої фази. </a:t>
            </a:r>
            <a:endParaRPr lang="uk-UA" dirty="0" smtClean="0"/>
          </a:p>
          <a:p>
            <a:r>
              <a:rPr lang="uk-UA" dirty="0" smtClean="0"/>
              <a:t>Неточність </a:t>
            </a:r>
            <a:r>
              <a:rPr lang="uk-UA" dirty="0"/>
              <a:t>будь-якої вимоги або некоректна її інтерпретація призводить до того, що доводиться «відкочуватися» до </a:t>
            </a:r>
            <a:r>
              <a:rPr lang="uk-UA" dirty="0" smtClean="0"/>
              <a:t>попередньої фази проекту</a:t>
            </a:r>
          </a:p>
          <a:p>
            <a:r>
              <a:rPr lang="uk-UA" dirty="0" smtClean="0"/>
              <a:t>Необхідна </a:t>
            </a:r>
            <a:r>
              <a:rPr lang="uk-UA" dirty="0"/>
              <a:t>переробка не просто вибиває проектну команду з графіка, але призводить до якісного зростання витрат і, не виключено, до припинення проекту в тій формі, в якій він спочатку замислювався.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 каскадної моделі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Модель </a:t>
            </a:r>
            <a:r>
              <a:rPr lang="uk-UA" dirty="0"/>
              <a:t>не здатна гарантувати необхідну швидкість відгуку і внесення відповідних змін у відповідь на </a:t>
            </a:r>
            <a:r>
              <a:rPr lang="uk-UA" dirty="0" smtClean="0"/>
              <a:t>потреби користувачів, що швидко змінюються, </a:t>
            </a:r>
            <a:r>
              <a:rPr lang="uk-UA" dirty="0"/>
              <a:t>для яких програмна система є одним з інструментів виконання бізнес-функцій. </a:t>
            </a:r>
            <a:endParaRPr lang="uk-UA" dirty="0" smtClean="0"/>
          </a:p>
          <a:p>
            <a:r>
              <a:rPr lang="uk-UA" smtClean="0"/>
              <a:t>Таких </a:t>
            </a:r>
            <a:r>
              <a:rPr lang="uk-UA" dirty="0"/>
              <a:t>прикладів проблем, породжуваних самою природою моделі, можна навести досить багато для відмови від каскадної моделі життєвого циклу.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75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Проблеми каскадної моделі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При активному використанні ця модель </a:t>
            </a:r>
            <a:r>
              <a:rPr lang="uk-UA" dirty="0" smtClean="0"/>
              <a:t>має проблеми </a:t>
            </a:r>
            <a:r>
              <a:rPr lang="uk-UA" dirty="0"/>
              <a:t>в переважній більшості </a:t>
            </a:r>
            <a:r>
              <a:rPr lang="uk-UA" dirty="0" err="1"/>
              <a:t>ІТ-проектів</a:t>
            </a:r>
            <a:r>
              <a:rPr lang="uk-UA" dirty="0"/>
              <a:t>, за </a:t>
            </a:r>
            <a:r>
              <a:rPr lang="uk-UA" dirty="0" smtClean="0"/>
              <a:t>винятком окремих </a:t>
            </a:r>
            <a:r>
              <a:rPr lang="uk-UA" dirty="0"/>
              <a:t>проектів оновлення програмних систем для </a:t>
            </a:r>
            <a:r>
              <a:rPr lang="uk-UA" dirty="0" smtClean="0"/>
              <a:t>критично-важливих </a:t>
            </a:r>
            <a:r>
              <a:rPr lang="uk-UA" dirty="0"/>
              <a:t>програмно-апаратних комплексів (наприклад, </a:t>
            </a:r>
            <a:r>
              <a:rPr lang="uk-UA" dirty="0" err="1"/>
              <a:t>авіоніки</a:t>
            </a:r>
            <a:r>
              <a:rPr lang="uk-UA" dirty="0"/>
              <a:t> чи медичного обладнання). </a:t>
            </a:r>
            <a:endParaRPr lang="uk-UA" dirty="0" smtClean="0"/>
          </a:p>
          <a:p>
            <a:r>
              <a:rPr lang="uk-UA" dirty="0" smtClean="0"/>
              <a:t>Практика </a:t>
            </a:r>
            <a:r>
              <a:rPr lang="uk-UA" dirty="0"/>
              <a:t>показує, що в реальному світі, особливо у світі бізнес-систем, каскадна модель не </a:t>
            </a:r>
            <a:r>
              <a:rPr lang="uk-UA" dirty="0" smtClean="0"/>
              <a:t>повинна застосовуватися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Специфіка </a:t>
            </a:r>
            <a:r>
              <a:rPr lang="uk-UA" dirty="0"/>
              <a:t>таких систем в тому, що вимоги </a:t>
            </a:r>
            <a:r>
              <a:rPr lang="uk-UA" dirty="0" err="1" smtClean="0"/>
              <a:t>характеризуются</a:t>
            </a:r>
            <a:r>
              <a:rPr lang="uk-UA" dirty="0" smtClean="0"/>
              <a:t> </a:t>
            </a:r>
            <a:r>
              <a:rPr lang="uk-UA" dirty="0"/>
              <a:t>високою динамікою коригування та уточнення, неможливо чітко і однозначно визначити вимоги до початку робіт з реалізації (особливо, для нових систем) і швидкої мінливістю вимог у процесі експлуатації системи.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76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 каскадної моделі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uk-UA" dirty="0"/>
              <a:t>складність чіткого формулювання вимог на початку життєвого циклу і неможливість їх динамічної зміни на його </a:t>
            </a:r>
            <a:r>
              <a:rPr lang="uk-UA" dirty="0" smtClean="0"/>
              <a:t>протязі</a:t>
            </a:r>
            <a:endParaRPr lang="uk-UA" dirty="0"/>
          </a:p>
          <a:p>
            <a:pPr lvl="0"/>
            <a:r>
              <a:rPr lang="uk-UA" dirty="0"/>
              <a:t>послідовність лінійної структури процесу розробки, в результаті повернення до попередніх кроків для вирішення виникаючих проблем призводить до збільшення витрат і порушення графіка </a:t>
            </a:r>
            <a:r>
              <a:rPr lang="uk-UA" dirty="0" smtClean="0"/>
              <a:t>робіт</a:t>
            </a:r>
            <a:endParaRPr lang="uk-UA" dirty="0"/>
          </a:p>
          <a:p>
            <a:pPr lvl="0"/>
            <a:r>
              <a:rPr lang="uk-UA" dirty="0"/>
              <a:t>непридатність проміжного продукту для </a:t>
            </a:r>
            <a:r>
              <a:rPr lang="uk-UA" dirty="0" smtClean="0"/>
              <a:t>використання</a:t>
            </a:r>
            <a:endParaRPr lang="uk-UA" dirty="0"/>
          </a:p>
          <a:p>
            <a:pPr lvl="0"/>
            <a:r>
              <a:rPr lang="uk-UA" dirty="0"/>
              <a:t>неможливість гнучкого моделювання систем, що не мають </a:t>
            </a:r>
            <a:r>
              <a:rPr lang="uk-UA" dirty="0" smtClean="0"/>
              <a:t>аналогів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63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 каскадної моделі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uk-UA" dirty="0"/>
              <a:t>пізнє виявлення проблем, пов’язаних зі складанням, у зв’язку з одночасною інтеграцією всіх результатів в кінці </a:t>
            </a:r>
            <a:r>
              <a:rPr lang="uk-UA" dirty="0" smtClean="0"/>
              <a:t>розробки</a:t>
            </a:r>
            <a:endParaRPr lang="uk-UA" dirty="0"/>
          </a:p>
          <a:p>
            <a:pPr lvl="0"/>
            <a:r>
              <a:rPr lang="uk-UA" dirty="0"/>
              <a:t>недостатня участь користувача у створенні системи – тільки на самому початку (при розробці вимог) і в кінці (під час приймальних </a:t>
            </a:r>
            <a:r>
              <a:rPr lang="uk-UA" dirty="0" smtClean="0"/>
              <a:t>тестувань)</a:t>
            </a:r>
            <a:endParaRPr lang="uk-UA" dirty="0"/>
          </a:p>
          <a:p>
            <a:pPr lvl="0"/>
            <a:r>
              <a:rPr lang="uk-UA" dirty="0"/>
              <a:t>неможливість попередньої оцінки якості системи </a:t>
            </a:r>
            <a:r>
              <a:rPr lang="uk-UA" dirty="0" smtClean="0"/>
              <a:t>користувачем</a:t>
            </a:r>
            <a:endParaRPr lang="uk-UA" dirty="0"/>
          </a:p>
          <a:p>
            <a:pPr lvl="0"/>
            <a:r>
              <a:rPr lang="uk-UA" dirty="0"/>
              <a:t>проблемність фінансування проекту, пов’язана зі складністю одноразової розподілу </a:t>
            </a:r>
            <a:r>
              <a:rPr lang="uk-UA" dirty="0" smtClean="0"/>
              <a:t>великих </a:t>
            </a:r>
            <a:r>
              <a:rPr lang="uk-UA" dirty="0"/>
              <a:t>коштів.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94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Обмеження області застосування каскадної моделі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dirty="0" smtClean="0"/>
              <a:t>використання найбільш ефективно в таких випадках:</a:t>
            </a:r>
          </a:p>
          <a:p>
            <a:pPr lvl="0"/>
            <a:r>
              <a:rPr lang="uk-UA" dirty="0" smtClean="0"/>
              <a:t>при </a:t>
            </a:r>
            <a:r>
              <a:rPr lang="uk-UA" dirty="0"/>
              <a:t>розробці проектів з чіткими, незмінними протягом ЖЦ вимогами, зрозумілими реалізацією і технічними методиками;</a:t>
            </a:r>
          </a:p>
          <a:p>
            <a:pPr lvl="0"/>
            <a:endParaRPr lang="uk-UA" dirty="0" smtClean="0"/>
          </a:p>
          <a:p>
            <a:pPr lvl="0"/>
            <a:r>
              <a:rPr lang="uk-UA" dirty="0" smtClean="0"/>
              <a:t>при </a:t>
            </a:r>
            <a:r>
              <a:rPr lang="uk-UA" dirty="0"/>
              <a:t>розробці проекту, орієнтованого на побудову системи або продукту такого ж типу, як вже розроблялися розробниками раніше;</a:t>
            </a:r>
          </a:p>
          <a:p>
            <a:pPr lvl="0"/>
            <a:endParaRPr lang="uk-UA" dirty="0" smtClean="0"/>
          </a:p>
          <a:p>
            <a:pPr lvl="0"/>
            <a:r>
              <a:rPr lang="uk-UA" dirty="0" smtClean="0"/>
              <a:t>при </a:t>
            </a:r>
            <a:r>
              <a:rPr lang="uk-UA" dirty="0"/>
              <a:t>розробці проекту, пов’язаного зі створенням і випуском нової версії вже існуючого продукту або системи;</a:t>
            </a:r>
          </a:p>
          <a:p>
            <a:pPr lvl="0"/>
            <a:r>
              <a:rPr lang="uk-UA" dirty="0" smtClean="0"/>
              <a:t>при </a:t>
            </a:r>
            <a:r>
              <a:rPr lang="uk-UA" dirty="0"/>
              <a:t>розробці проекту, пов’язаного з перенесенням вже існуючого продукту на нову платформу;</a:t>
            </a:r>
          </a:p>
          <a:p>
            <a:pPr lvl="0"/>
            <a:r>
              <a:rPr lang="uk-UA" dirty="0"/>
              <a:t>при виконанні великих проектів, в яких </a:t>
            </a:r>
            <a:r>
              <a:rPr lang="uk-UA" dirty="0" err="1"/>
              <a:t>задіяно</a:t>
            </a:r>
            <a:r>
              <a:rPr lang="uk-UA" dirty="0"/>
              <a:t> декілька великих команд розробників.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7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Найчастіше </a:t>
            </a:r>
            <a:r>
              <a:rPr lang="uk-UA" dirty="0"/>
              <a:t>нове </a:t>
            </a:r>
            <a:r>
              <a:rPr lang="uk-UA" dirty="0" err="1" smtClean="0"/>
              <a:t>прграмне</a:t>
            </a:r>
            <a:r>
              <a:rPr lang="uk-UA" dirty="0" smtClean="0"/>
              <a:t> забезпечення </a:t>
            </a:r>
            <a:r>
              <a:rPr lang="uk-UA" dirty="0"/>
              <a:t>розробляється на основі існуючих програмних систем шляхом їх модифікації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96894"/>
            <a:ext cx="8495928" cy="18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0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Повторне</a:t>
            </a:r>
            <a:r>
              <a:rPr lang="ru-RU" b="1" dirty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коду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 smtClean="0"/>
              <a:t>(</a:t>
            </a:r>
            <a:r>
              <a:rPr lang="en-US" dirty="0" err="1" smtClean="0"/>
              <a:t>C</a:t>
            </a:r>
            <a:r>
              <a:rPr lang="ru-RU" dirty="0" err="1" smtClean="0"/>
              <a:t>ode</a:t>
            </a:r>
            <a:r>
              <a:rPr lang="ru-RU" dirty="0" smtClean="0"/>
              <a:t> </a:t>
            </a:r>
            <a:r>
              <a:rPr lang="ru-RU" dirty="0" err="1"/>
              <a:t>reuse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/>
              <a:t>Методологія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комп'ютерних</a:t>
            </a:r>
            <a:r>
              <a:rPr lang="ru-RU" dirty="0"/>
              <a:t> та </a:t>
            </a:r>
            <a:r>
              <a:rPr lang="ru-RU" dirty="0" err="1"/>
              <a:t>інших</a:t>
            </a:r>
            <a:r>
              <a:rPr lang="ru-RU" dirty="0"/>
              <a:t> систем,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система (</a:t>
            </a:r>
            <a:r>
              <a:rPr lang="ru-RU" dirty="0" err="1"/>
              <a:t>комп'ютерна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програмний</a:t>
            </a:r>
            <a:r>
              <a:rPr lang="ru-RU" dirty="0"/>
              <a:t> модуль) </a:t>
            </a:r>
            <a:r>
              <a:rPr lang="ru-RU" dirty="0" err="1"/>
              <a:t>частково</a:t>
            </a:r>
            <a:r>
              <a:rPr lang="ru-RU" dirty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smtClean="0"/>
              <a:t>повинна</a:t>
            </a:r>
            <a:r>
              <a:rPr lang="en-US" dirty="0" smtClean="0"/>
              <a:t> </a:t>
            </a:r>
            <a:r>
              <a:rPr lang="ru-RU" dirty="0" err="1" smtClean="0"/>
              <a:t>складатися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ru-RU" dirty="0" err="1"/>
              <a:t>частин</a:t>
            </a:r>
            <a:r>
              <a:rPr lang="ru-RU" dirty="0"/>
              <a:t>, </a:t>
            </a:r>
            <a:r>
              <a:rPr lang="ru-RU" dirty="0" err="1"/>
              <a:t>написаних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/>
              <a:t>частин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системи</a:t>
            </a:r>
            <a:r>
              <a:rPr lang="ru-RU" dirty="0"/>
              <a:t>. </a:t>
            </a:r>
          </a:p>
          <a:p>
            <a:r>
              <a:rPr lang="ru-RU" dirty="0" err="1"/>
              <a:t>Повторне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-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методологія</a:t>
            </a:r>
            <a:r>
              <a:rPr lang="ru-RU" dirty="0"/>
              <a:t>, яка </a:t>
            </a:r>
            <a:r>
              <a:rPr lang="ru-RU" dirty="0" err="1"/>
              <a:t>застосовується</a:t>
            </a:r>
            <a:r>
              <a:rPr lang="ru-RU" dirty="0"/>
              <a:t>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err="1" smtClean="0"/>
              <a:t>скорочення</a:t>
            </a:r>
            <a:r>
              <a:rPr lang="ru-RU" dirty="0" smtClean="0"/>
              <a:t> </a:t>
            </a:r>
            <a:r>
              <a:rPr lang="ru-RU" dirty="0" err="1"/>
              <a:t>трудовитрат</a:t>
            </a:r>
            <a:r>
              <a:rPr lang="ru-RU" dirty="0"/>
              <a:t> при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систем.</a:t>
            </a:r>
          </a:p>
          <a:p>
            <a:r>
              <a:rPr lang="ru-RU" dirty="0" err="1"/>
              <a:t>Найпоширеніший</a:t>
            </a:r>
            <a:r>
              <a:rPr lang="ru-RU" dirty="0"/>
              <a:t> </a:t>
            </a:r>
            <a:r>
              <a:rPr lang="ru-RU" dirty="0" err="1"/>
              <a:t>випадок</a:t>
            </a:r>
            <a:r>
              <a:rPr lang="ru-RU" dirty="0"/>
              <a:t> </a:t>
            </a:r>
            <a:r>
              <a:rPr lang="ru-RU" dirty="0" smtClean="0"/>
              <a:t>повторного</a:t>
            </a:r>
            <a:r>
              <a:rPr lang="en-US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/>
              <a:t>коду - </a:t>
            </a:r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6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Суворі підходи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 </a:t>
            </a:r>
            <a:r>
              <a:rPr lang="uk-UA" dirty="0"/>
              <a:t>(класичні, жорсткі, передбачувані) підходи </a:t>
            </a:r>
            <a:r>
              <a:rPr lang="uk-UA" dirty="0" smtClean="0"/>
              <a:t>Цю </a:t>
            </a:r>
            <a:r>
              <a:rPr lang="uk-UA" dirty="0"/>
              <a:t>групу підходів рекомендується застосовувати для середніх, </a:t>
            </a:r>
            <a:r>
              <a:rPr lang="uk-UA" dirty="0" smtClean="0"/>
              <a:t>великомасштабних </a:t>
            </a:r>
            <a:r>
              <a:rPr lang="uk-UA" dirty="0"/>
              <a:t>і гігантських проектів з фіксованим обсягом робіт. 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Основна вимога </a:t>
            </a:r>
            <a:r>
              <a:rPr lang="uk-UA" dirty="0"/>
              <a:t>до таких проектів - передбачуваність.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20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універсальну</a:t>
            </a:r>
            <a:r>
              <a:rPr lang="ru-RU" dirty="0"/>
              <a:t> </a:t>
            </a:r>
            <a:r>
              <a:rPr lang="ru-RU" dirty="0" err="1"/>
              <a:t>функціональність,яка</a:t>
            </a:r>
            <a:r>
              <a:rPr lang="ru-RU" dirty="0"/>
              <a:t> </a:t>
            </a:r>
            <a:r>
              <a:rPr lang="ru-RU" dirty="0" err="1"/>
              <a:t>покриває</a:t>
            </a:r>
            <a:r>
              <a:rPr lang="ru-RU" dirty="0"/>
              <a:t> </a:t>
            </a:r>
            <a:r>
              <a:rPr lang="ru-RU" dirty="0" err="1"/>
              <a:t>обрану</a:t>
            </a:r>
            <a:r>
              <a:rPr lang="ru-RU" dirty="0"/>
              <a:t> </a:t>
            </a:r>
            <a:r>
              <a:rPr lang="ru-RU" dirty="0" err="1"/>
              <a:t>предметну</a:t>
            </a:r>
            <a:r>
              <a:rPr lang="ru-RU" dirty="0"/>
              <a:t> область.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b="1" dirty="0" err="1"/>
              <a:t>Приклади</a:t>
            </a:r>
            <a:r>
              <a:rPr lang="ru-RU" b="1" dirty="0"/>
              <a:t>: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комплексними</a:t>
            </a:r>
            <a:r>
              <a:rPr lang="ru-RU" dirty="0"/>
              <a:t> числами,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3D-графікою,</a:t>
            </a:r>
            <a:r>
              <a:rPr lang="en-US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для </a:t>
            </a:r>
            <a:r>
              <a:rPr lang="ru-RU" dirty="0" err="1"/>
              <a:t>використання</a:t>
            </a:r>
            <a:r>
              <a:rPr lang="ru-RU" dirty="0"/>
              <a:t> протоколу </a:t>
            </a:r>
            <a:r>
              <a:rPr lang="ru-RU" dirty="0" smtClean="0"/>
              <a:t>TCP/IP</a:t>
            </a:r>
            <a:r>
              <a:rPr lang="ru-RU" dirty="0"/>
              <a:t>, </a:t>
            </a:r>
            <a:r>
              <a:rPr lang="ru-RU" dirty="0" err="1"/>
              <a:t>бібліотека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базами</a:t>
            </a:r>
            <a:r>
              <a:rPr lang="en-US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</a:p>
          <a:p>
            <a:r>
              <a:rPr lang="ru-RU" dirty="0" err="1"/>
              <a:t>Розробники</a:t>
            </a:r>
            <a:r>
              <a:rPr lang="ru-RU" dirty="0"/>
              <a:t> </a:t>
            </a:r>
            <a:r>
              <a:rPr lang="ru-RU" dirty="0" err="1"/>
              <a:t>нової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. 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08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uk-UA" dirty="0"/>
              <a:t>Це зазвичай трапляється там, де розробники проекту знають про раніше створені програмні продукти, у складі яких є компоненти, що приблизно задовольняють вимогам розроблювальних компонентів. </a:t>
            </a:r>
            <a:endParaRPr lang="uk-UA" dirty="0" smtClean="0"/>
          </a:p>
          <a:p>
            <a:pPr lvl="0"/>
            <a:r>
              <a:rPr lang="uk-UA" dirty="0" smtClean="0"/>
              <a:t>Ці </a:t>
            </a:r>
            <a:r>
              <a:rPr lang="uk-UA" dirty="0"/>
              <a:t>компоненти модифікуються відповідно до нових вимог і потім включається до складу нової системи. </a:t>
            </a:r>
            <a:endParaRPr lang="uk-UA" dirty="0" smtClean="0"/>
          </a:p>
          <a:p>
            <a:pPr lvl="0"/>
            <a:r>
              <a:rPr lang="uk-UA" dirty="0" smtClean="0"/>
              <a:t>В </a:t>
            </a:r>
            <a:r>
              <a:rPr lang="uk-UA" dirty="0"/>
              <a:t>еволюційній моделі розробки для прискорення процесу створення ПЗ повторне використання раніше створених компонентів застосовується досить часто.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9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Неформальне рішення про повторне використання раніше створених програмних компонентів зазвичай приймається незалежно від загального процесу створення ПЗ. </a:t>
            </a:r>
            <a:endParaRPr lang="uk-UA" dirty="0" smtClean="0"/>
          </a:p>
          <a:p>
            <a:r>
              <a:rPr lang="uk-UA" dirty="0" smtClean="0"/>
              <a:t>Разом </a:t>
            </a:r>
            <a:r>
              <a:rPr lang="uk-UA" dirty="0"/>
              <a:t>з тим протягом декількох останніх років усе більш широко застосовується підхід до створення ПЗ, заснований саме на повторному використанню раніше створених програмних модулів.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6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Цей підхід заснований на наявності великої бази існуючих програмних компонентів, які можна інтегрувати в створювану нову систему. </a:t>
            </a:r>
            <a:endParaRPr lang="uk-UA" dirty="0" smtClean="0"/>
          </a:p>
          <a:p>
            <a:r>
              <a:rPr lang="uk-UA" dirty="0" smtClean="0"/>
              <a:t>Часто </a:t>
            </a:r>
            <a:r>
              <a:rPr lang="uk-UA" dirty="0"/>
              <a:t>такими компонентами є програмні продукти, що вільно продаються на ринку, які можна використовувати для виконання певних спеціальних функцій, таких як форматування тексту, числові обчислення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51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Модифікація  вимог.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uk-UA" dirty="0" smtClean="0"/>
              <a:t>На  </a:t>
            </a:r>
            <a:r>
              <a:rPr lang="uk-UA" dirty="0"/>
              <a:t>цій  стадії  аналізуються  вимоги  з  </a:t>
            </a:r>
            <a:r>
              <a:rPr lang="uk-UA" dirty="0" smtClean="0"/>
              <a:t>урахуванням інформації </a:t>
            </a:r>
            <a:r>
              <a:rPr lang="uk-UA" dirty="0"/>
              <a:t>про компоненти, отримані на попередньому етапі. </a:t>
            </a:r>
            <a:endParaRPr lang="uk-UA" dirty="0" smtClean="0"/>
          </a:p>
          <a:p>
            <a:r>
              <a:rPr lang="uk-UA" dirty="0" smtClean="0"/>
              <a:t>Вимоги </a:t>
            </a:r>
            <a:r>
              <a:rPr lang="uk-UA" dirty="0"/>
              <a:t>модифікуються таким чином, щоб максимально </a:t>
            </a:r>
            <a:r>
              <a:rPr lang="uk-UA" dirty="0" smtClean="0"/>
              <a:t>використовувати </a:t>
            </a:r>
            <a:r>
              <a:rPr lang="uk-UA" dirty="0"/>
              <a:t>можливості відібраних компонентів.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зміна вимог неможлива, повторно виконується аналіз компонентів для того, щоб знайти </a:t>
            </a:r>
            <a:r>
              <a:rPr lang="uk-UA" dirty="0" smtClean="0"/>
              <a:t>альтернативне </a:t>
            </a:r>
            <a:r>
              <a:rPr lang="uk-UA" dirty="0"/>
              <a:t>рішення.</a:t>
            </a:r>
          </a:p>
          <a:p>
            <a:pPr lvl="0"/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3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Розробка і складання системи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Етап </a:t>
            </a:r>
            <a:r>
              <a:rPr lang="uk-UA" dirty="0"/>
              <a:t>безпосереднього створення</a:t>
            </a:r>
            <a:r>
              <a:rPr lang="uk-UA" i="1" dirty="0"/>
              <a:t> </a:t>
            </a:r>
            <a:r>
              <a:rPr lang="uk-UA" dirty="0"/>
              <a:t>системи.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рамках розглянутого підходу складання системи є скоріше частиною розробки системи, </a:t>
            </a:r>
            <a:r>
              <a:rPr lang="uk-UA" dirty="0" smtClean="0"/>
              <a:t>ніж </a:t>
            </a:r>
            <a:r>
              <a:rPr lang="uk-UA" dirty="0"/>
              <a:t>окремим </a:t>
            </a:r>
            <a:r>
              <a:rPr lang="uk-UA" dirty="0" smtClean="0"/>
              <a:t>етапом.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035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Проектування системи.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uk-UA" dirty="0" smtClean="0"/>
              <a:t>На </a:t>
            </a:r>
            <a:r>
              <a:rPr lang="uk-UA" dirty="0"/>
              <a:t>даному етапі проектується структура системи</a:t>
            </a:r>
            <a:r>
              <a:rPr lang="uk-UA" i="1" dirty="0"/>
              <a:t> </a:t>
            </a:r>
            <a:r>
              <a:rPr lang="uk-UA" dirty="0"/>
              <a:t>або модифікується існуюча структура повторно використовуваної системи. </a:t>
            </a:r>
            <a:endParaRPr lang="uk-UA" dirty="0" smtClean="0"/>
          </a:p>
          <a:p>
            <a:pPr lvl="0"/>
            <a:r>
              <a:rPr lang="uk-UA" dirty="0" smtClean="0"/>
              <a:t>Проектування </a:t>
            </a:r>
            <a:r>
              <a:rPr lang="uk-UA" dirty="0"/>
              <a:t>повинне враховувати відібрані програмні компоненти і будувати структуру відповідно до їхніх функціональних можливостей. </a:t>
            </a:r>
            <a:endParaRPr lang="uk-UA" dirty="0" smtClean="0"/>
          </a:p>
          <a:p>
            <a:pPr lvl="0"/>
            <a:r>
              <a:rPr lang="uk-UA" dirty="0" smtClean="0"/>
              <a:t>Якщо </a:t>
            </a:r>
            <a:r>
              <a:rPr lang="uk-UA" dirty="0"/>
              <a:t>деякі готові програмні компоненти недоступні, проектується нове </a:t>
            </a:r>
            <a:r>
              <a:rPr lang="uk-UA" dirty="0" smtClean="0"/>
              <a:t>програмне забезпечення.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85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/>
              <a:t>Модель покрокової розробки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/>
              <a:t>В каскадній </a:t>
            </a:r>
            <a:r>
              <a:rPr lang="uk-UA" dirty="0"/>
              <a:t>моделі створення ПЗ визначення вимог здійснюється разом із замовником до початку проектування </a:t>
            </a:r>
            <a:r>
              <a:rPr lang="uk-UA" dirty="0" smtClean="0"/>
              <a:t>системи</a:t>
            </a:r>
            <a:endParaRPr lang="uk-UA" dirty="0"/>
          </a:p>
          <a:p>
            <a:pPr lvl="0"/>
            <a:r>
              <a:rPr lang="en-US" dirty="0" smtClean="0"/>
              <a:t>C</a:t>
            </a:r>
            <a:r>
              <a:rPr lang="uk-UA" dirty="0" err="1" smtClean="0"/>
              <a:t>истемна</a:t>
            </a:r>
            <a:r>
              <a:rPr lang="uk-UA" dirty="0" smtClean="0"/>
              <a:t> </a:t>
            </a:r>
            <a:r>
              <a:rPr lang="uk-UA" dirty="0"/>
              <a:t>архітектура повинна бути створена до початку безпосередньої реалізації (кодування) системи.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544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Зміни у вимогах, зроблені на етапі написання коду, </a:t>
            </a:r>
            <a:r>
              <a:rPr lang="ru-RU" dirty="0" err="1" smtClean="0"/>
              <a:t>призводять</a:t>
            </a:r>
            <a:r>
              <a:rPr lang="uk-UA" dirty="0" smtClean="0"/>
              <a:t> </a:t>
            </a:r>
            <a:r>
              <a:rPr lang="uk-UA" dirty="0"/>
              <a:t>до необхідності виконання повторних робіт із проектування і </a:t>
            </a:r>
            <a:r>
              <a:rPr lang="uk-UA" dirty="0" smtClean="0"/>
              <a:t>кодування </a:t>
            </a:r>
            <a:r>
              <a:rPr lang="uk-UA" dirty="0"/>
              <a:t>системи. </a:t>
            </a:r>
            <a:endParaRPr lang="uk-UA" dirty="0" smtClean="0"/>
          </a:p>
          <a:p>
            <a:r>
              <a:rPr lang="uk-UA" dirty="0" smtClean="0"/>
              <a:t>Разом </a:t>
            </a:r>
            <a:r>
              <a:rPr lang="uk-UA" dirty="0"/>
              <a:t>з тим до переваг каскадної моделі можна віднести простоту керування процесом створення ПЗ (у рамках даної моделі), а також наявність окремих етапів проектування і реалізації, що приводить до створення цілком працездатних систем, у яких враховані всі зміни в специфікації, зроблені вже під час самого процесу розробки ПЗ.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82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 відміну від каскадної, в </a:t>
            </a:r>
            <a:r>
              <a:rPr lang="uk-UA" b="1" dirty="0"/>
              <a:t>еволюційній</a:t>
            </a:r>
            <a:r>
              <a:rPr lang="uk-UA" dirty="0"/>
              <a:t> моделі можна відкласти прийняття остаточних розв'язків про специфікацію і структурі </a:t>
            </a:r>
            <a:r>
              <a:rPr lang="uk-UA" dirty="0" smtClean="0"/>
              <a:t>системи</a:t>
            </a:r>
          </a:p>
          <a:p>
            <a:r>
              <a:rPr lang="uk-UA" dirty="0" smtClean="0"/>
              <a:t>це </a:t>
            </a:r>
            <a:r>
              <a:rPr lang="uk-UA" dirty="0"/>
              <a:t>може привести до створення погано структурованої системи, яка буде також важка в супроводі.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865515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Каскадні технологічні підходи</a:t>
            </a:r>
          </a:p>
          <a:p>
            <a:r>
              <a:rPr lang="uk-UA" dirty="0" smtClean="0"/>
              <a:t>Класичний </a:t>
            </a:r>
            <a:r>
              <a:rPr lang="uk-UA" dirty="0"/>
              <a:t>каскадний </a:t>
            </a:r>
            <a:r>
              <a:rPr lang="uk-UA" dirty="0" smtClean="0"/>
              <a:t>підхід</a:t>
            </a:r>
          </a:p>
          <a:p>
            <a:r>
              <a:rPr lang="uk-UA" dirty="0" smtClean="0"/>
              <a:t>Каскадно-поворотний підхід </a:t>
            </a:r>
          </a:p>
          <a:p>
            <a:r>
              <a:rPr lang="uk-UA" dirty="0" smtClean="0"/>
              <a:t>Каскадно-ітераційний підхід</a:t>
            </a:r>
          </a:p>
          <a:p>
            <a:r>
              <a:rPr lang="uk-UA" dirty="0" smtClean="0"/>
              <a:t>Каскадний </a:t>
            </a:r>
            <a:r>
              <a:rPr lang="uk-UA" dirty="0"/>
              <a:t>підхід з </a:t>
            </a:r>
            <a:r>
              <a:rPr lang="uk-UA" dirty="0" smtClean="0"/>
              <a:t> процесами, що перекриваються</a:t>
            </a:r>
          </a:p>
          <a:p>
            <a:r>
              <a:rPr lang="uk-UA" dirty="0" smtClean="0"/>
              <a:t> </a:t>
            </a:r>
            <a:r>
              <a:rPr lang="uk-UA" dirty="0"/>
              <a:t>Каскадний підхід з </a:t>
            </a:r>
            <a:r>
              <a:rPr lang="uk-UA" dirty="0" err="1" smtClean="0"/>
              <a:t>підпроцесами</a:t>
            </a:r>
            <a:endParaRPr lang="uk-UA" dirty="0" smtClean="0"/>
          </a:p>
          <a:p>
            <a:r>
              <a:rPr lang="uk-UA" dirty="0" smtClean="0"/>
              <a:t>Спіральна </a:t>
            </a:r>
            <a:r>
              <a:rPr lang="uk-UA" dirty="0"/>
              <a:t>модель. </a:t>
            </a:r>
            <a:endParaRPr lang="uk-UA" dirty="0" smtClean="0"/>
          </a:p>
          <a:p>
            <a:r>
              <a:rPr lang="uk-UA" dirty="0" smtClean="0"/>
              <a:t>Каркасні підходи</a:t>
            </a:r>
          </a:p>
          <a:p>
            <a:r>
              <a:rPr lang="uk-UA" dirty="0" smtClean="0"/>
              <a:t>Раціональний </a:t>
            </a:r>
            <a:r>
              <a:rPr lang="uk-UA" dirty="0"/>
              <a:t>уніфікований процес </a:t>
            </a:r>
            <a:endParaRPr lang="uk-UA" dirty="0" smtClean="0"/>
          </a:p>
          <a:p>
            <a:r>
              <a:rPr lang="uk-UA" dirty="0" smtClean="0"/>
              <a:t>Генетичні підходи</a:t>
            </a:r>
          </a:p>
          <a:p>
            <a:r>
              <a:rPr lang="uk-UA" dirty="0" smtClean="0"/>
              <a:t>Синтезуюче програмування</a:t>
            </a:r>
          </a:p>
          <a:p>
            <a:r>
              <a:rPr lang="uk-UA" dirty="0" smtClean="0"/>
              <a:t>Програмування збірки(розширюване</a:t>
            </a:r>
            <a:r>
              <a:rPr lang="uk-UA" dirty="0"/>
              <a:t>) </a:t>
            </a:r>
            <a:endParaRPr lang="uk-UA" dirty="0" smtClean="0"/>
          </a:p>
          <a:p>
            <a:r>
              <a:rPr lang="uk-UA" dirty="0" err="1" smtClean="0"/>
              <a:t>Конкретизуюче</a:t>
            </a:r>
            <a:r>
              <a:rPr lang="uk-UA" dirty="0" smtClean="0"/>
              <a:t> програмування</a:t>
            </a:r>
          </a:p>
          <a:p>
            <a:r>
              <a:rPr lang="uk-UA" dirty="0" smtClean="0"/>
              <a:t>Підходи </a:t>
            </a:r>
            <a:r>
              <a:rPr lang="uk-UA" dirty="0"/>
              <a:t>на основі формальних </a:t>
            </a:r>
            <a:r>
              <a:rPr lang="uk-UA" dirty="0" smtClean="0"/>
              <a:t>перетворень</a:t>
            </a:r>
            <a:endParaRPr lang="en-US" dirty="0" smtClean="0"/>
          </a:p>
          <a:p>
            <a:r>
              <a:rPr lang="ru-RU" dirty="0" smtClean="0"/>
              <a:t>Технолог</a:t>
            </a:r>
            <a:r>
              <a:rPr lang="uk-UA" dirty="0" err="1" smtClean="0"/>
              <a:t>ія</a:t>
            </a:r>
            <a:r>
              <a:rPr lang="uk-UA" smtClean="0"/>
              <a:t> стерильного цеху</a:t>
            </a:r>
            <a:endParaRPr lang="uk-UA" dirty="0" smtClean="0"/>
          </a:p>
          <a:p>
            <a:r>
              <a:rPr lang="uk-UA" dirty="0" smtClean="0"/>
              <a:t>Формальні </a:t>
            </a:r>
            <a:r>
              <a:rPr lang="uk-UA" dirty="0"/>
              <a:t>генетичні </a:t>
            </a:r>
            <a:r>
              <a:rPr lang="uk-UA" dirty="0" smtClean="0"/>
              <a:t>підходи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97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Модель покрокової розробки </a:t>
            </a:r>
            <a:r>
              <a:rPr lang="uk-UA" dirty="0" smtClean="0"/>
              <a:t>поєднує </a:t>
            </a:r>
            <a:r>
              <a:rPr lang="uk-UA" dirty="0"/>
              <a:t>переваги</a:t>
            </a:r>
            <a:r>
              <a:rPr lang="uk-UA" dirty="0" smtClean="0"/>
              <a:t> еволюційної та каскадної систем.</a:t>
            </a:r>
          </a:p>
          <a:p>
            <a:r>
              <a:rPr lang="uk-UA" dirty="0" smtClean="0"/>
              <a:t> </a:t>
            </a:r>
            <a:r>
              <a:rPr lang="uk-UA" dirty="0"/>
              <a:t>Ця модель </a:t>
            </a:r>
            <a:r>
              <a:rPr lang="uk-UA" dirty="0" smtClean="0"/>
              <a:t>була </a:t>
            </a:r>
            <a:r>
              <a:rPr lang="uk-UA" dirty="0"/>
              <a:t>запропонована </a:t>
            </a:r>
            <a:r>
              <a:rPr lang="uk-UA" dirty="0" smtClean="0"/>
              <a:t>як </a:t>
            </a:r>
            <a:r>
              <a:rPr lang="uk-UA" dirty="0"/>
              <a:t>спроба зменшити кількість повторно виконуваних робіт у процесі створення </a:t>
            </a:r>
            <a:r>
              <a:rPr lang="uk-UA" dirty="0" smtClean="0"/>
              <a:t>ПЗ</a:t>
            </a:r>
          </a:p>
          <a:p>
            <a:r>
              <a:rPr lang="uk-UA" dirty="0" smtClean="0"/>
              <a:t>Збільшити </a:t>
            </a:r>
            <a:r>
              <a:rPr lang="uk-UA" dirty="0"/>
              <a:t>для замовника часовий період остаточного ухвалення рішення про всі деталі системних вимог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21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142"/>
            <a:ext cx="8229600" cy="1143000"/>
          </a:xfrm>
        </p:spPr>
        <p:txBody>
          <a:bodyPr/>
          <a:lstStyle/>
          <a:p>
            <a:r>
              <a:rPr lang="uk-UA" dirty="0" smtClean="0"/>
              <a:t>Модель покрокової розробки</a:t>
            </a:r>
            <a:endParaRPr lang="uk-UA" dirty="0"/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663906" cy="2701130"/>
          </a:xfrm>
        </p:spPr>
      </p:pic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41</a:t>
            </a:fld>
            <a:endParaRPr lang="ru-RU"/>
          </a:p>
        </p:txBody>
      </p:sp>
      <p:sp>
        <p:nvSpPr>
          <p:cNvPr id="7" name="Прямокутник 6"/>
          <p:cNvSpPr/>
          <p:nvPr/>
        </p:nvSpPr>
        <p:spPr>
          <a:xfrm>
            <a:off x="609070" y="3789040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/>
              <a:t>В процесі покрокової розробки замовник спочатку в загальних рисах визначає ті сервіси </a:t>
            </a:r>
            <a:r>
              <a:rPr lang="uk-UA" sz="2800" dirty="0" smtClean="0"/>
              <a:t>(функціональні </a:t>
            </a:r>
            <a:r>
              <a:rPr lang="uk-UA" sz="2800" dirty="0"/>
              <a:t>можливості), які </a:t>
            </a:r>
            <a:r>
              <a:rPr lang="uk-UA" sz="2800" dirty="0" smtClean="0"/>
              <a:t>мають </a:t>
            </a:r>
            <a:r>
              <a:rPr lang="uk-UA" sz="2800" dirty="0"/>
              <a:t>бути </a:t>
            </a:r>
            <a:r>
              <a:rPr lang="uk-UA" sz="2800" dirty="0" smtClean="0"/>
              <a:t>у  </a:t>
            </a:r>
            <a:r>
              <a:rPr lang="uk-UA" sz="2800" dirty="0"/>
              <a:t>системи. </a:t>
            </a:r>
          </a:p>
        </p:txBody>
      </p:sp>
    </p:spTree>
    <p:extLst>
      <p:ext uri="{BB962C8B-B14F-4D97-AF65-F5344CB8AC3E}">
        <p14:creationId xmlns:p14="http://schemas.microsoft.com/office/powerpoint/2010/main" val="190390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uk-UA" dirty="0" smtClean="0"/>
              <a:t>Встановлюються </a:t>
            </a:r>
            <a:r>
              <a:rPr lang="uk-UA" dirty="0"/>
              <a:t>пріоритети, </a:t>
            </a:r>
            <a:r>
              <a:rPr lang="uk-UA" dirty="0" smtClean="0"/>
              <a:t>визначається</a:t>
            </a:r>
            <a:r>
              <a:rPr lang="uk-UA" dirty="0"/>
              <a:t>, які сервіси більш важливі, а які ‒ </a:t>
            </a:r>
            <a:r>
              <a:rPr lang="uk-UA" dirty="0" smtClean="0"/>
              <a:t>менше. </a:t>
            </a:r>
          </a:p>
          <a:p>
            <a:pPr lvl="0"/>
            <a:r>
              <a:rPr lang="uk-UA" dirty="0" smtClean="0"/>
              <a:t>Визначається </a:t>
            </a:r>
            <a:r>
              <a:rPr lang="uk-UA" dirty="0"/>
              <a:t>кількість кроків </a:t>
            </a:r>
            <a:r>
              <a:rPr lang="uk-UA" dirty="0" smtClean="0"/>
              <a:t>розробки.</a:t>
            </a:r>
          </a:p>
          <a:p>
            <a:pPr lvl="0"/>
            <a:r>
              <a:rPr lang="uk-UA" dirty="0"/>
              <a:t>Н</a:t>
            </a:r>
            <a:r>
              <a:rPr lang="uk-UA" dirty="0" smtClean="0"/>
              <a:t>а </a:t>
            </a:r>
            <a:r>
              <a:rPr lang="uk-UA" dirty="0"/>
              <a:t>кожному кроці повинен бути отриманий системний компонент, що реалізує визначену підмножину системних функцій. </a:t>
            </a:r>
            <a:endParaRPr lang="uk-UA" dirty="0" smtClean="0"/>
          </a:p>
          <a:p>
            <a:pPr lvl="0"/>
            <a:r>
              <a:rPr lang="uk-UA" dirty="0" smtClean="0"/>
              <a:t>Розподіл </a:t>
            </a:r>
            <a:r>
              <a:rPr lang="uk-UA" dirty="0"/>
              <a:t>реалізації системних сервісів по кроках розробки залежить від їхніх пріоритетів. </a:t>
            </a:r>
            <a:endParaRPr lang="uk-UA" dirty="0" smtClean="0"/>
          </a:p>
          <a:p>
            <a:pPr lvl="0"/>
            <a:r>
              <a:rPr lang="uk-UA" dirty="0" smtClean="0"/>
              <a:t>Сервіси </a:t>
            </a:r>
            <a:r>
              <a:rPr lang="uk-UA" dirty="0"/>
              <a:t>з більш високими пріоритетами реалізуються </a:t>
            </a:r>
            <a:r>
              <a:rPr lang="uk-UA" dirty="0" smtClean="0"/>
              <a:t>в першу чергу.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52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Послідовність кроків розробки визначається заздалегідь до початку їх виконання.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перших кроках деталізуються вимоги для сервісів, потім для їхньої реалізації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ході їх реалізації аналізуються і деталізуються вимоги для компонентів, які будуть розроблятися на більш пізніх кроках, причому зміна вимог для тих компонентів, які вже перебувають у процесі розробки, </a:t>
            </a:r>
            <a:r>
              <a:rPr lang="uk-UA" b="1" dirty="0"/>
              <a:t>не допускається</a:t>
            </a:r>
            <a:r>
              <a:rPr lang="uk-UA" dirty="0"/>
              <a:t>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58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П</a:t>
            </a:r>
            <a:r>
              <a:rPr lang="uk-UA" dirty="0" smtClean="0"/>
              <a:t>рограмний компонент </a:t>
            </a:r>
            <a:r>
              <a:rPr lang="uk-UA" dirty="0"/>
              <a:t>передається замовнику для інтегрування в підсистему, що реалізує певний системний сервіс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/>
              <a:t>Замовник може експериментувати з готовими підсистемами і компонентами </a:t>
            </a:r>
            <a:r>
              <a:rPr lang="uk-UA" dirty="0" smtClean="0"/>
              <a:t>щоб </a:t>
            </a:r>
            <a:r>
              <a:rPr lang="uk-UA" dirty="0"/>
              <a:t>уточнити вимоги, пропоновані до наступних версій уже готових компонентів або до компонентів, розроблювальних на наступних кроках.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819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uk-UA" dirty="0"/>
              <a:t>не передбачається, що на кожному кроці використовується той самий підхід до процесу розробки компонентів. </a:t>
            </a:r>
            <a:endParaRPr lang="uk-UA" dirty="0" smtClean="0"/>
          </a:p>
          <a:p>
            <a:pPr lvl="0"/>
            <a:r>
              <a:rPr lang="uk-UA" dirty="0" smtClean="0"/>
              <a:t>Якщо </a:t>
            </a:r>
            <a:r>
              <a:rPr lang="uk-UA" dirty="0"/>
              <a:t>створюваний компонент має добре розроблену специфікацію, то для його створення можна застосувати каскадну модель. </a:t>
            </a:r>
            <a:endParaRPr lang="uk-UA" dirty="0" smtClean="0"/>
          </a:p>
          <a:p>
            <a:pPr lvl="0"/>
            <a:r>
              <a:rPr lang="uk-UA" dirty="0" smtClean="0"/>
              <a:t>Якщо </a:t>
            </a:r>
            <a:r>
              <a:rPr lang="uk-UA" dirty="0"/>
              <a:t>ж вимоги визначені нечітко, можна використовувати еволюційну модель розробки.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36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По завершенню чергового кроку розробки отриманий компонент інтегрується з раніше зробленими компонентами; таким чином, після кожного кроку розробки система здобуває все більшу функціональну завершеність. </a:t>
            </a:r>
            <a:endParaRPr lang="uk-UA" dirty="0" smtClean="0"/>
          </a:p>
          <a:p>
            <a:r>
              <a:rPr lang="uk-UA" dirty="0" smtClean="0"/>
              <a:t>Загальносистемні </a:t>
            </a:r>
            <a:r>
              <a:rPr lang="uk-UA" dirty="0"/>
              <a:t>функції в цьому процесі можуть реалізуватися відразу або поступово, </a:t>
            </a:r>
            <a:r>
              <a:rPr lang="uk-UA" dirty="0" smtClean="0"/>
              <a:t>в </a:t>
            </a:r>
            <a:r>
              <a:rPr lang="uk-UA" dirty="0"/>
              <a:t>міру розробки необхідних компонентів.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514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Переваги покрокової розробки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Замовнику немає необхідності чекати повного завершення розробки системи, щоб одержати про неї представлення. </a:t>
            </a:r>
            <a:endParaRPr lang="uk-UA" dirty="0" smtClean="0"/>
          </a:p>
          <a:p>
            <a:pPr lvl="0"/>
            <a:r>
              <a:rPr lang="uk-UA" dirty="0" smtClean="0"/>
              <a:t>Компоненти</a:t>
            </a:r>
            <a:r>
              <a:rPr lang="uk-UA" dirty="0"/>
              <a:t>, отримані на перших кроках розробки, задовольняють найбільш критичним вимогам (тому що мають найбільший пріоритет) і їх можна оцінити на самій ранній стадії створення системи.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552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uk-UA" dirty="0"/>
              <a:t>Замовник може використовувати компоненти, отримані на перших </a:t>
            </a:r>
            <a:r>
              <a:rPr lang="uk-UA" dirty="0" smtClean="0"/>
              <a:t>кроках розробки</a:t>
            </a:r>
            <a:r>
              <a:rPr lang="uk-UA" dirty="0"/>
              <a:t>, як прототипи і провести з ними експерименти для уточнення вимог до тих компонентів, які будуть розроблятися пізніше</a:t>
            </a:r>
            <a:r>
              <a:rPr lang="uk-UA" dirty="0" smtClean="0"/>
              <a:t>.</a:t>
            </a:r>
          </a:p>
          <a:p>
            <a:r>
              <a:rPr lang="uk-UA" dirty="0" smtClean="0"/>
              <a:t>Це </a:t>
            </a:r>
            <a:r>
              <a:rPr lang="uk-UA" dirty="0"/>
              <a:t>зменшує ризик загальносистемних помилок.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розробці окремих компонентів можливі помилки, але ці компоненти повинні пройти відповідні тестування і атестацію, перш ніж їх передадуть замовнику.</a:t>
            </a:r>
          </a:p>
          <a:p>
            <a:pPr lvl="0"/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31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uk-UA" dirty="0"/>
              <a:t>Оскільки системні сервіси з високим пріоритетом розробляються першими, а всі наступні компоненти інтегруються з ними, </a:t>
            </a:r>
            <a:r>
              <a:rPr lang="uk-UA" dirty="0" smtClean="0"/>
              <a:t> </a:t>
            </a:r>
            <a:r>
              <a:rPr lang="uk-UA" dirty="0"/>
              <a:t>виходить так, що найбільш важливі підсистеми зазнають більш </a:t>
            </a:r>
            <a:r>
              <a:rPr lang="uk-UA" dirty="0" smtClean="0"/>
              <a:t>ретельного  тестування </a:t>
            </a:r>
            <a:r>
              <a:rPr lang="uk-UA" dirty="0"/>
              <a:t>і </a:t>
            </a:r>
            <a:r>
              <a:rPr lang="uk-UA" dirty="0" smtClean="0"/>
              <a:t>перевірки. </a:t>
            </a:r>
          </a:p>
          <a:p>
            <a:pPr lvl="0"/>
            <a:r>
              <a:rPr lang="uk-UA" dirty="0" smtClean="0"/>
              <a:t>Це </a:t>
            </a:r>
            <a:r>
              <a:rPr lang="uk-UA" dirty="0"/>
              <a:t>значно знижує ймовірність програмних помилок в особливо важливих частинах системи.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9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Гнучкі (адаптивні, легкі) підходи </a:t>
            </a:r>
            <a:endParaRPr lang="en-US" dirty="0" smtClean="0"/>
          </a:p>
          <a:p>
            <a:r>
              <a:rPr lang="ru-RU" dirty="0"/>
              <a:t>Р</a:t>
            </a:r>
            <a:r>
              <a:rPr lang="uk-UA" dirty="0" err="1" smtClean="0"/>
              <a:t>екомендується</a:t>
            </a:r>
            <a:r>
              <a:rPr lang="uk-UA" dirty="0" smtClean="0"/>
              <a:t> </a:t>
            </a:r>
            <a:r>
              <a:rPr lang="uk-UA" dirty="0"/>
              <a:t>застосовувати для невеликих або середніх проектів в разі незрозумілих </a:t>
            </a:r>
            <a:r>
              <a:rPr lang="uk-UA" dirty="0" smtClean="0"/>
              <a:t>(або таких, що змінюються) </a:t>
            </a:r>
            <a:r>
              <a:rPr lang="uk-UA" dirty="0"/>
              <a:t>вимог</a:t>
            </a:r>
            <a:r>
              <a:rPr lang="uk-UA" dirty="0" smtClean="0"/>
              <a:t> до </a:t>
            </a:r>
            <a:r>
              <a:rPr lang="uk-UA" dirty="0"/>
              <a:t>системи. </a:t>
            </a:r>
            <a:endParaRPr lang="uk-UA" dirty="0" smtClean="0"/>
          </a:p>
          <a:p>
            <a:r>
              <a:rPr lang="uk-UA" dirty="0" smtClean="0"/>
              <a:t>Команда </a:t>
            </a:r>
            <a:r>
              <a:rPr lang="uk-UA" dirty="0"/>
              <a:t>розробників повинна бути відповідальною і </a:t>
            </a:r>
            <a:r>
              <a:rPr lang="uk-UA" dirty="0" smtClean="0"/>
              <a:t>кваліфікованою, </a:t>
            </a:r>
            <a:r>
              <a:rPr lang="uk-UA" dirty="0"/>
              <a:t>а замовники повинні бути згодні брати участь в розробці.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53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Проблеми покрокової розробки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Компоненти</a:t>
            </a:r>
            <a:r>
              <a:rPr lang="uk-UA" dirty="0"/>
              <a:t>, одержувані на кожному кроці розробки, мають відносно невеликий розмір (зазвичай не більш 20 000 рядків коду), але повинні реалізувати яку-небудь системну функцію. </a:t>
            </a:r>
            <a:endParaRPr lang="uk-UA" dirty="0" smtClean="0"/>
          </a:p>
          <a:p>
            <a:r>
              <a:rPr lang="uk-UA" dirty="0" smtClean="0"/>
              <a:t>Відобразити </a:t>
            </a:r>
            <a:r>
              <a:rPr lang="uk-UA" dirty="0"/>
              <a:t>безліч системних вимог до компонентів потрібного розміру досить складно. </a:t>
            </a:r>
            <a:endParaRPr lang="uk-UA" dirty="0" smtClean="0"/>
          </a:p>
          <a:p>
            <a:r>
              <a:rPr lang="uk-UA" dirty="0" smtClean="0"/>
              <a:t>Багато </a:t>
            </a:r>
            <a:r>
              <a:rPr lang="uk-UA" dirty="0"/>
              <a:t>систем повинні мати набір базових системних властивостей, які реалізуються спільно різними частинами системи. </a:t>
            </a:r>
            <a:endParaRPr lang="uk-UA" dirty="0" smtClean="0"/>
          </a:p>
          <a:p>
            <a:r>
              <a:rPr lang="uk-UA" dirty="0" smtClean="0"/>
              <a:t>Оскільки </a:t>
            </a:r>
            <a:r>
              <a:rPr lang="uk-UA" dirty="0"/>
              <a:t>вимоги детально не визначені доти, поки не будуть розроблені всі компоненти, буває досить складно розподілити загальносистемні функції по компонентах.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66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Екстремальне програмування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(</a:t>
            </a:r>
            <a:r>
              <a:rPr lang="en-US" dirty="0" err="1"/>
              <a:t>E</a:t>
            </a:r>
            <a:r>
              <a:rPr lang="uk-UA" dirty="0" err="1" smtClean="0"/>
              <a:t>xtreme</a:t>
            </a:r>
            <a:r>
              <a:rPr lang="uk-UA" dirty="0" smtClean="0"/>
              <a:t> </a:t>
            </a:r>
            <a:r>
              <a:rPr lang="uk-UA" dirty="0" err="1"/>
              <a:t>programming</a:t>
            </a:r>
            <a:r>
              <a:rPr lang="uk-UA" dirty="0"/>
              <a:t>), </a:t>
            </a:r>
            <a:r>
              <a:rPr lang="uk-UA" dirty="0" smtClean="0"/>
              <a:t> </a:t>
            </a:r>
            <a:r>
              <a:rPr lang="uk-UA" dirty="0"/>
              <a:t>усуває деякі недоліки методу покрокової розробки. </a:t>
            </a:r>
            <a:endParaRPr lang="uk-UA" dirty="0" smtClean="0"/>
          </a:p>
          <a:p>
            <a:r>
              <a:rPr lang="uk-UA" dirty="0" smtClean="0"/>
              <a:t>Метод </a:t>
            </a:r>
            <a:r>
              <a:rPr lang="uk-UA" dirty="0"/>
              <a:t>заснований на покроковій розробці малих програмних компонентів, що реалізують невеликі функціональні вимоги, постійнім залученням замовника в процес розробки і знеособленім програмуванні.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624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/>
              <a:t>Спіральна модель розробки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Найбільш відомим і поширеним варіантом еволюційної моделі є спіральна модель, що стала вже фактично самостійної моделлю, що має різні сценарії розвитку і деталізації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/>
              <a:t>Відмінною особливістю цієї моделі є спеціальна увага ризикам, що впливає на організацію життєвого циклу.</a:t>
            </a:r>
          </a:p>
          <a:p>
            <a:r>
              <a:rPr lang="uk-UA" dirty="0"/>
              <a:t>Головне досягнення спіральної моделі полягає в тому, що вона пропонує спектр можливостей адаптації вдалих аспектів існуючих моделей процесів життєвого циклу.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9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/>
              <a:t>Спіральна модель розробки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Модель спіральної розробки </a:t>
            </a:r>
            <a:r>
              <a:rPr lang="uk-UA" dirty="0"/>
              <a:t>характерна при розробці новаторських (нетипових) систем.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початку роботи над проектом у замовника і розробника немає чіткого бачення підсумкового продукту (вимоги не можуть бути чітко визначені) або стовідсоткової впевненості в успішній реалізації проекту (ризики дуже великі</a:t>
            </a:r>
            <a:r>
              <a:rPr lang="uk-UA" dirty="0" smtClean="0"/>
              <a:t>).</a:t>
            </a:r>
          </a:p>
          <a:p>
            <a:r>
              <a:rPr lang="uk-UA" dirty="0" smtClean="0"/>
              <a:t> </a:t>
            </a:r>
            <a:r>
              <a:rPr lang="uk-UA" dirty="0"/>
              <a:t>В зв’язку з цим приймається рішення розробки системи по частинах з можливістю зміни вимог або відмови від її подальшого розвитку. </a:t>
            </a:r>
            <a:endParaRPr lang="uk-UA" dirty="0" smtClean="0"/>
          </a:p>
          <a:p>
            <a:r>
              <a:rPr lang="uk-UA" dirty="0" smtClean="0"/>
              <a:t>Розвиток </a:t>
            </a:r>
            <a:r>
              <a:rPr lang="uk-UA" dirty="0"/>
              <a:t>проекту може бути завершено не тільки після стадії впровадження, але і після стадії аналізу ризику</a:t>
            </a:r>
            <a:r>
              <a:rPr lang="uk-UA" dirty="0" smtClean="0"/>
              <a:t>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49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54</a:t>
            </a:fld>
            <a:endParaRPr lang="ru-RU"/>
          </a:p>
        </p:txBody>
      </p:sp>
      <p:pic>
        <p:nvPicPr>
          <p:cNvPr id="7" name="Місце для вмісту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8640"/>
            <a:ext cx="9020012" cy="5937523"/>
          </a:xfrm>
        </p:spPr>
      </p:pic>
    </p:spTree>
    <p:extLst>
      <p:ext uri="{BB962C8B-B14F-4D97-AF65-F5344CB8AC3E}">
        <p14:creationId xmlns:p14="http://schemas.microsoft.com/office/powerpoint/2010/main" val="1123402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</a:t>
            </a:r>
            <a:r>
              <a:rPr lang="uk-UA" dirty="0" err="1" smtClean="0"/>
              <a:t>роцес</a:t>
            </a:r>
            <a:r>
              <a:rPr lang="uk-UA" dirty="0" smtClean="0"/>
              <a:t> </a:t>
            </a:r>
            <a:r>
              <a:rPr lang="uk-UA" dirty="0"/>
              <a:t>створення ПЗ представлений у вигляді послідовності окремих процесів з можливим зворотним зв'язком між ними, тут процес розробки представлений у вигляді спіралі. </a:t>
            </a:r>
            <a:endParaRPr lang="uk-UA" dirty="0" smtClean="0"/>
          </a:p>
          <a:p>
            <a:r>
              <a:rPr lang="uk-UA" dirty="0" smtClean="0"/>
              <a:t>Кожний </a:t>
            </a:r>
            <a:r>
              <a:rPr lang="uk-UA" dirty="0"/>
              <a:t>виток спіралі відповідає однієї стадії (ітерації) процесу створення ПЗ. </a:t>
            </a:r>
            <a:endParaRPr lang="uk-UA" dirty="0" smtClean="0"/>
          </a:p>
          <a:p>
            <a:r>
              <a:rPr lang="uk-UA" dirty="0" smtClean="0"/>
              <a:t>Внутрішній </a:t>
            </a:r>
            <a:r>
              <a:rPr lang="uk-UA" dirty="0"/>
              <a:t>виток спіралі </a:t>
            </a:r>
            <a:r>
              <a:rPr lang="uk-UA" dirty="0" smtClean="0"/>
              <a:t>відповідає </a:t>
            </a:r>
            <a:r>
              <a:rPr lang="uk-UA" dirty="0"/>
              <a:t> </a:t>
            </a:r>
            <a:br>
              <a:rPr lang="uk-UA" dirty="0"/>
            </a:br>
            <a:r>
              <a:rPr lang="uk-UA" dirty="0"/>
              <a:t>стадії ухвалення рішення про створення </a:t>
            </a:r>
            <a:r>
              <a:rPr lang="uk-UA" dirty="0" smtClean="0"/>
              <a:t>ПЗ</a:t>
            </a:r>
          </a:p>
          <a:p>
            <a:r>
              <a:rPr lang="uk-UA" dirty="0" smtClean="0"/>
              <a:t>На наступному </a:t>
            </a:r>
            <a:r>
              <a:rPr lang="uk-UA" dirty="0"/>
              <a:t>витку визначаються системні вимоги, далі </a:t>
            </a:r>
            <a:r>
              <a:rPr lang="uk-UA" dirty="0" smtClean="0"/>
              <a:t>стадія </a:t>
            </a:r>
            <a:r>
              <a:rPr lang="uk-UA" dirty="0"/>
              <a:t>(виток спіралі) проектування системи і т.д.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77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Визначення цілей.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uk-UA" dirty="0" smtClean="0"/>
              <a:t>Визначаються цілі </a:t>
            </a:r>
            <a:r>
              <a:rPr lang="uk-UA" dirty="0"/>
              <a:t>кожної ітерації проекту.</a:t>
            </a:r>
            <a:r>
              <a:rPr lang="uk-UA" i="1" dirty="0"/>
              <a:t> </a:t>
            </a:r>
            <a:endParaRPr lang="uk-UA" i="1" dirty="0" smtClean="0"/>
          </a:p>
          <a:p>
            <a:pPr lvl="0"/>
            <a:r>
              <a:rPr lang="uk-UA" dirty="0" smtClean="0"/>
              <a:t>Встановлюються </a:t>
            </a:r>
            <a:r>
              <a:rPr lang="uk-UA" dirty="0"/>
              <a:t>обмеження на процес створення ПЗ і на сам програмний продукт, уточнюються плани виробництва компонентів. </a:t>
            </a:r>
            <a:endParaRPr lang="uk-UA" dirty="0" smtClean="0"/>
          </a:p>
          <a:p>
            <a:pPr lvl="0"/>
            <a:r>
              <a:rPr lang="uk-UA" dirty="0" smtClean="0"/>
              <a:t>Визначаються </a:t>
            </a:r>
            <a:r>
              <a:rPr lang="uk-UA" dirty="0"/>
              <a:t>проектні ризики (наприклад, ризик перевищення строків або ризик перевищення вартості проекту). </a:t>
            </a:r>
            <a:endParaRPr lang="uk-UA" dirty="0" smtClean="0"/>
          </a:p>
          <a:p>
            <a:pPr lvl="0"/>
            <a:r>
              <a:rPr lang="uk-UA" dirty="0" smtClean="0"/>
              <a:t>Залежно </a:t>
            </a:r>
            <a:r>
              <a:rPr lang="uk-UA" dirty="0"/>
              <a:t>від "виявлених” ризиків, можуть плануватися альтернативні стратегії розробки ПЗ.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971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Оцінка </a:t>
            </a:r>
            <a:r>
              <a:rPr lang="uk-UA" i="1" dirty="0" smtClean="0"/>
              <a:t>і зменшення </a:t>
            </a:r>
            <a:r>
              <a:rPr lang="uk-UA" i="1" dirty="0"/>
              <a:t>ризиків.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/>
              <a:t>Для </a:t>
            </a:r>
            <a:r>
              <a:rPr lang="uk-UA" dirty="0"/>
              <a:t>кожного певного проектного ризику</a:t>
            </a:r>
            <a:r>
              <a:rPr lang="uk-UA" i="1" dirty="0"/>
              <a:t> </a:t>
            </a:r>
            <a:r>
              <a:rPr lang="uk-UA" dirty="0"/>
              <a:t>проводиться його детальний аналіз. </a:t>
            </a:r>
            <a:endParaRPr lang="uk-UA" dirty="0" smtClean="0"/>
          </a:p>
          <a:p>
            <a:pPr lvl="0"/>
            <a:r>
              <a:rPr lang="uk-UA" dirty="0" smtClean="0"/>
              <a:t>Плануються </a:t>
            </a:r>
            <a:r>
              <a:rPr lang="uk-UA" dirty="0"/>
              <a:t>заходи для зменшення </a:t>
            </a:r>
            <a:r>
              <a:rPr lang="uk-UA" dirty="0" smtClean="0"/>
              <a:t>ризиків</a:t>
            </a:r>
            <a:r>
              <a:rPr lang="uk-UA" dirty="0"/>
              <a:t>. </a:t>
            </a:r>
            <a:endParaRPr lang="uk-UA" dirty="0" smtClean="0"/>
          </a:p>
          <a:p>
            <a:pPr lvl="0"/>
            <a:r>
              <a:rPr lang="uk-UA" dirty="0" smtClean="0"/>
              <a:t>Якщо </a:t>
            </a:r>
            <a:r>
              <a:rPr lang="uk-UA" dirty="0"/>
              <a:t>існує ризик, що системні вимоги визначені </a:t>
            </a:r>
            <a:r>
              <a:rPr lang="uk-UA" dirty="0" smtClean="0"/>
              <a:t>неправильно,  </a:t>
            </a:r>
            <a:r>
              <a:rPr lang="uk-UA" dirty="0"/>
              <a:t>планується розробити прототип системи.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4204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Розробка і тестування.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uk-UA" dirty="0" smtClean="0"/>
              <a:t>Після </a:t>
            </a:r>
            <a:r>
              <a:rPr lang="uk-UA" dirty="0"/>
              <a:t>оцінки ризиків вибирається модель процесу</a:t>
            </a:r>
            <a:r>
              <a:rPr lang="uk-UA" i="1" dirty="0"/>
              <a:t> </a:t>
            </a:r>
            <a:r>
              <a:rPr lang="uk-UA" dirty="0"/>
              <a:t>створення системи</a:t>
            </a:r>
            <a:r>
              <a:rPr lang="uk-UA" dirty="0" smtClean="0"/>
              <a:t>.</a:t>
            </a:r>
          </a:p>
          <a:p>
            <a:pPr lvl="0"/>
            <a:r>
              <a:rPr lang="uk-UA" dirty="0" smtClean="0"/>
              <a:t>Якщо переважають </a:t>
            </a:r>
            <a:r>
              <a:rPr lang="uk-UA" dirty="0"/>
              <a:t>ризики, пов'язані з розробкою інтерфейсів, найбільш </a:t>
            </a:r>
            <a:r>
              <a:rPr lang="uk-UA" dirty="0" smtClean="0"/>
              <a:t>доцільною </a:t>
            </a:r>
            <a:r>
              <a:rPr lang="uk-UA" dirty="0"/>
              <a:t>буде еволюційна модель розробки ПЗ </a:t>
            </a:r>
            <a:r>
              <a:rPr lang="uk-UA" dirty="0" smtClean="0"/>
              <a:t>з </a:t>
            </a:r>
            <a:r>
              <a:rPr lang="uk-UA" dirty="0" err="1"/>
              <a:t>прототипуванням</a:t>
            </a:r>
            <a:r>
              <a:rPr lang="uk-UA" dirty="0"/>
              <a:t>. </a:t>
            </a:r>
            <a:endParaRPr lang="uk-UA" dirty="0" smtClean="0"/>
          </a:p>
          <a:p>
            <a:pPr lvl="0"/>
            <a:r>
              <a:rPr lang="uk-UA" dirty="0" smtClean="0"/>
              <a:t>Якщо </a:t>
            </a:r>
            <a:r>
              <a:rPr lang="uk-UA" dirty="0"/>
              <a:t>основні ризики пов'язані з відповідністю системи і специфікації, </a:t>
            </a:r>
            <a:r>
              <a:rPr lang="uk-UA" dirty="0" smtClean="0"/>
              <a:t>краще </a:t>
            </a:r>
            <a:r>
              <a:rPr lang="uk-UA" dirty="0"/>
              <a:t>слід застосувати модель формальних перетворень. </a:t>
            </a:r>
            <a:endParaRPr lang="uk-UA" dirty="0" smtClean="0"/>
          </a:p>
          <a:p>
            <a:pPr lvl="0"/>
            <a:r>
              <a:rPr lang="uk-UA" dirty="0" smtClean="0"/>
              <a:t>Каскадна </a:t>
            </a:r>
            <a:r>
              <a:rPr lang="uk-UA" dirty="0"/>
              <a:t>модель може бути застосована в тому випадку, якщо основні ризики визначені як помилки, які можуть виявитися на етапі складання системи.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3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Планування.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/>
              <a:t>Переглядається </a:t>
            </a:r>
            <a:r>
              <a:rPr lang="uk-UA" dirty="0"/>
              <a:t>проект і приймається рішення про те,</a:t>
            </a:r>
            <a:r>
              <a:rPr lang="uk-UA" i="1" dirty="0"/>
              <a:t> </a:t>
            </a:r>
            <a:r>
              <a:rPr lang="uk-UA" dirty="0"/>
              <a:t>чи</a:t>
            </a:r>
            <a:r>
              <a:rPr lang="uk-UA" i="1" dirty="0"/>
              <a:t> </a:t>
            </a:r>
            <a:r>
              <a:rPr lang="uk-UA" dirty="0"/>
              <a:t>починати наступний виток спіралі</a:t>
            </a:r>
            <a:r>
              <a:rPr lang="uk-UA" dirty="0" smtClean="0"/>
              <a:t>.</a:t>
            </a:r>
          </a:p>
          <a:p>
            <a:pPr lvl="0"/>
            <a:r>
              <a:rPr lang="uk-UA" dirty="0" smtClean="0"/>
              <a:t> </a:t>
            </a:r>
            <a:r>
              <a:rPr lang="uk-UA" dirty="0"/>
              <a:t>Якщо приймається рішення про продовження проекту, розробляється план на наступну стадію проекту.</a:t>
            </a:r>
          </a:p>
          <a:p>
            <a:pPr marL="0" indent="0">
              <a:buNone/>
            </a:pP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66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r>
              <a:rPr lang="uk-UA" dirty="0"/>
              <a:t>Еволюційне </a:t>
            </a:r>
            <a:r>
              <a:rPr lang="uk-UA" dirty="0" err="1"/>
              <a:t>прототипування</a:t>
            </a:r>
            <a:endParaRPr lang="uk-UA" dirty="0"/>
          </a:p>
          <a:p>
            <a:r>
              <a:rPr lang="uk-UA" dirty="0"/>
              <a:t>Ітеративна </a:t>
            </a:r>
            <a:r>
              <a:rPr lang="uk-UA" dirty="0" smtClean="0"/>
              <a:t>розробка</a:t>
            </a:r>
          </a:p>
          <a:p>
            <a:r>
              <a:rPr lang="uk-UA" dirty="0" err="1" smtClean="0"/>
              <a:t>Інкрементна</a:t>
            </a:r>
            <a:r>
              <a:rPr lang="uk-UA" dirty="0" smtClean="0"/>
              <a:t> розробка </a:t>
            </a:r>
          </a:p>
          <a:p>
            <a:r>
              <a:rPr lang="uk-UA" dirty="0" smtClean="0"/>
              <a:t>Адаптивні підходи</a:t>
            </a:r>
          </a:p>
          <a:p>
            <a:r>
              <a:rPr lang="uk-UA" dirty="0" smtClean="0"/>
              <a:t>Екстремальне програмування</a:t>
            </a:r>
          </a:p>
          <a:p>
            <a:r>
              <a:rPr lang="uk-UA" dirty="0" smtClean="0"/>
              <a:t>Адаптивна розробка</a:t>
            </a:r>
          </a:p>
          <a:p>
            <a:r>
              <a:rPr lang="uk-UA" dirty="0" smtClean="0"/>
              <a:t>Підходи дослідницького </a:t>
            </a:r>
            <a:r>
              <a:rPr lang="uk-UA" dirty="0"/>
              <a:t>програмування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05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Аналіз компонентів.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/>
              <a:t>Маючи </a:t>
            </a:r>
            <a:r>
              <a:rPr lang="uk-UA" dirty="0"/>
              <a:t>специфікацію вимог,</a:t>
            </a:r>
            <a:r>
              <a:rPr lang="uk-UA" i="1" dirty="0"/>
              <a:t> </a:t>
            </a:r>
            <a:r>
              <a:rPr lang="uk-UA" dirty="0"/>
              <a:t>на цьому етапі</a:t>
            </a:r>
            <a:r>
              <a:rPr lang="uk-UA" i="1" dirty="0"/>
              <a:t> </a:t>
            </a:r>
            <a:r>
              <a:rPr lang="uk-UA" dirty="0"/>
              <a:t>здійснюється пошук компонентів, які могли б задовольнити сформульованим вимогам. Зазвичай неможливо точно </a:t>
            </a:r>
            <a:r>
              <a:rPr lang="uk-UA" dirty="0" smtClean="0"/>
              <a:t>використати </a:t>
            </a:r>
            <a:r>
              <a:rPr lang="uk-UA" dirty="0"/>
              <a:t>функції, реалізовані готовими компонентами, і функції, визначені специфікацією вимог.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919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uk-UA" dirty="0"/>
              <a:t>Істотна відмінність спіральної моделі від інших моделей процесу створення ПЗ полягає в точному визначенню і оцінюванні ризиків. </a:t>
            </a:r>
            <a:endParaRPr lang="uk-UA" dirty="0" smtClean="0"/>
          </a:p>
          <a:p>
            <a:pPr algn="just"/>
            <a:r>
              <a:rPr lang="uk-UA" dirty="0" smtClean="0"/>
              <a:t>Якщо </a:t>
            </a:r>
            <a:r>
              <a:rPr lang="uk-UA" dirty="0"/>
              <a:t>говорити неформально, то ризик ‒ це ті неприємності, які можуть трапитися в процесі розробки системи. </a:t>
            </a:r>
            <a:endParaRPr lang="uk-UA" dirty="0" smtClean="0"/>
          </a:p>
          <a:p>
            <a:pPr algn="just"/>
            <a:r>
              <a:rPr lang="uk-UA" dirty="0" smtClean="0"/>
              <a:t>Якщо </a:t>
            </a:r>
            <a:r>
              <a:rPr lang="uk-UA" dirty="0"/>
              <a:t>при написанні програмного коду використовується нова мова програмування, то ризик може полягати в тому, що компілятор цієї мови може бути ненадійним або що результуючий код може бути </a:t>
            </a:r>
            <a:r>
              <a:rPr lang="uk-UA" dirty="0" smtClean="0"/>
              <a:t>недостатньо ефективним</a:t>
            </a:r>
            <a:r>
              <a:rPr lang="uk-UA" dirty="0"/>
              <a:t>. </a:t>
            </a:r>
            <a:endParaRPr lang="uk-UA" dirty="0" smtClean="0"/>
          </a:p>
          <a:p>
            <a:pPr algn="just"/>
            <a:r>
              <a:rPr lang="uk-UA" dirty="0" smtClean="0"/>
              <a:t>Ризики </a:t>
            </a:r>
            <a:r>
              <a:rPr lang="uk-UA" dirty="0"/>
              <a:t>можуть також полягати в перевищенні строків або вартості проекту.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29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Перша ітерація створення ПЗ в спіральній моделі починається з ретельного </a:t>
            </a:r>
            <a:r>
              <a:rPr lang="uk-UA" dirty="0" smtClean="0"/>
              <a:t>опрацювання </a:t>
            </a:r>
            <a:r>
              <a:rPr lang="uk-UA" dirty="0"/>
              <a:t>системних показників (цілей системи), таких як експлуатаційні показники і функціональні можливості системи. </a:t>
            </a:r>
            <a:endParaRPr lang="uk-UA" dirty="0" smtClean="0"/>
          </a:p>
          <a:p>
            <a:r>
              <a:rPr lang="uk-UA" dirty="0" smtClean="0"/>
              <a:t>Зазвичай</a:t>
            </a:r>
            <a:r>
              <a:rPr lang="uk-UA" dirty="0"/>
              <a:t>, альтернативних шляхів досягнення цих показників або цілей можна сформувати нескінченно багато.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965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Кожна </a:t>
            </a:r>
            <a:r>
              <a:rPr lang="uk-UA" dirty="0"/>
              <a:t>альтернатива повинна оцінювати вартість досягнення кожної сформульованої мети. </a:t>
            </a:r>
            <a:endParaRPr lang="uk-UA" dirty="0" smtClean="0"/>
          </a:p>
          <a:p>
            <a:r>
              <a:rPr lang="uk-UA" dirty="0" smtClean="0"/>
              <a:t>Результати </a:t>
            </a:r>
            <a:r>
              <a:rPr lang="uk-UA" dirty="0"/>
              <a:t>аналізу можливих альтернатив служать джерелом оцінки проектного ризику.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наступній стадії спіральної моделі, </a:t>
            </a:r>
            <a:r>
              <a:rPr lang="uk-UA" dirty="0" smtClean="0"/>
              <a:t> </a:t>
            </a:r>
            <a:r>
              <a:rPr lang="uk-UA" dirty="0"/>
              <a:t>для оцінки ризиків використовуються більш детальний аналіз альтернатив, </a:t>
            </a:r>
            <a:r>
              <a:rPr lang="uk-UA" dirty="0" err="1"/>
              <a:t>прототипування</a:t>
            </a:r>
            <a:r>
              <a:rPr lang="uk-UA" dirty="0"/>
              <a:t>, імітаційне моделювання </a:t>
            </a:r>
            <a:r>
              <a:rPr lang="uk-UA" dirty="0" smtClean="0"/>
              <a:t>та ін.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133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uk-UA" dirty="0" smtClean="0"/>
              <a:t>В спіральній </a:t>
            </a:r>
            <a:r>
              <a:rPr lang="uk-UA" dirty="0"/>
              <a:t>моделі немає фіксованих етапів, таких як розробка специфікації або проектування. </a:t>
            </a:r>
            <a:endParaRPr lang="uk-UA" dirty="0" smtClean="0"/>
          </a:p>
          <a:p>
            <a:pPr lvl="0" algn="just"/>
            <a:r>
              <a:rPr lang="uk-UA" dirty="0" smtClean="0"/>
              <a:t>Модель </a:t>
            </a:r>
            <a:r>
              <a:rPr lang="uk-UA" dirty="0"/>
              <a:t>може містити в собі будь-які інші моделі розробки систем. </a:t>
            </a:r>
            <a:endParaRPr lang="uk-UA" dirty="0" smtClean="0"/>
          </a:p>
          <a:p>
            <a:pPr lvl="0" algn="just"/>
            <a:r>
              <a:rPr lang="uk-UA" dirty="0" smtClean="0"/>
              <a:t>Наприклад</a:t>
            </a:r>
            <a:r>
              <a:rPr lang="uk-UA" dirty="0"/>
              <a:t>, на одному витку спіралі може використовуватися </a:t>
            </a:r>
            <a:r>
              <a:rPr lang="uk-UA" dirty="0" err="1"/>
              <a:t>прототипування</a:t>
            </a:r>
            <a:r>
              <a:rPr lang="uk-UA" dirty="0"/>
              <a:t> для більш чіткого визначення вимог </a:t>
            </a:r>
            <a:r>
              <a:rPr lang="uk-UA" dirty="0" smtClean="0"/>
              <a:t>(для </a:t>
            </a:r>
            <a:r>
              <a:rPr lang="uk-UA" dirty="0"/>
              <a:t>зменшення відповідних ризиків). </a:t>
            </a:r>
            <a:endParaRPr lang="uk-UA" dirty="0" smtClean="0"/>
          </a:p>
          <a:p>
            <a:pPr lvl="0" algn="just"/>
            <a:r>
              <a:rPr lang="uk-UA" dirty="0" smtClean="0"/>
              <a:t>На </a:t>
            </a:r>
            <a:r>
              <a:rPr lang="uk-UA" dirty="0"/>
              <a:t>наступному витку може застосовуватися каскадна модель. </a:t>
            </a:r>
            <a:endParaRPr lang="uk-UA" dirty="0" smtClean="0"/>
          </a:p>
          <a:p>
            <a:pPr lvl="0" algn="just"/>
            <a:r>
              <a:rPr lang="uk-UA" dirty="0" smtClean="0"/>
              <a:t>Якщо </a:t>
            </a:r>
            <a:r>
              <a:rPr lang="uk-UA" dirty="0"/>
              <a:t>вимоги чітко сформульовані, може застосовуватися метод формальних перетворень.</a:t>
            </a:r>
          </a:p>
          <a:p>
            <a:pPr algn="just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523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 </a:t>
            </a:r>
            <a:r>
              <a:rPr lang="uk-UA" dirty="0" smtClean="0"/>
              <a:t>врахуванням </a:t>
            </a:r>
            <a:r>
              <a:rPr lang="uk-UA" dirty="0"/>
              <a:t>отриманих оцінок ризиків вибирається той або інший підхід до розробки системних </a:t>
            </a:r>
            <a:r>
              <a:rPr lang="uk-UA" dirty="0" smtClean="0"/>
              <a:t>компонентів</a:t>
            </a:r>
          </a:p>
          <a:p>
            <a:r>
              <a:rPr lang="uk-UA" dirty="0" smtClean="0"/>
              <a:t>Підхід </a:t>
            </a:r>
            <a:r>
              <a:rPr lang="uk-UA" dirty="0"/>
              <a:t>реалізується, потім здійснюється планування наступного етапу </a:t>
            </a:r>
            <a:r>
              <a:rPr lang="uk-UA" dirty="0" smtClean="0"/>
              <a:t>процесу </a:t>
            </a:r>
            <a:r>
              <a:rPr lang="uk-UA" dirty="0"/>
              <a:t>створення ПЗ.</a:t>
            </a:r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506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</a:t>
            </a:r>
            <a:r>
              <a:rPr lang="uk-UA" dirty="0" smtClean="0"/>
              <a:t>ричини </a:t>
            </a:r>
            <a:r>
              <a:rPr lang="uk-UA" dirty="0"/>
              <a:t>обмеженого застосування автоматизованих засобів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Величезне </a:t>
            </a:r>
            <a:r>
              <a:rPr lang="uk-UA" dirty="0"/>
              <a:t>різноманіття видів діяльності, пов'язаних з розробкою програмних продуктів. </a:t>
            </a:r>
            <a:endParaRPr lang="uk-UA" dirty="0" smtClean="0"/>
          </a:p>
          <a:p>
            <a:r>
              <a:rPr lang="uk-UA" dirty="0" smtClean="0"/>
              <a:t>Використання різних підходів </a:t>
            </a:r>
            <a:r>
              <a:rPr lang="uk-UA" dirty="0"/>
              <a:t>до розробки </a:t>
            </a:r>
            <a:r>
              <a:rPr lang="uk-UA" dirty="0" smtClean="0"/>
              <a:t>програмного забезпечення в організаціях.</a:t>
            </a:r>
          </a:p>
          <a:p>
            <a:r>
              <a:rPr lang="uk-UA" dirty="0" smtClean="0"/>
              <a:t>Відмінності характеристик </a:t>
            </a:r>
            <a:r>
              <a:rPr lang="uk-UA" dirty="0"/>
              <a:t>і </a:t>
            </a:r>
            <a:r>
              <a:rPr lang="uk-UA" dirty="0" smtClean="0"/>
              <a:t>можливостей </a:t>
            </a:r>
            <a:r>
              <a:rPr lang="uk-UA" dirty="0"/>
              <a:t>створюваних систем, що вимагає особливої уваги до певних сторін процесу розробки. </a:t>
            </a:r>
            <a:endParaRPr lang="uk-UA" dirty="0" smtClean="0"/>
          </a:p>
          <a:p>
            <a:r>
              <a:rPr lang="uk-UA" dirty="0" smtClean="0"/>
              <a:t>Навіть </a:t>
            </a:r>
            <a:r>
              <a:rPr lang="uk-UA" dirty="0"/>
              <a:t>в одній організації при створенні різних програмних систем можуть використовуватися різні підходи і технології.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03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Стандартизація технологій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Зменшення різнорідності </a:t>
            </a:r>
            <a:r>
              <a:rPr lang="uk-UA" dirty="0"/>
              <a:t>використовуваних в даній організації технологій. </a:t>
            </a:r>
            <a:endParaRPr lang="uk-UA" dirty="0" smtClean="0"/>
          </a:p>
          <a:p>
            <a:r>
              <a:rPr lang="uk-UA" dirty="0" smtClean="0"/>
              <a:t>Вдосконалення </a:t>
            </a:r>
            <a:r>
              <a:rPr lang="uk-UA" dirty="0"/>
              <a:t>внутрішніх комунікацій в організації, зменшення часу навчання </a:t>
            </a:r>
            <a:r>
              <a:rPr lang="uk-UA" dirty="0" smtClean="0"/>
              <a:t>персоналу</a:t>
            </a:r>
          </a:p>
          <a:p>
            <a:r>
              <a:rPr lang="uk-UA" dirty="0" smtClean="0"/>
              <a:t>Економічно вигідний </a:t>
            </a:r>
            <a:r>
              <a:rPr lang="uk-UA" dirty="0"/>
              <a:t>процес автоматизації розробок. </a:t>
            </a:r>
            <a:endParaRPr lang="uk-UA" dirty="0" smtClean="0"/>
          </a:p>
          <a:p>
            <a:r>
              <a:rPr lang="uk-UA" dirty="0" smtClean="0"/>
              <a:t>Стандартизація </a:t>
            </a:r>
            <a:r>
              <a:rPr lang="uk-UA" dirty="0"/>
              <a:t>зазвичай є першим кроком до впровадження нових методів і технологій інженерії </a:t>
            </a:r>
            <a:r>
              <a:rPr lang="uk-UA" dirty="0" smtClean="0"/>
              <a:t>програмного забезпечення.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044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Ітераційні моделі розробки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програмного забезпечення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Ітеративна й </a:t>
            </a:r>
            <a:r>
              <a:rPr lang="uk-UA" b="1" dirty="0" err="1"/>
              <a:t>інкрементальна</a:t>
            </a:r>
            <a:r>
              <a:rPr lang="uk-UA" b="1" dirty="0"/>
              <a:t> модель – еволюційний підхід</a:t>
            </a:r>
          </a:p>
          <a:p>
            <a:r>
              <a:rPr lang="uk-UA" dirty="0"/>
              <a:t>Ітеративна модель припускає </a:t>
            </a:r>
            <a:r>
              <a:rPr lang="uk-UA" dirty="0" smtClean="0"/>
              <a:t>розділення </a:t>
            </a:r>
            <a:r>
              <a:rPr lang="uk-UA" dirty="0"/>
              <a:t>життєвого циклу проекту на послідовність ітерацій, кожна з яких нагадує «міні-проект</a:t>
            </a:r>
            <a:r>
              <a:rPr lang="uk-UA" dirty="0" smtClean="0"/>
              <a:t>» з усіма фазами </a:t>
            </a:r>
            <a:r>
              <a:rPr lang="uk-UA" dirty="0"/>
              <a:t>життєвого циклу в застосуванні до створення менших </a:t>
            </a:r>
            <a:r>
              <a:rPr lang="uk-UA" dirty="0" smtClean="0"/>
              <a:t>фрагментів функціональності.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614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Мета кожної ітерації – отримання </a:t>
            </a:r>
            <a:r>
              <a:rPr lang="uk-UA" dirty="0" smtClean="0"/>
              <a:t>робочої </a:t>
            </a:r>
            <a:r>
              <a:rPr lang="uk-UA" dirty="0"/>
              <a:t>версії програмної системи, що включає функціональність, визначену інтегрованим змістом усіх попередніх і поточної ітерації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/>
              <a:t>Результат фінальної ітерації містить всю необхідну функціональність продукту. </a:t>
            </a:r>
            <a:endParaRPr lang="uk-UA" dirty="0" smtClean="0"/>
          </a:p>
          <a:p>
            <a:r>
              <a:rPr lang="uk-UA" dirty="0" smtClean="0"/>
              <a:t>Із </a:t>
            </a:r>
            <a:r>
              <a:rPr lang="uk-UA" dirty="0"/>
              <a:t>завершенням кожної ітерації, продукт розвивається </a:t>
            </a:r>
            <a:r>
              <a:rPr lang="uk-UA" dirty="0" err="1"/>
              <a:t>інкрементально</a:t>
            </a:r>
            <a:r>
              <a:rPr lang="uk-UA" dirty="0"/>
              <a:t>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Характеристики  </a:t>
            </a:r>
            <a:br>
              <a:rPr lang="ru-RU" dirty="0" smtClean="0"/>
            </a:br>
            <a:r>
              <a:rPr lang="ru-RU" dirty="0" smtClean="0"/>
              <a:t>методолог</a:t>
            </a:r>
            <a:r>
              <a:rPr lang="uk-UA" dirty="0" err="1" smtClean="0"/>
              <a:t>ій</a:t>
            </a:r>
            <a:r>
              <a:rPr lang="uk-UA" dirty="0" smtClean="0"/>
              <a:t> проектування</a:t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Стратегія конструювання</a:t>
            </a:r>
          </a:p>
          <a:p>
            <a:r>
              <a:rPr lang="uk-UA" dirty="0" smtClean="0"/>
              <a:t>Адаптивність процесу</a:t>
            </a:r>
          </a:p>
          <a:p>
            <a:r>
              <a:rPr lang="uk-UA" dirty="0" smtClean="0"/>
              <a:t>Етапи і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ru-RU" dirty="0" err="1" smtClean="0"/>
              <a:t>язки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ними</a:t>
            </a:r>
          </a:p>
          <a:p>
            <a:r>
              <a:rPr lang="ru-RU" dirty="0" err="1" smtClean="0"/>
              <a:t>Формулювання</a:t>
            </a:r>
            <a:r>
              <a:rPr lang="ru-RU" dirty="0" smtClean="0"/>
              <a:t> </a:t>
            </a:r>
            <a:r>
              <a:rPr lang="ru-RU" smtClean="0"/>
              <a:t>вимог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752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З точки зору структури життєвого циклу таку модель називають </a:t>
            </a:r>
            <a:r>
              <a:rPr lang="uk-UA" b="1" dirty="0" smtClean="0"/>
              <a:t>ітеративною. </a:t>
            </a:r>
          </a:p>
          <a:p>
            <a:r>
              <a:rPr lang="uk-UA" dirty="0" smtClean="0"/>
              <a:t>З </a:t>
            </a:r>
            <a:r>
              <a:rPr lang="uk-UA" dirty="0"/>
              <a:t>точки зору розвитку продукту – </a:t>
            </a:r>
            <a:r>
              <a:rPr lang="uk-UA" b="1" dirty="0" err="1" smtClean="0"/>
              <a:t>інкрементальною</a:t>
            </a:r>
            <a:r>
              <a:rPr lang="uk-UA" b="1" dirty="0" smtClean="0"/>
              <a:t>. </a:t>
            </a:r>
          </a:p>
          <a:p>
            <a:r>
              <a:rPr lang="uk-UA" dirty="0" smtClean="0"/>
              <a:t>Досвід </a:t>
            </a:r>
            <a:r>
              <a:rPr lang="uk-UA" dirty="0"/>
              <a:t>індустрії показує, що неможливо розглядати кожен з цих поглядів ізольовано. </a:t>
            </a:r>
            <a:endParaRPr lang="uk-UA" dirty="0" smtClean="0"/>
          </a:p>
          <a:p>
            <a:r>
              <a:rPr lang="uk-UA" dirty="0" smtClean="0"/>
              <a:t>Найчастіше </a:t>
            </a:r>
            <a:r>
              <a:rPr lang="uk-UA" dirty="0"/>
              <a:t>таку змішану еволюційну модель називають просто ітеративною (говорячи про процес) та/або </a:t>
            </a:r>
            <a:r>
              <a:rPr lang="uk-UA" dirty="0" err="1"/>
              <a:t>інкрементальною</a:t>
            </a:r>
            <a:r>
              <a:rPr lang="uk-UA" dirty="0"/>
              <a:t> (говорячи про нарощування функціональності продукту).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7828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невизначеності</a:t>
            </a:r>
            <a:r>
              <a:rPr lang="ru-RU" dirty="0"/>
              <a:t> та </a:t>
            </a:r>
            <a:r>
              <a:rPr lang="ru-RU" dirty="0" err="1"/>
              <a:t>інкрементальне</a:t>
            </a:r>
            <a:r>
              <a:rPr lang="ru-RU" dirty="0"/>
              <a:t>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71</a:t>
            </a:fld>
            <a:endParaRPr lang="ru-RU"/>
          </a:p>
        </p:txBody>
      </p:sp>
      <p:pic>
        <p:nvPicPr>
          <p:cNvPr id="5" name="Місце для вмісту 4" descr="https://elearning.sumdu.edu.ua/free_content/lectured:de1c9452f2a161439391120eef364dd8ce4d8e5e/20160217112601/165292/file-assets/img_1_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6" y="1196752"/>
            <a:ext cx="8409817" cy="568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9685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Еволюційна модель має на увазі не лише складання працюючої (з погляду результатів тестування) версії системи, але і її розгортання в реальних </a:t>
            </a:r>
            <a:r>
              <a:rPr lang="uk-UA" dirty="0" smtClean="0"/>
              <a:t>операційних </a:t>
            </a:r>
            <a:r>
              <a:rPr lang="uk-UA" dirty="0"/>
              <a:t>умовах з аналізом відгуків користувачів для визначення змісту і планування наступної ітерації. </a:t>
            </a:r>
            <a:endParaRPr lang="uk-UA" dirty="0" smtClean="0"/>
          </a:p>
          <a:p>
            <a:r>
              <a:rPr lang="uk-UA" dirty="0" err="1" smtClean="0"/>
              <a:t>Інкрементальна</a:t>
            </a:r>
            <a:r>
              <a:rPr lang="uk-UA" dirty="0" smtClean="0"/>
              <a:t> </a:t>
            </a:r>
            <a:r>
              <a:rPr lang="uk-UA" dirty="0"/>
              <a:t>модель не передбачає розгортання проміжних збірок (релізів) </a:t>
            </a:r>
            <a:r>
              <a:rPr lang="uk-UA" dirty="0" smtClean="0"/>
              <a:t>системи</a:t>
            </a:r>
          </a:p>
          <a:p>
            <a:r>
              <a:rPr lang="uk-UA" dirty="0" smtClean="0"/>
              <a:t>Всі </a:t>
            </a:r>
            <a:r>
              <a:rPr lang="uk-UA" dirty="0"/>
              <a:t>ітерації проводяться по заздалегідь визначеному плану нарощування </a:t>
            </a:r>
            <a:r>
              <a:rPr lang="uk-UA" dirty="0" smtClean="0"/>
              <a:t>функціональності</a:t>
            </a:r>
          </a:p>
          <a:p>
            <a:r>
              <a:rPr lang="uk-UA" dirty="0" smtClean="0"/>
              <a:t>Користувач </a:t>
            </a:r>
            <a:r>
              <a:rPr lang="uk-UA" dirty="0"/>
              <a:t>(замовник) отримує лише результат </a:t>
            </a:r>
            <a:r>
              <a:rPr lang="uk-UA" b="1" dirty="0"/>
              <a:t>фінальної </a:t>
            </a:r>
            <a:r>
              <a:rPr lang="uk-UA" dirty="0"/>
              <a:t>ітерації як повну версію системи.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30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Ітеративному </a:t>
            </a:r>
            <a:r>
              <a:rPr lang="uk-UA" dirty="0"/>
              <a:t>розбиттю може бути підданий не тільки життєвий цикл в цілому, що включає </a:t>
            </a:r>
            <a:r>
              <a:rPr lang="uk-UA" dirty="0" smtClean="0"/>
              <a:t>фази, які перекриваються  </a:t>
            </a:r>
            <a:r>
              <a:rPr lang="uk-UA" dirty="0"/>
              <a:t>– формування вимог, проектування, конструювання </a:t>
            </a:r>
            <a:r>
              <a:rPr lang="uk-UA" dirty="0" smtClean="0"/>
              <a:t>та ін.</a:t>
            </a:r>
          </a:p>
          <a:p>
            <a:r>
              <a:rPr lang="uk-UA" dirty="0" smtClean="0"/>
              <a:t>Кожна фаза, </a:t>
            </a:r>
            <a:r>
              <a:rPr lang="uk-UA" dirty="0"/>
              <a:t>у свою чергу, може </a:t>
            </a:r>
            <a:r>
              <a:rPr lang="uk-UA" dirty="0" smtClean="0"/>
              <a:t>розбиватися </a:t>
            </a:r>
            <a:r>
              <a:rPr lang="uk-UA" dirty="0"/>
              <a:t>на уточнюючі ітерації, пов’язані, наприклад, з деталізацією структури декомпозиції проекту – наприклад, архітектури модулів системи</a:t>
            </a:r>
            <a:r>
              <a:rPr lang="uk-UA" dirty="0" smtClean="0"/>
              <a:t>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564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Гібридні моделі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При створенні великих систем, як правило, доводиться використовувати різні підходи до розробки різних частин </a:t>
            </a:r>
            <a:r>
              <a:rPr lang="uk-UA" dirty="0" smtClean="0"/>
              <a:t>системи</a:t>
            </a:r>
          </a:p>
          <a:p>
            <a:r>
              <a:rPr lang="uk-UA" dirty="0" smtClean="0"/>
              <a:t>Важливу </a:t>
            </a:r>
            <a:r>
              <a:rPr lang="uk-UA" dirty="0"/>
              <a:t>роль відіграє можливість </a:t>
            </a:r>
            <a:r>
              <a:rPr lang="uk-UA" dirty="0" err="1" smtClean="0"/>
              <a:t>ітераційно</a:t>
            </a:r>
            <a:r>
              <a:rPr lang="uk-UA" dirty="0" smtClean="0"/>
              <a:t> виконувати </a:t>
            </a:r>
            <a:r>
              <a:rPr lang="uk-UA" dirty="0"/>
              <a:t>окремі процеси розробки підсистем і весь процес створення </a:t>
            </a:r>
            <a:r>
              <a:rPr lang="uk-UA" dirty="0" smtClean="0"/>
              <a:t>програмного забезпечення </a:t>
            </a:r>
            <a:endParaRPr lang="uk-UA" dirty="0"/>
          </a:p>
          <a:p>
            <a:r>
              <a:rPr lang="uk-UA" dirty="0" smtClean="0"/>
              <a:t>У відповідь </a:t>
            </a:r>
            <a:r>
              <a:rPr lang="uk-UA" dirty="0"/>
              <a:t>на зміни вимог повторно виконуються певні етапи створення системи (найчастіше етапи проектування та кодування).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329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Agile</a:t>
            </a:r>
            <a:r>
              <a:rPr lang="ru-RU" b="1" dirty="0"/>
              <a:t> </a:t>
            </a:r>
            <a:r>
              <a:rPr lang="ru-RU" b="1" dirty="0" err="1"/>
              <a:t>Modeling</a:t>
            </a:r>
            <a:r>
              <a:rPr lang="ru-RU" b="1" dirty="0"/>
              <a:t/>
            </a:r>
            <a:br>
              <a:rPr lang="ru-RU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/>
              <a:t>концепцій</a:t>
            </a:r>
            <a:r>
              <a:rPr lang="ru-RU" dirty="0"/>
              <a:t>, </a:t>
            </a:r>
            <a:r>
              <a:rPr lang="ru-RU" dirty="0" err="1"/>
              <a:t>принципів</a:t>
            </a:r>
            <a:r>
              <a:rPr lang="ru-RU" dirty="0"/>
              <a:t> і </a:t>
            </a:r>
            <a:r>
              <a:rPr lang="ru-RU" dirty="0" err="1"/>
              <a:t>методів</a:t>
            </a:r>
            <a:r>
              <a:rPr lang="ru-RU" dirty="0"/>
              <a:t> (практик),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і легко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та </a:t>
            </a:r>
            <a:r>
              <a:rPr lang="ru-RU" dirty="0" err="1"/>
              <a:t>документацію</a:t>
            </a:r>
            <a:r>
              <a:rPr lang="ru-RU" dirty="0"/>
              <a:t> для </a:t>
            </a:r>
            <a:r>
              <a:rPr lang="ru-RU" dirty="0" err="1"/>
              <a:t>проектів</a:t>
            </a:r>
            <a:r>
              <a:rPr lang="ru-RU" dirty="0"/>
              <a:t> з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Не </a:t>
            </a:r>
            <a:r>
              <a:rPr lang="ru-RU" dirty="0" err="1"/>
              <a:t>включає</a:t>
            </a:r>
            <a:r>
              <a:rPr lang="ru-RU" dirty="0"/>
              <a:t> в себе </a:t>
            </a:r>
            <a:r>
              <a:rPr lang="ru-RU" dirty="0" err="1"/>
              <a:t>докладні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з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містить</a:t>
            </a:r>
            <a:r>
              <a:rPr lang="ru-RU" dirty="0"/>
              <a:t> описи, як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діаграми</a:t>
            </a:r>
            <a:r>
              <a:rPr lang="ru-RU" dirty="0"/>
              <a:t> UML. </a:t>
            </a:r>
            <a:endParaRPr lang="ru-RU" dirty="0" smtClean="0"/>
          </a:p>
          <a:p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/>
              <a:t>мета – </a:t>
            </a:r>
            <a:r>
              <a:rPr lang="ru-RU" dirty="0" err="1"/>
              <a:t>ефективне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 та </a:t>
            </a:r>
            <a:r>
              <a:rPr lang="ru-RU" dirty="0" err="1"/>
              <a:t>документація</a:t>
            </a:r>
            <a:r>
              <a:rPr lang="ru-RU" dirty="0"/>
              <a:t>, але не </a:t>
            </a:r>
            <a:r>
              <a:rPr lang="ru-RU" dirty="0" err="1"/>
              <a:t>включає</a:t>
            </a:r>
            <a:r>
              <a:rPr lang="ru-RU" dirty="0"/>
              <a:t> в себе </a:t>
            </a:r>
            <a:r>
              <a:rPr lang="ru-RU" dirty="0" err="1"/>
              <a:t>програмування</a:t>
            </a:r>
            <a:r>
              <a:rPr lang="ru-RU" dirty="0"/>
              <a:t> і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управління</a:t>
            </a:r>
            <a:r>
              <a:rPr lang="ru-RU" dirty="0"/>
              <a:t> проектом, </a:t>
            </a:r>
            <a:r>
              <a:rPr lang="ru-RU" dirty="0" err="1"/>
              <a:t>розгортання</a:t>
            </a:r>
            <a:r>
              <a:rPr lang="ru-RU" dirty="0"/>
              <a:t> та </a:t>
            </a:r>
            <a:r>
              <a:rPr lang="ru-RU" dirty="0" err="1"/>
              <a:t>обслуговування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41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DSDM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Грунтується</a:t>
            </a:r>
            <a:r>
              <a:rPr lang="uk-UA" dirty="0"/>
              <a:t> на концепції швидкої розробки додатків (</a:t>
            </a:r>
            <a:r>
              <a:rPr lang="en-US" dirty="0"/>
              <a:t>Rapid Application Development, RAD).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ітеративний і </a:t>
            </a:r>
            <a:r>
              <a:rPr lang="uk-UA" dirty="0" err="1"/>
              <a:t>інкрементний</a:t>
            </a:r>
            <a:r>
              <a:rPr lang="uk-UA" dirty="0"/>
              <a:t> підхід, </a:t>
            </a:r>
            <a:r>
              <a:rPr lang="uk-UA" dirty="0" smtClean="0"/>
              <a:t>з постійною участю користувача/споживача </a:t>
            </a:r>
            <a:r>
              <a:rPr lang="uk-UA" dirty="0"/>
              <a:t>в проекті.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83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Extreme programming (XP)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Ідея </a:t>
            </a:r>
            <a:r>
              <a:rPr lang="uk-UA" dirty="0"/>
              <a:t>полягає в тому, щоб використовувати корисні традиційні методи розробки по-новому.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код що написаний одним </a:t>
            </a:r>
            <a:r>
              <a:rPr lang="uk-UA" dirty="0" err="1"/>
              <a:t>девелопером</a:t>
            </a:r>
            <a:r>
              <a:rPr lang="uk-UA" dirty="0"/>
              <a:t>, перевіряється іншим. </a:t>
            </a:r>
            <a:endParaRPr lang="uk-UA" dirty="0" smtClean="0"/>
          </a:p>
          <a:p>
            <a:r>
              <a:rPr lang="uk-UA" dirty="0" smtClean="0"/>
              <a:t>Дуже </a:t>
            </a:r>
            <a:r>
              <a:rPr lang="uk-UA" dirty="0"/>
              <a:t>часто використовують парне програмування, де один </a:t>
            </a:r>
            <a:r>
              <a:rPr lang="uk-UA" dirty="0" err="1"/>
              <a:t>кодер</a:t>
            </a:r>
            <a:r>
              <a:rPr lang="uk-UA" dirty="0"/>
              <a:t> пише код, а його партнер цей код одразу перевіряє.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2889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 driven development (FDD)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Функціонально-орієнтована </a:t>
            </a:r>
            <a:r>
              <a:rPr lang="uk-UA" dirty="0"/>
              <a:t>розробка. Поняття </a:t>
            </a:r>
            <a:r>
              <a:rPr lang="en-US" dirty="0"/>
              <a:t>FDD </a:t>
            </a:r>
            <a:r>
              <a:rPr lang="uk-UA" dirty="0"/>
              <a:t>дуже </a:t>
            </a:r>
            <a:r>
              <a:rPr lang="uk-UA" dirty="0" smtClean="0"/>
              <a:t>близьке </a:t>
            </a:r>
            <a:r>
              <a:rPr lang="uk-UA" dirty="0"/>
              <a:t>до </a:t>
            </a:r>
            <a:r>
              <a:rPr lang="en-US" dirty="0" smtClean="0"/>
              <a:t>RUP</a:t>
            </a:r>
            <a:endParaRPr lang="uk-UA" dirty="0"/>
          </a:p>
          <a:p>
            <a:r>
              <a:rPr lang="uk-UA" dirty="0" smtClean="0"/>
              <a:t>Різниця</a:t>
            </a:r>
            <a:r>
              <a:rPr lang="uk-UA" dirty="0"/>
              <a:t>: “Кожна функція повинна реалізовуватися не більше двох тижнів</a:t>
            </a:r>
            <a:r>
              <a:rPr lang="uk-UA" dirty="0" smtClean="0"/>
              <a:t>.”</a:t>
            </a:r>
          </a:p>
          <a:p>
            <a:r>
              <a:rPr lang="uk-UA" dirty="0" smtClean="0"/>
              <a:t>Якщо </a:t>
            </a:r>
            <a:r>
              <a:rPr lang="uk-UA" dirty="0"/>
              <a:t>завдання </a:t>
            </a:r>
            <a:r>
              <a:rPr lang="uk-UA" dirty="0" smtClean="0"/>
              <a:t>невелике</a:t>
            </a:r>
            <a:r>
              <a:rPr lang="uk-UA" dirty="0"/>
              <a:t>, його можна розглядати як окрему </a:t>
            </a:r>
            <a:r>
              <a:rPr lang="uk-UA" dirty="0" smtClean="0"/>
              <a:t>функцію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завдання </a:t>
            </a:r>
            <a:r>
              <a:rPr lang="uk-UA" dirty="0" smtClean="0"/>
              <a:t>велике,  </a:t>
            </a:r>
            <a:r>
              <a:rPr lang="uk-UA" dirty="0"/>
              <a:t>то </a:t>
            </a:r>
            <a:r>
              <a:rPr lang="uk-UA" dirty="0" smtClean="0"/>
              <a:t>воно має бути розділене </a:t>
            </a:r>
            <a:r>
              <a:rPr lang="uk-UA" dirty="0"/>
              <a:t>на декілька </a:t>
            </a:r>
            <a:r>
              <a:rPr lang="uk-UA" dirty="0" smtClean="0"/>
              <a:t> самостійних функцій.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5820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OpenUP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Цей </a:t>
            </a:r>
            <a:r>
              <a:rPr lang="uk-UA" dirty="0"/>
              <a:t>метод розробки </a:t>
            </a:r>
            <a:r>
              <a:rPr lang="uk-UA" dirty="0" err="1"/>
              <a:t>є </a:t>
            </a:r>
            <a:r>
              <a:rPr lang="uk-UA" dirty="0" err="1" smtClean="0"/>
              <a:t>ітераційно-інкрементн</a:t>
            </a:r>
            <a:r>
              <a:rPr lang="uk-UA" dirty="0" smtClean="0"/>
              <a:t>им. </a:t>
            </a:r>
          </a:p>
          <a:p>
            <a:r>
              <a:rPr lang="uk-UA" dirty="0" smtClean="0"/>
              <a:t>Позиціонується </a:t>
            </a:r>
            <a:r>
              <a:rPr lang="uk-UA" dirty="0"/>
              <a:t>як одна із версій </a:t>
            </a:r>
            <a:r>
              <a:rPr lang="en-US" dirty="0"/>
              <a:t>RUP. </a:t>
            </a:r>
            <a:endParaRPr lang="uk-UA" dirty="0" smtClean="0"/>
          </a:p>
          <a:p>
            <a:r>
              <a:rPr lang="en-US" dirty="0" err="1" smtClean="0"/>
              <a:t>OpenUP</a:t>
            </a:r>
            <a:r>
              <a:rPr lang="en-US" dirty="0" smtClean="0"/>
              <a:t> </a:t>
            </a:r>
            <a:r>
              <a:rPr lang="uk-UA" dirty="0"/>
              <a:t>ділить життя проекту на чотири фази: початковий етап, фаза специфікації, розробка та передача готового фунціоналу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/>
              <a:t>Життєвий цикл проекту надає зацікавленим особам та членам колективних точку відліку і прийняття рішень протягом всього проекту. </a:t>
            </a:r>
            <a:endParaRPr lang="uk-UA" dirty="0" smtClean="0"/>
          </a:p>
          <a:p>
            <a:r>
              <a:rPr lang="uk-UA" dirty="0" smtClean="0"/>
              <a:t>Можливо</a:t>
            </a:r>
            <a:r>
              <a:rPr lang="uk-UA" dirty="0"/>
              <a:t> ефективно контролювати процес розробки.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Стратег</a:t>
            </a:r>
            <a:r>
              <a:rPr lang="uk-UA" dirty="0" err="1" smtClean="0"/>
              <a:t>ії</a:t>
            </a:r>
            <a:r>
              <a:rPr lang="uk-UA" dirty="0" smtClean="0"/>
              <a:t> </a:t>
            </a:r>
            <a:r>
              <a:rPr lang="uk-UA" dirty="0" err="1" smtClean="0"/>
              <a:t>конструюювання</a:t>
            </a:r>
            <a:r>
              <a:rPr lang="uk-UA" dirty="0" smtClean="0"/>
              <a:t> </a:t>
            </a:r>
            <a:br>
              <a:rPr lang="uk-UA" dirty="0" smtClean="0"/>
            </a:br>
            <a:r>
              <a:rPr lang="uk-UA" dirty="0" smtClean="0"/>
              <a:t>програмного забезпечення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Однократні</a:t>
            </a:r>
          </a:p>
          <a:p>
            <a:pPr marL="0" indent="0">
              <a:buNone/>
            </a:pPr>
            <a:r>
              <a:rPr lang="uk-UA" dirty="0" smtClean="0"/>
              <a:t>Визначені всі вимоги, один цикл конструювання, проміжних версій немає</a:t>
            </a:r>
          </a:p>
          <a:p>
            <a:r>
              <a:rPr lang="uk-UA" dirty="0" err="1" smtClean="0"/>
              <a:t>Інкрементні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Визначені всі вимоги, </a:t>
            </a:r>
            <a:r>
              <a:rPr lang="uk-UA" dirty="0" smtClean="0"/>
              <a:t>багато  циклів конструювання, можуть бути проміжні версії</a:t>
            </a:r>
          </a:p>
          <a:p>
            <a:r>
              <a:rPr lang="uk-UA" dirty="0" smtClean="0"/>
              <a:t>Еволюційні</a:t>
            </a:r>
          </a:p>
          <a:p>
            <a:pPr marL="0" indent="0">
              <a:buNone/>
            </a:pPr>
            <a:r>
              <a:rPr lang="uk-UA" dirty="0"/>
              <a:t>Визначені </a:t>
            </a:r>
            <a:r>
              <a:rPr lang="uk-UA" dirty="0" smtClean="0"/>
              <a:t>не всі </a:t>
            </a:r>
            <a:r>
              <a:rPr lang="uk-UA" dirty="0"/>
              <a:t>вимоги, багато  циклів </a:t>
            </a:r>
            <a:r>
              <a:rPr lang="uk-UA" dirty="0" smtClean="0"/>
              <a:t>конструювання</a:t>
            </a:r>
            <a:r>
              <a:rPr lang="en-US" dirty="0" smtClean="0"/>
              <a:t>, </a:t>
            </a:r>
            <a:r>
              <a:rPr lang="ru-RU" dirty="0" err="1" smtClean="0"/>
              <a:t>пром</a:t>
            </a:r>
            <a:r>
              <a:rPr lang="uk-UA" dirty="0" err="1" smtClean="0"/>
              <a:t>іжні</a:t>
            </a:r>
            <a:r>
              <a:rPr lang="uk-UA" dirty="0" smtClean="0"/>
              <a:t> версії </a:t>
            </a:r>
            <a:r>
              <a:rPr lang="uk-UA" smtClean="0"/>
              <a:t>можуть поширюватись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0085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Scrum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Встановлює </a:t>
            </a:r>
            <a:r>
              <a:rPr lang="uk-UA" dirty="0"/>
              <a:t>правила для процесу </a:t>
            </a:r>
            <a:r>
              <a:rPr lang="uk-UA" dirty="0" err="1"/>
              <a:t>управління розробки </a:t>
            </a:r>
            <a:r>
              <a:rPr lang="uk-UA" dirty="0"/>
              <a:t>програмного </a:t>
            </a:r>
            <a:r>
              <a:rPr lang="uk-UA" dirty="0" smtClean="0"/>
              <a:t>забезпечення</a:t>
            </a:r>
          </a:p>
          <a:p>
            <a:r>
              <a:rPr lang="uk-UA" dirty="0" smtClean="0"/>
              <a:t>Дозволяє </a:t>
            </a:r>
            <a:r>
              <a:rPr lang="uk-UA" dirty="0"/>
              <a:t>використовувати існуючу практику кодування, регулювати вимоги або приймати тактичні зміни. </a:t>
            </a:r>
            <a:endParaRPr lang="uk-UA" dirty="0" smtClean="0"/>
          </a:p>
          <a:p>
            <a:r>
              <a:rPr lang="uk-UA" dirty="0" smtClean="0"/>
              <a:t>Використовуючи </a:t>
            </a:r>
            <a:r>
              <a:rPr lang="en-US" dirty="0" smtClean="0"/>
              <a:t>Scrum</a:t>
            </a:r>
            <a:r>
              <a:rPr lang="uk-UA" dirty="0" smtClean="0"/>
              <a:t> </a:t>
            </a:r>
            <a:r>
              <a:rPr lang="uk-UA" dirty="0"/>
              <a:t>можливо виявити і усунути відхилення від бажаного результату на </a:t>
            </a:r>
            <a:r>
              <a:rPr lang="uk-UA" dirty="0" smtClean="0"/>
              <a:t> </a:t>
            </a:r>
            <a:r>
              <a:rPr lang="uk-UA" dirty="0"/>
              <a:t>ранніх стадіях розробки програмного забезпечення.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270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Lean software development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</a:t>
            </a:r>
            <a:r>
              <a:rPr lang="uk-UA" dirty="0" err="1" smtClean="0"/>
              <a:t>етодологія</a:t>
            </a:r>
            <a:r>
              <a:rPr lang="uk-UA" dirty="0" smtClean="0"/>
              <a:t> </a:t>
            </a:r>
            <a:r>
              <a:rPr lang="uk-UA" dirty="0"/>
              <a:t>розробки програмного забезпечення метод бережливого виробництва (</a:t>
            </a:r>
            <a:r>
              <a:rPr lang="en-US" dirty="0"/>
              <a:t>Lean Manufacturing). </a:t>
            </a:r>
            <a:endParaRPr lang="ru-RU" dirty="0" smtClean="0"/>
          </a:p>
          <a:p>
            <a:r>
              <a:rPr lang="uk-UA" dirty="0" smtClean="0"/>
              <a:t>Основні принципи: </a:t>
            </a:r>
          </a:p>
          <a:p>
            <a:r>
              <a:rPr lang="uk-UA" dirty="0" smtClean="0"/>
              <a:t>максимальна </a:t>
            </a:r>
            <a:r>
              <a:rPr lang="uk-UA" dirty="0"/>
              <a:t>швидка доставка продукції замовнику з дуже короткими </a:t>
            </a:r>
            <a:r>
              <a:rPr lang="uk-UA" dirty="0" smtClean="0"/>
              <a:t>ітераціями</a:t>
            </a:r>
          </a:p>
          <a:p>
            <a:r>
              <a:rPr lang="uk-UA" dirty="0" smtClean="0"/>
              <a:t>мотивація </a:t>
            </a:r>
            <a:r>
              <a:rPr lang="uk-UA" dirty="0"/>
              <a:t>команди </a:t>
            </a:r>
            <a:r>
              <a:rPr lang="uk-UA" dirty="0" smtClean="0"/>
              <a:t>зосередитися </a:t>
            </a:r>
            <a:r>
              <a:rPr lang="uk-UA" dirty="0"/>
              <a:t>на навчанні з короткими циклами </a:t>
            </a:r>
            <a:r>
              <a:rPr lang="uk-UA" dirty="0" smtClean="0"/>
              <a:t>розвитку</a:t>
            </a:r>
          </a:p>
          <a:p>
            <a:r>
              <a:rPr lang="uk-UA" dirty="0" smtClean="0"/>
              <a:t>раннє </a:t>
            </a:r>
            <a:r>
              <a:rPr lang="uk-UA" dirty="0"/>
              <a:t>тестування і зворотній зв’язок з </a:t>
            </a:r>
            <a:r>
              <a:rPr lang="uk-UA" dirty="0" smtClean="0"/>
              <a:t>клієнтами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6677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Kanban</a:t>
            </a:r>
            <a:r>
              <a:rPr lang="en-US" b="1" dirty="0"/>
              <a:t> software development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Канбан</a:t>
            </a:r>
            <a:r>
              <a:rPr lang="uk-UA" dirty="0"/>
              <a:t> реалізує принцип «точно в строк» і урівноважує робоче навантаження між усіма членами команди. </a:t>
            </a:r>
            <a:endParaRPr lang="uk-UA" dirty="0" smtClean="0"/>
          </a:p>
          <a:p>
            <a:r>
              <a:rPr lang="uk-UA" dirty="0" smtClean="0"/>
              <a:t>За </a:t>
            </a:r>
            <a:r>
              <a:rPr lang="uk-UA" dirty="0"/>
              <a:t>допомогою </a:t>
            </a:r>
            <a:r>
              <a:rPr lang="en-US" dirty="0" err="1" smtClean="0"/>
              <a:t>Kanban</a:t>
            </a:r>
            <a:r>
              <a:rPr lang="uk-UA" dirty="0" smtClean="0"/>
              <a:t> </a:t>
            </a:r>
            <a:r>
              <a:rPr lang="uk-UA" dirty="0"/>
              <a:t>процес розробки зрозумілий для всіх членів команди. </a:t>
            </a:r>
            <a:endParaRPr lang="en-US" dirty="0" smtClean="0"/>
          </a:p>
          <a:p>
            <a:r>
              <a:rPr lang="uk-UA" dirty="0" err="1" smtClean="0"/>
              <a:t>Канбан</a:t>
            </a:r>
            <a:r>
              <a:rPr lang="uk-UA" dirty="0" smtClean="0"/>
              <a:t> </a:t>
            </a:r>
            <a:r>
              <a:rPr lang="uk-UA" dirty="0"/>
              <a:t>є візуальною моделлю розвитку, яка показує те, що потрібно виробляти, коли і скільки.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780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Scrumban</a:t>
            </a: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Scrumban</a:t>
            </a:r>
            <a:r>
              <a:rPr lang="en-US" dirty="0" smtClean="0"/>
              <a:t> </a:t>
            </a:r>
            <a:r>
              <a:rPr lang="uk-UA" dirty="0"/>
              <a:t>є структурою управління і гібрид </a:t>
            </a:r>
            <a:r>
              <a:rPr lang="en-US" dirty="0"/>
              <a:t>Scrum </a:t>
            </a:r>
            <a:r>
              <a:rPr lang="uk-UA" dirty="0"/>
              <a:t>і </a:t>
            </a:r>
            <a:r>
              <a:rPr lang="en-US" dirty="0" err="1"/>
              <a:t>Kanban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uk-UA" dirty="0" smtClean="0"/>
              <a:t>Розробники </a:t>
            </a:r>
            <a:r>
              <a:rPr lang="uk-UA" dirty="0"/>
              <a:t>працюють з історіями користувачів і намагаються зберігати ітерації якомога коротшими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ru-RU" dirty="0"/>
              <a:t>Н</a:t>
            </a:r>
            <a:r>
              <a:rPr lang="uk-UA" dirty="0" smtClean="0"/>
              <a:t>е </a:t>
            </a:r>
            <a:r>
              <a:rPr lang="uk-UA" dirty="0"/>
              <a:t>існує конкретних ролей, як </a:t>
            </a:r>
            <a:r>
              <a:rPr lang="uk-UA" dirty="0" smtClean="0"/>
              <a:t>в </a:t>
            </a:r>
            <a:r>
              <a:rPr lang="en-US" dirty="0"/>
              <a:t>Scum. </a:t>
            </a:r>
            <a:endParaRPr lang="ru-RU" smtClean="0"/>
          </a:p>
          <a:p>
            <a:r>
              <a:rPr lang="uk-UA" smtClean="0"/>
              <a:t>Кожен </a:t>
            </a:r>
            <a:r>
              <a:rPr lang="uk-UA" dirty="0"/>
              <a:t>член команди зберігає свою існуючу роль в проекті.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47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67" y="167947"/>
            <a:ext cx="1319501" cy="19649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276872"/>
            <a:ext cx="4129906" cy="20541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221088"/>
            <a:ext cx="4189884" cy="23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86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3750</Words>
  <Application>Microsoft Office PowerPoint</Application>
  <PresentationFormat>Екран (4:3)</PresentationFormat>
  <Paragraphs>406</Paragraphs>
  <Slides>83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83</vt:i4>
      </vt:variant>
    </vt:vector>
  </HeadingPairs>
  <TitlesOfParts>
    <vt:vector size="84" baseType="lpstr">
      <vt:lpstr>Тема Office</vt:lpstr>
      <vt:lpstr>  Інженерія програмного забезпечення  </vt:lpstr>
      <vt:lpstr>Класифікація технологій програмування</vt:lpstr>
      <vt:lpstr>Суворі підходи</vt:lpstr>
      <vt:lpstr>Презентація PowerPoint</vt:lpstr>
      <vt:lpstr>Agile</vt:lpstr>
      <vt:lpstr>Презентація PowerPoint</vt:lpstr>
      <vt:lpstr>Характеристики   методологій проектування </vt:lpstr>
      <vt:lpstr>Стратегії конструюювання  програмного забезпечення</vt:lpstr>
      <vt:lpstr>Презентація PowerPoint</vt:lpstr>
      <vt:lpstr>Причини невдач IT-проектів </vt:lpstr>
      <vt:lpstr>Нереалістичні часові рамки. </vt:lpstr>
      <vt:lpstr>Мала кількість виконавців.</vt:lpstr>
      <vt:lpstr>Розмиті межі проекту. </vt:lpstr>
      <vt:lpstr>Недостатність засобів. </vt:lpstr>
      <vt:lpstr>Презентація PowerPoint</vt:lpstr>
      <vt:lpstr> Кваліфіковані кадри. </vt:lpstr>
      <vt:lpstr>Процес розробки програмного забезпечення</vt:lpstr>
      <vt:lpstr>Завдання інженера</vt:lpstr>
      <vt:lpstr>Презентація PowerPoint</vt:lpstr>
      <vt:lpstr>Каскадна (водоспадна) модель </vt:lpstr>
      <vt:lpstr>Переваги каскадної моделі</vt:lpstr>
      <vt:lpstr>Презентація PowerPoint</vt:lpstr>
      <vt:lpstr>Проблеми каскадної моделі</vt:lpstr>
      <vt:lpstr>Проблеми каскадної моделі</vt:lpstr>
      <vt:lpstr>Проблеми каскадної моделі</vt:lpstr>
      <vt:lpstr>Проблеми каскадної моделі</vt:lpstr>
      <vt:lpstr>Обмеження області застосування каскадної моделі</vt:lpstr>
      <vt:lpstr>Презентація PowerPoint</vt:lpstr>
      <vt:lpstr>Повторне використання коду  (Code reuse)</vt:lpstr>
      <vt:lpstr>Презентація PowerPoint</vt:lpstr>
      <vt:lpstr>Презентація PowerPoint</vt:lpstr>
      <vt:lpstr>Презентація PowerPoint</vt:lpstr>
      <vt:lpstr>Презентація PowerPoint</vt:lpstr>
      <vt:lpstr>Модифікація  вимог.</vt:lpstr>
      <vt:lpstr>Розробка і складання системи</vt:lpstr>
      <vt:lpstr>Проектування системи.</vt:lpstr>
      <vt:lpstr>Модель покрокової розробки </vt:lpstr>
      <vt:lpstr>Презентація PowerPoint</vt:lpstr>
      <vt:lpstr>Презентація PowerPoint</vt:lpstr>
      <vt:lpstr>Презентація PowerPoint</vt:lpstr>
      <vt:lpstr>Модель покрокової розробки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Переваги покрокової розробки</vt:lpstr>
      <vt:lpstr>Презентація PowerPoint</vt:lpstr>
      <vt:lpstr>Презентація PowerPoint</vt:lpstr>
      <vt:lpstr>Проблеми покрокової розробки</vt:lpstr>
      <vt:lpstr>Екстремальне програмування</vt:lpstr>
      <vt:lpstr>Спіральна модель розробки </vt:lpstr>
      <vt:lpstr>Спіральна модель розробки </vt:lpstr>
      <vt:lpstr>Презентація PowerPoint</vt:lpstr>
      <vt:lpstr>Презентація PowerPoint</vt:lpstr>
      <vt:lpstr>Визначення цілей.</vt:lpstr>
      <vt:lpstr>Оцінка і зменшення ризиків.</vt:lpstr>
      <vt:lpstr>Розробка і тестування.</vt:lpstr>
      <vt:lpstr>Планування.</vt:lpstr>
      <vt:lpstr>Аналіз компонентів.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Причини обмеженого застосування автоматизованих засобів</vt:lpstr>
      <vt:lpstr>Стандартизація технологій</vt:lpstr>
      <vt:lpstr>Ітераційні моделі розробки  програмного забезпечення</vt:lpstr>
      <vt:lpstr>Презентація PowerPoint</vt:lpstr>
      <vt:lpstr>Презентація PowerPoint</vt:lpstr>
      <vt:lpstr>Зниження невизначеності та інкрементальне розширення функціональності</vt:lpstr>
      <vt:lpstr>Презентація PowerPoint</vt:lpstr>
      <vt:lpstr>Презентація PowerPoint</vt:lpstr>
      <vt:lpstr>Гібридні моделі</vt:lpstr>
      <vt:lpstr>Agile Modeling </vt:lpstr>
      <vt:lpstr>DSDM </vt:lpstr>
      <vt:lpstr>Extreme programming (XP) </vt:lpstr>
      <vt:lpstr>Feature driven development (FDD) </vt:lpstr>
      <vt:lpstr>OpenUP </vt:lpstr>
      <vt:lpstr>Scrum </vt:lpstr>
      <vt:lpstr>Lean software development </vt:lpstr>
      <vt:lpstr>Kanban software development </vt:lpstr>
      <vt:lpstr>Scrumban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Bogdan</dc:creator>
  <cp:lastModifiedBy>bn-tsnuk</cp:lastModifiedBy>
  <cp:revision>502</cp:revision>
  <dcterms:created xsi:type="dcterms:W3CDTF">2017-02-10T18:14:26Z</dcterms:created>
  <dcterms:modified xsi:type="dcterms:W3CDTF">2019-10-05T05:27:56Z</dcterms:modified>
</cp:coreProperties>
</file>