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66"/>
  </p:notesMasterIdLst>
  <p:sldIdLst>
    <p:sldId id="267" r:id="rId2"/>
    <p:sldId id="268" r:id="rId3"/>
    <p:sldId id="269" r:id="rId4"/>
    <p:sldId id="270" r:id="rId5"/>
    <p:sldId id="271" r:id="rId6"/>
    <p:sldId id="313" r:id="rId7"/>
    <p:sldId id="314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1" r:id="rId17"/>
    <p:sldId id="280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315" r:id="rId28"/>
    <p:sldId id="325" r:id="rId29"/>
    <p:sldId id="330" r:id="rId30"/>
    <p:sldId id="310" r:id="rId31"/>
    <p:sldId id="291" r:id="rId32"/>
    <p:sldId id="326" r:id="rId33"/>
    <p:sldId id="324" r:id="rId34"/>
    <p:sldId id="292" r:id="rId35"/>
    <p:sldId id="293" r:id="rId36"/>
    <p:sldId id="353" r:id="rId37"/>
    <p:sldId id="294" r:id="rId38"/>
    <p:sldId id="295" r:id="rId39"/>
    <p:sldId id="354" r:id="rId40"/>
    <p:sldId id="355" r:id="rId41"/>
    <p:sldId id="357" r:id="rId42"/>
    <p:sldId id="358" r:id="rId43"/>
    <p:sldId id="356" r:id="rId44"/>
    <p:sldId id="296" r:id="rId45"/>
    <p:sldId id="297" r:id="rId46"/>
    <p:sldId id="359" r:id="rId47"/>
    <p:sldId id="298" r:id="rId48"/>
    <p:sldId id="369" r:id="rId49"/>
    <p:sldId id="299" r:id="rId50"/>
    <p:sldId id="361" r:id="rId51"/>
    <p:sldId id="366" r:id="rId52"/>
    <p:sldId id="367" r:id="rId53"/>
    <p:sldId id="368" r:id="rId54"/>
    <p:sldId id="360" r:id="rId55"/>
    <p:sldId id="362" r:id="rId56"/>
    <p:sldId id="300" r:id="rId57"/>
    <p:sldId id="301" r:id="rId58"/>
    <p:sldId id="302" r:id="rId59"/>
    <p:sldId id="363" r:id="rId60"/>
    <p:sldId id="364" r:id="rId61"/>
    <p:sldId id="365" r:id="rId62"/>
    <p:sldId id="303" r:id="rId63"/>
    <p:sldId id="370" r:id="rId64"/>
    <p:sldId id="371" r:id="rId6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8CF16-DEFC-4201-8B35-260F5D745A18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03C05-3E96-4179-8934-5932139E59AF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520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6628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879B7B-06E1-4303-970D-25FF5F945606}" type="slidenum">
              <a:rPr lang="uk-U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uk-UA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B84D-F515-49E8-9DA2-E5087B965CB8}" type="datetime1">
              <a:rPr lang="ru-RU" smtClean="0"/>
              <a:t>16.09.2019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50A8-5D78-4591-B03F-6DF7166F0EF9}" type="datetime1">
              <a:rPr lang="ru-RU" smtClean="0"/>
              <a:t>16.09.2019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BC6F-84F2-419D-875C-D15A65411E85}" type="datetime1">
              <a:rPr lang="ru-RU" smtClean="0"/>
              <a:t>16.09.2019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6DD0-325A-4BC2-8B3A-18911BA67DCB}" type="datetime1">
              <a:rPr lang="ru-RU" smtClean="0"/>
              <a:t>16.09.2019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A26D-2D53-4966-8861-98F81A89C04F}" type="datetime1">
              <a:rPr lang="ru-RU" smtClean="0"/>
              <a:t>16.09.2019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D6CE-3C8A-4E56-9284-95240E30290D}" type="datetime1">
              <a:rPr lang="ru-RU" smtClean="0"/>
              <a:t>16.09.2019</a:t>
            </a:fld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ECAC-9EAA-4326-98CB-32627AF507C2}" type="datetime1">
              <a:rPr lang="ru-RU" smtClean="0"/>
              <a:t>16.09.2019</a:t>
            </a:fld>
            <a:endParaRPr lang="ru-RU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9BED-3BC8-43C6-B5F4-C65806476397}" type="datetime1">
              <a:rPr lang="ru-RU" smtClean="0"/>
              <a:t>16.09.2019</a:t>
            </a:fld>
            <a:endParaRPr lang="ru-RU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47BC-CEE5-4ECB-9DE7-FDAE8B19B35E}" type="datetime1">
              <a:rPr lang="ru-RU" smtClean="0"/>
              <a:t>16.09.2019</a:t>
            </a:fld>
            <a:endParaRPr lang="ru-RU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57BE-E6FD-4023-AEF3-4E8948789C7B}" type="datetime1">
              <a:rPr lang="ru-RU" smtClean="0"/>
              <a:t>16.09.2019</a:t>
            </a:fld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0356-13C0-422B-9F57-23D949118ECB}" type="datetime1">
              <a:rPr lang="ru-RU" smtClean="0"/>
              <a:t>16.09.2019</a:t>
            </a:fld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9000">
              <a:schemeClr val="bg1"/>
            </a:gs>
            <a:gs pos="100000">
              <a:srgbClr val="FFCC99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7E1F7-4422-4708-8012-E47E67479112}" type="datetime1">
              <a:rPr lang="ru-RU" smtClean="0"/>
              <a:t>16.09.2019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850" y="692150"/>
            <a:ext cx="8424863" cy="14398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500" dirty="0" smtClean="0"/>
              <a:t/>
            </a:r>
            <a:br>
              <a:rPr lang="en-US" sz="3500" dirty="0" smtClean="0"/>
            </a:b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uk-UA" sz="5300" dirty="0" smtClean="0"/>
              <a:t>Інженерія програмного забезпечення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3500" dirty="0" smtClean="0"/>
              <a:t/>
            </a:r>
            <a:br>
              <a:rPr lang="en-US" sz="3500" dirty="0" smtClean="0"/>
            </a:br>
            <a:endParaRPr lang="uk-UA" sz="2500" i="1" dirty="0" smtClean="0"/>
          </a:p>
        </p:txBody>
      </p:sp>
      <p:pic>
        <p:nvPicPr>
          <p:cNvPr id="3075" name="Picture 2" descr="D:\Job\Tempus 2013\До презентації на планувальному дні\Logo - TSNU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997200"/>
            <a:ext cx="2806700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468313" y="5942013"/>
            <a:ext cx="48958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effectLst/>
              </a:rPr>
              <a:t>Taras Shevchenko National University of Kyiv</a:t>
            </a:r>
          </a:p>
          <a:p>
            <a:r>
              <a:rPr lang="en-US">
                <a:effectLst/>
              </a:rPr>
              <a:t>Institute of High Technologies</a:t>
            </a:r>
            <a:br>
              <a:rPr lang="en-US">
                <a:effectLst/>
              </a:rPr>
            </a:br>
            <a:endParaRPr lang="ru-RU">
              <a:effectLst/>
            </a:endParaRPr>
          </a:p>
        </p:txBody>
      </p:sp>
      <p:sp>
        <p:nvSpPr>
          <p:cNvPr id="3078" name="Rectangle 11"/>
          <p:cNvSpPr>
            <a:spLocks noChangeArrowheads="1"/>
          </p:cNvSpPr>
          <p:nvPr/>
        </p:nvSpPr>
        <p:spPr bwMode="auto">
          <a:xfrm>
            <a:off x="6156325" y="5661025"/>
            <a:ext cx="26193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 err="1">
                <a:effectLst/>
              </a:rPr>
              <a:t>Bohdan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Sus</a:t>
            </a:r>
            <a:endParaRPr lang="en-US" dirty="0">
              <a:effectLst/>
            </a:endParaRPr>
          </a:p>
          <a:p>
            <a:r>
              <a:rPr lang="en-US" u="sng" dirty="0">
                <a:solidFill>
                  <a:schemeClr val="hlink"/>
                </a:solidFill>
                <a:effectLst/>
              </a:rPr>
              <a:t>bnsuse@gmail.com</a:t>
            </a:r>
            <a:r>
              <a:rPr lang="en-US" i="1" dirty="0">
                <a:effectLst/>
              </a:rPr>
              <a:t> </a:t>
            </a:r>
          </a:p>
          <a:p>
            <a:endParaRPr lang="en-US" dirty="0">
              <a:effectLst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22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Інкрементна</a:t>
            </a:r>
            <a:r>
              <a:rPr lang="uk-UA" dirty="0" smtClean="0"/>
              <a:t> модель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Кожен етап закінчується </a:t>
            </a:r>
            <a:r>
              <a:rPr lang="uk-UA" b="1" dirty="0" smtClean="0"/>
              <a:t>готовим</a:t>
            </a:r>
            <a:r>
              <a:rPr lang="uk-UA" dirty="0" smtClean="0"/>
              <a:t> продуктом</a:t>
            </a:r>
          </a:p>
          <a:p>
            <a:r>
              <a:rPr lang="uk-UA" dirty="0" smtClean="0"/>
              <a:t>Для кожного </a:t>
            </a:r>
            <a:r>
              <a:rPr lang="uk-UA" dirty="0" err="1" smtClean="0"/>
              <a:t>інкременту</a:t>
            </a:r>
            <a:r>
              <a:rPr lang="uk-UA" dirty="0" smtClean="0"/>
              <a:t> виконується </a:t>
            </a:r>
          </a:p>
          <a:p>
            <a:pPr marL="0" indent="0">
              <a:buNone/>
            </a:pPr>
            <a:r>
              <a:rPr lang="uk-UA" dirty="0" smtClean="0"/>
              <a:t>Аналіз</a:t>
            </a:r>
          </a:p>
          <a:p>
            <a:pPr marL="0" indent="0">
              <a:buNone/>
            </a:pPr>
            <a:r>
              <a:rPr lang="uk-UA" dirty="0" smtClean="0"/>
              <a:t>Проектування</a:t>
            </a:r>
          </a:p>
          <a:p>
            <a:pPr marL="0" indent="0">
              <a:buNone/>
            </a:pPr>
            <a:r>
              <a:rPr lang="uk-UA" dirty="0" smtClean="0"/>
              <a:t>Розробка</a:t>
            </a:r>
          </a:p>
          <a:p>
            <a:pPr marL="0" indent="0">
              <a:buNone/>
            </a:pPr>
            <a:r>
              <a:rPr lang="uk-UA" dirty="0" smtClean="0"/>
              <a:t>Тестування</a:t>
            </a:r>
          </a:p>
          <a:p>
            <a:pPr marL="0" indent="0">
              <a:buNone/>
            </a:pP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77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uk-UA" dirty="0" smtClean="0"/>
              <a:t>Спіральна модель</a:t>
            </a:r>
            <a:endParaRPr lang="uk-UA" dirty="0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836712"/>
            <a:ext cx="8282637" cy="5328591"/>
          </a:xfrm>
        </p:spPr>
      </p:pic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321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Спіральна модель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Аналіз ризиків відбувається на кожному витку спіралі.</a:t>
            </a:r>
          </a:p>
          <a:p>
            <a:r>
              <a:rPr lang="uk-UA" dirty="0" smtClean="0"/>
              <a:t>Модель складна, використовує лише кілька % компаній</a:t>
            </a:r>
          </a:p>
          <a:p>
            <a:r>
              <a:rPr lang="uk-UA" dirty="0" smtClean="0"/>
              <a:t>Розроблена </a:t>
            </a:r>
            <a:r>
              <a:rPr lang="en-US" dirty="0"/>
              <a:t>Barry </a:t>
            </a:r>
            <a:r>
              <a:rPr lang="en-US" dirty="0" smtClean="0"/>
              <a:t>Boehm</a:t>
            </a:r>
            <a:r>
              <a:rPr lang="uk-UA" dirty="0" smtClean="0"/>
              <a:t> в 1986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895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RAD-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Викортстовуються</a:t>
            </a:r>
            <a:r>
              <a:rPr lang="ru-RU" dirty="0" smtClean="0"/>
              <a:t> готов</a:t>
            </a:r>
            <a:r>
              <a:rPr lang="uk-UA" dirty="0" smtClean="0"/>
              <a:t>і компоненти</a:t>
            </a:r>
          </a:p>
          <a:p>
            <a:r>
              <a:rPr lang="uk-UA" dirty="0" smtClean="0"/>
              <a:t>Найчастіше – ІС, СУБД, Списки та ін.</a:t>
            </a:r>
          </a:p>
          <a:p>
            <a:r>
              <a:rPr lang="uk-UA" dirty="0" smtClean="0"/>
              <a:t>Переважно використовуються мови 4 покоління, а не алгоритмічні і мови візуального програмування</a:t>
            </a:r>
          </a:p>
          <a:p>
            <a:r>
              <a:rPr lang="ru-RU" dirty="0" err="1" smtClean="0"/>
              <a:t>Розпаралелювання</a:t>
            </a:r>
            <a:r>
              <a:rPr lang="ru-RU" dirty="0" smtClean="0"/>
              <a:t> зада</a:t>
            </a:r>
            <a:r>
              <a:rPr lang="uk-UA" dirty="0" err="1" smtClean="0"/>
              <a:t>чі</a:t>
            </a:r>
            <a:r>
              <a:rPr lang="uk-UA" dirty="0" smtClean="0"/>
              <a:t> на велику кількість розробників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105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RUP – </a:t>
            </a:r>
            <a:r>
              <a:rPr lang="ru-RU" dirty="0" err="1" smtClean="0"/>
              <a:t>ун</a:t>
            </a:r>
            <a:r>
              <a:rPr lang="uk-UA" dirty="0" err="1" smtClean="0"/>
              <a:t>іфікований</a:t>
            </a:r>
            <a:r>
              <a:rPr lang="uk-UA" dirty="0" smtClean="0"/>
              <a:t> процес проектування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Grady </a:t>
            </a:r>
            <a:r>
              <a:rPr lang="en-US" dirty="0" err="1"/>
              <a:t>Booch</a:t>
            </a:r>
            <a:endParaRPr lang="en-US" dirty="0"/>
          </a:p>
          <a:p>
            <a:r>
              <a:rPr lang="en-US" dirty="0"/>
              <a:t>James </a:t>
            </a:r>
            <a:r>
              <a:rPr lang="en-US" dirty="0" err="1"/>
              <a:t>Rumbaugh</a:t>
            </a:r>
            <a:endParaRPr lang="en-US" dirty="0"/>
          </a:p>
          <a:p>
            <a:r>
              <a:rPr lang="en-US" dirty="0" err="1"/>
              <a:t>Ivar</a:t>
            </a:r>
            <a:r>
              <a:rPr lang="en-US" dirty="0"/>
              <a:t> Jacobson</a:t>
            </a:r>
          </a:p>
          <a:p>
            <a:endParaRPr lang="en-US" dirty="0" smtClean="0"/>
          </a:p>
          <a:p>
            <a:r>
              <a:rPr lang="en-US" dirty="0" smtClean="0"/>
              <a:t>Rational IBM</a:t>
            </a:r>
          </a:p>
          <a:p>
            <a:r>
              <a:rPr lang="ru-RU" dirty="0" err="1" smtClean="0"/>
              <a:t>Глибоко</a:t>
            </a:r>
            <a:r>
              <a:rPr lang="ru-RU" dirty="0" smtClean="0"/>
              <a:t> </a:t>
            </a:r>
            <a:r>
              <a:rPr lang="ru-RU" dirty="0" err="1" smtClean="0"/>
              <a:t>пророблена</a:t>
            </a:r>
            <a:r>
              <a:rPr lang="ru-RU" dirty="0" smtClean="0"/>
              <a:t> методолог</a:t>
            </a:r>
            <a:r>
              <a:rPr lang="uk-UA" dirty="0" err="1" smtClean="0"/>
              <a:t>ія</a:t>
            </a:r>
            <a:endParaRPr lang="uk-UA" dirty="0" smtClean="0"/>
          </a:p>
          <a:p>
            <a:r>
              <a:rPr lang="uk-UA" dirty="0" err="1" smtClean="0"/>
              <a:t>Інкрементна</a:t>
            </a:r>
            <a:r>
              <a:rPr lang="uk-UA" dirty="0" smtClean="0"/>
              <a:t> + ітераційна + </a:t>
            </a:r>
            <a:r>
              <a:rPr lang="en-US" dirty="0" smtClean="0"/>
              <a:t>UML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072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864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err="1" smtClean="0"/>
              <a:t>Окрем</a:t>
            </a:r>
            <a:r>
              <a:rPr lang="uk-UA" dirty="0" smtClean="0"/>
              <a:t>і етапи</a:t>
            </a:r>
            <a:br>
              <a:rPr lang="uk-UA" dirty="0" smtClean="0"/>
            </a:br>
            <a:r>
              <a:rPr lang="uk-UA" dirty="0" smtClean="0"/>
              <a:t>Кожен </a:t>
            </a:r>
            <a:r>
              <a:rPr lang="uk-UA" dirty="0"/>
              <a:t>етап складається з ітерацій</a:t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430778"/>
            <a:ext cx="7109296" cy="53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85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Визначення робочих інформаційних потоків</a:t>
            </a:r>
          </a:p>
          <a:p>
            <a:r>
              <a:rPr lang="uk-UA" dirty="0" smtClean="0"/>
              <a:t>Багато артефактів </a:t>
            </a:r>
            <a:r>
              <a:rPr lang="uk-UA" dirty="0"/>
              <a:t>та документації (модель, елемент моделі, документ, вихідний код, </a:t>
            </a:r>
            <a:r>
              <a:rPr lang="uk-UA" dirty="0" smtClean="0"/>
              <a:t>програма, </a:t>
            </a:r>
            <a:r>
              <a:rPr lang="uk-UA" dirty="0"/>
              <a:t>що </a:t>
            </a:r>
            <a:r>
              <a:rPr lang="uk-UA" dirty="0" smtClean="0"/>
              <a:t>виконується).</a:t>
            </a:r>
          </a:p>
          <a:p>
            <a:r>
              <a:rPr lang="uk-UA" dirty="0" smtClean="0"/>
              <a:t>Дуже багато </a:t>
            </a:r>
            <a:r>
              <a:rPr lang="uk-UA" smtClean="0"/>
              <a:t>речей заформалізовані.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496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4016"/>
            <a:ext cx="8796469" cy="6597352"/>
          </a:xfrm>
        </p:spPr>
      </p:pic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60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Inception (</a:t>
            </a:r>
            <a:r>
              <a:rPr lang="ru-RU" dirty="0" smtClean="0"/>
              <a:t>Запуск проекту)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</a:t>
            </a:r>
            <a:r>
              <a:rPr lang="uk-UA" dirty="0" err="1" smtClean="0"/>
              <a:t>ілі</a:t>
            </a:r>
            <a:endParaRPr lang="uk-UA" dirty="0" smtClean="0"/>
          </a:p>
          <a:p>
            <a:r>
              <a:rPr lang="uk-UA" dirty="0" smtClean="0"/>
              <a:t>Визначення області застосування</a:t>
            </a:r>
          </a:p>
          <a:p>
            <a:r>
              <a:rPr lang="uk-UA" dirty="0" smtClean="0"/>
              <a:t>Визначення елементів </a:t>
            </a:r>
            <a:r>
              <a:rPr lang="en-US" dirty="0" smtClean="0"/>
              <a:t>USE CASE </a:t>
            </a:r>
            <a:r>
              <a:rPr lang="ru-RU" dirty="0" err="1" smtClean="0"/>
              <a:t>критичних</a:t>
            </a:r>
            <a:r>
              <a:rPr lang="ru-RU" dirty="0" smtClean="0"/>
              <a:t> для </a:t>
            </a:r>
            <a:r>
              <a:rPr lang="ru-RU" dirty="0" err="1" smtClean="0"/>
              <a:t>системи</a:t>
            </a:r>
            <a:endParaRPr lang="ru-RU" dirty="0" smtClean="0"/>
          </a:p>
          <a:p>
            <a:r>
              <a:rPr lang="ru-RU" dirty="0" err="1" smtClean="0"/>
              <a:t>Визначення</a:t>
            </a:r>
            <a:r>
              <a:rPr lang="ru-RU" dirty="0" smtClean="0"/>
              <a:t> </a:t>
            </a:r>
            <a:r>
              <a:rPr lang="ru-RU" dirty="0" err="1" smtClean="0"/>
              <a:t>загальних</a:t>
            </a:r>
            <a:r>
              <a:rPr lang="ru-RU" dirty="0" smtClean="0"/>
              <a:t> рис </a:t>
            </a:r>
            <a:r>
              <a:rPr lang="ru-RU" dirty="0" err="1" smtClean="0"/>
              <a:t>арх</a:t>
            </a:r>
            <a:r>
              <a:rPr lang="uk-UA" dirty="0" err="1" smtClean="0"/>
              <a:t>ітектури</a:t>
            </a:r>
            <a:endParaRPr lang="uk-UA" dirty="0" smtClean="0"/>
          </a:p>
          <a:p>
            <a:r>
              <a:rPr lang="uk-UA" dirty="0" smtClean="0"/>
              <a:t>Визначення вартості</a:t>
            </a:r>
          </a:p>
          <a:p>
            <a:r>
              <a:rPr lang="uk-UA" dirty="0" smtClean="0"/>
              <a:t>Визначення персоналу та проектний план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525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19</a:t>
            </a:fld>
            <a:endParaRPr lang="ru-RU"/>
          </a:p>
        </p:txBody>
      </p:sp>
      <p:sp>
        <p:nvSpPr>
          <p:cNvPr id="9" name="Місце для вмісту 8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/>
          <a:lstStyle/>
          <a:p>
            <a:endParaRPr lang="uk-UA" dirty="0" smtClean="0"/>
          </a:p>
          <a:p>
            <a:endParaRPr lang="uk-UA" dirty="0"/>
          </a:p>
          <a:p>
            <a:r>
              <a:rPr lang="uk-UA" dirty="0" smtClean="0"/>
              <a:t>Кошти</a:t>
            </a:r>
          </a:p>
          <a:p>
            <a:r>
              <a:rPr lang="uk-UA" dirty="0" smtClean="0"/>
              <a:t>Час </a:t>
            </a:r>
          </a:p>
          <a:p>
            <a:r>
              <a:rPr lang="uk-UA" dirty="0" smtClean="0"/>
              <a:t>Функціональність</a:t>
            </a:r>
            <a:endParaRPr lang="uk-UA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633" y="1916832"/>
            <a:ext cx="3958930" cy="342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8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"/>
            <a:ext cx="9144000" cy="3214687"/>
          </a:xfrm>
        </p:spPr>
      </p:pic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976"/>
            <a:ext cx="91440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89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Синтез архітектури</a:t>
            </a:r>
          </a:p>
          <a:p>
            <a:r>
              <a:rPr lang="uk-UA" dirty="0" smtClean="0"/>
              <a:t>Вибір компонентів (</a:t>
            </a:r>
            <a:r>
              <a:rPr lang="ru-RU" dirty="0" smtClean="0"/>
              <a:t>готов</a:t>
            </a:r>
            <a:r>
              <a:rPr lang="uk-UA" dirty="0" smtClean="0"/>
              <a:t>і, пишемо самі, купуємо та ін.)</a:t>
            </a:r>
          </a:p>
          <a:p>
            <a:r>
              <a:rPr lang="uk-UA" dirty="0" smtClean="0"/>
              <a:t>Артефакти</a:t>
            </a:r>
          </a:p>
          <a:p>
            <a:r>
              <a:rPr lang="uk-UA" dirty="0" err="1" smtClean="0"/>
              <a:t>Початковиа</a:t>
            </a:r>
            <a:r>
              <a:rPr lang="uk-UA" dirty="0" smtClean="0"/>
              <a:t> модель </a:t>
            </a:r>
            <a:r>
              <a:rPr lang="en-US" dirty="0" smtClean="0"/>
              <a:t>USE CASE (20%)</a:t>
            </a:r>
          </a:p>
          <a:p>
            <a:r>
              <a:rPr lang="ru-RU" dirty="0" smtClean="0"/>
              <a:t>Словник проект</a:t>
            </a:r>
            <a:r>
              <a:rPr lang="uk-UA" dirty="0" err="1" smtClean="0"/>
              <a:t>ів</a:t>
            </a:r>
            <a:r>
              <a:rPr lang="uk-UA" dirty="0" smtClean="0"/>
              <a:t>, спільний ресурс</a:t>
            </a:r>
          </a:p>
          <a:p>
            <a:r>
              <a:rPr lang="uk-UA" dirty="0" smtClean="0"/>
              <a:t>Початкова оцінка ризику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147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23" y="188640"/>
            <a:ext cx="8544949" cy="6408712"/>
          </a:xfrm>
        </p:spPr>
      </p:pic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94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RUP Elaboration (</a:t>
            </a:r>
            <a:r>
              <a:rPr lang="ru-RU" dirty="0" err="1" smtClean="0"/>
              <a:t>уточнення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Мета – </a:t>
            </a:r>
            <a:r>
              <a:rPr lang="ru-RU" dirty="0" err="1" smtClean="0"/>
              <a:t>визначити</a:t>
            </a:r>
            <a:r>
              <a:rPr lang="ru-RU" dirty="0" smtClean="0"/>
              <a:t> </a:t>
            </a:r>
            <a:r>
              <a:rPr lang="ru-RU" dirty="0" err="1" smtClean="0"/>
              <a:t>решту</a:t>
            </a:r>
            <a:r>
              <a:rPr lang="ru-RU" dirty="0" smtClean="0"/>
              <a:t> 80% </a:t>
            </a:r>
            <a:r>
              <a:rPr lang="ru-RU" dirty="0" err="1" smtClean="0"/>
              <a:t>вимог</a:t>
            </a:r>
            <a:endParaRPr lang="ru-RU" dirty="0" smtClean="0"/>
          </a:p>
          <a:p>
            <a:r>
              <a:rPr lang="en-US" dirty="0" smtClean="0"/>
              <a:t>USE CASE -&gt; UML </a:t>
            </a:r>
            <a:r>
              <a:rPr lang="ru-RU" dirty="0" smtClean="0"/>
              <a:t>д</a:t>
            </a:r>
            <a:r>
              <a:rPr lang="uk-UA" dirty="0" err="1" smtClean="0"/>
              <a:t>іаграми</a:t>
            </a:r>
            <a:endParaRPr lang="uk-UA" dirty="0" smtClean="0"/>
          </a:p>
          <a:p>
            <a:r>
              <a:rPr lang="uk-UA" dirty="0" smtClean="0"/>
              <a:t>Визначення архітектурної платформи</a:t>
            </a:r>
          </a:p>
          <a:p>
            <a:r>
              <a:rPr lang="uk-UA" dirty="0" smtClean="0"/>
              <a:t>Уточнення ризиків</a:t>
            </a:r>
          </a:p>
          <a:p>
            <a:r>
              <a:rPr lang="uk-UA" dirty="0" smtClean="0"/>
              <a:t>Розробка ретельного плану ітерацій</a:t>
            </a:r>
          </a:p>
          <a:p>
            <a:r>
              <a:rPr lang="uk-UA" dirty="0" smtClean="0"/>
              <a:t>Уточнення</a:t>
            </a:r>
          </a:p>
          <a:p>
            <a:r>
              <a:rPr lang="uk-UA" dirty="0" err="1" smtClean="0"/>
              <a:t>Нефункціональні</a:t>
            </a:r>
            <a:r>
              <a:rPr lang="uk-UA" dirty="0" smtClean="0"/>
              <a:t> вимоги (швидкодія, </a:t>
            </a:r>
            <a:r>
              <a:rPr lang="en-US" dirty="0" smtClean="0"/>
              <a:t>Linux, Windows)</a:t>
            </a:r>
          </a:p>
          <a:p>
            <a:r>
              <a:rPr lang="ru-RU" dirty="0" err="1" smtClean="0"/>
              <a:t>Арх</a:t>
            </a:r>
            <a:r>
              <a:rPr lang="uk-UA" dirty="0" err="1" smtClean="0"/>
              <a:t>ітектурний</a:t>
            </a:r>
            <a:r>
              <a:rPr lang="uk-UA" dirty="0" smtClean="0"/>
              <a:t> макет</a:t>
            </a:r>
          </a:p>
          <a:p>
            <a:r>
              <a:rPr lang="uk-UA" dirty="0" smtClean="0"/>
              <a:t>Взаємодія між компонентами</a:t>
            </a:r>
          </a:p>
          <a:p>
            <a:r>
              <a:rPr lang="uk-UA" dirty="0" smtClean="0"/>
              <a:t>План розробки всього проекту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405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8544949" cy="6408712"/>
          </a:xfrm>
        </p:spPr>
      </p:pic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830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RUP - Construction	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Кодування</a:t>
            </a:r>
            <a:r>
              <a:rPr lang="ru-RU" dirty="0" smtClean="0"/>
              <a:t> з початковою </a:t>
            </a:r>
            <a:r>
              <a:rPr lang="ru-RU" dirty="0" err="1" smtClean="0"/>
              <a:t>функц</a:t>
            </a:r>
            <a:r>
              <a:rPr lang="uk-UA" dirty="0" err="1" smtClean="0"/>
              <a:t>іональністю</a:t>
            </a:r>
            <a:endParaRPr lang="uk-UA" dirty="0" smtClean="0"/>
          </a:p>
          <a:p>
            <a:r>
              <a:rPr lang="ru-RU" dirty="0" err="1" smtClean="0"/>
              <a:t>Керування</a:t>
            </a:r>
            <a:r>
              <a:rPr lang="ru-RU" dirty="0" smtClean="0"/>
              <a:t> ресурсами (люди </a:t>
            </a:r>
            <a:r>
              <a:rPr lang="uk-UA" dirty="0" smtClean="0"/>
              <a:t>і техніка)</a:t>
            </a:r>
          </a:p>
          <a:p>
            <a:r>
              <a:rPr lang="uk-UA" dirty="0" smtClean="0"/>
              <a:t>Ліцензії, програмісти, </a:t>
            </a:r>
            <a:r>
              <a:rPr lang="uk-UA" dirty="0" err="1" smtClean="0"/>
              <a:t>тестувальники</a:t>
            </a:r>
            <a:endParaRPr lang="uk-UA" dirty="0" smtClean="0"/>
          </a:p>
          <a:p>
            <a:r>
              <a:rPr lang="uk-UA" dirty="0" smtClean="0"/>
              <a:t>Тестування </a:t>
            </a:r>
            <a:r>
              <a:rPr lang="en-US" dirty="0" smtClean="0"/>
              <a:t>alpha, beta</a:t>
            </a:r>
          </a:p>
          <a:p>
            <a:r>
              <a:rPr lang="ru-RU" dirty="0" err="1" smtClean="0"/>
              <a:t>Опис</a:t>
            </a:r>
            <a:r>
              <a:rPr lang="ru-RU" dirty="0" smtClean="0"/>
              <a:t> поточно</a:t>
            </a:r>
            <a:r>
              <a:rPr lang="uk-UA" dirty="0" smtClean="0"/>
              <a:t>ї реалізації</a:t>
            </a:r>
          </a:p>
          <a:p>
            <a:r>
              <a:rPr lang="uk-UA" dirty="0" smtClean="0"/>
              <a:t>Керівництво користувача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317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RUP – Transition (</a:t>
            </a:r>
            <a:r>
              <a:rPr lang="ru-RU" dirty="0" err="1" smtClean="0"/>
              <a:t>Впровадження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Beta </a:t>
            </a:r>
            <a:r>
              <a:rPr lang="ru-RU" dirty="0" smtClean="0"/>
              <a:t>– </a:t>
            </a:r>
            <a:r>
              <a:rPr lang="ru-RU" dirty="0" err="1" smtClean="0"/>
              <a:t>верс</a:t>
            </a:r>
            <a:r>
              <a:rPr lang="uk-UA" dirty="0" err="1" smtClean="0"/>
              <a:t>ія</a:t>
            </a:r>
            <a:r>
              <a:rPr lang="uk-UA" dirty="0"/>
              <a:t> </a:t>
            </a:r>
            <a:r>
              <a:rPr lang="uk-UA" dirty="0" smtClean="0"/>
              <a:t>або релізи</a:t>
            </a:r>
          </a:p>
          <a:p>
            <a:r>
              <a:rPr lang="uk-UA" dirty="0" smtClean="0"/>
              <a:t>Виправлення помилок</a:t>
            </a:r>
          </a:p>
          <a:p>
            <a:r>
              <a:rPr lang="uk-UA" dirty="0" smtClean="0"/>
              <a:t>Завершений продукт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653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RUP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Найб</a:t>
            </a:r>
            <a:r>
              <a:rPr lang="uk-UA" dirty="0" err="1" smtClean="0"/>
              <a:t>ільш</a:t>
            </a:r>
            <a:r>
              <a:rPr lang="uk-UA" dirty="0" smtClean="0"/>
              <a:t> продумана та задокументована методологія</a:t>
            </a:r>
          </a:p>
          <a:p>
            <a:r>
              <a:rPr lang="en-US" dirty="0" err="1" smtClean="0"/>
              <a:t>Ratonal</a:t>
            </a:r>
            <a:r>
              <a:rPr lang="en-US" dirty="0" smtClean="0"/>
              <a:t> IBM (</a:t>
            </a:r>
            <a:r>
              <a:rPr lang="ru-RU" dirty="0" err="1" smtClean="0"/>
              <a:t>моделювання</a:t>
            </a:r>
            <a:r>
              <a:rPr lang="ru-RU" dirty="0" smtClean="0"/>
              <a:t>, </a:t>
            </a:r>
            <a:r>
              <a:rPr lang="ru-RU" dirty="0" err="1" smtClean="0"/>
              <a:t>тестування</a:t>
            </a:r>
            <a:r>
              <a:rPr lang="ru-RU" dirty="0" smtClean="0"/>
              <a:t>, </a:t>
            </a:r>
            <a:r>
              <a:rPr lang="ru-RU" dirty="0" err="1" smtClean="0"/>
              <a:t>розробка</a:t>
            </a:r>
            <a:r>
              <a:rPr lang="ru-RU" dirty="0" smtClean="0"/>
              <a:t>)</a:t>
            </a:r>
          </a:p>
          <a:p>
            <a:r>
              <a:rPr lang="ru-RU" dirty="0" err="1" smtClean="0"/>
              <a:t>Обмеження</a:t>
            </a:r>
            <a:r>
              <a:rPr lang="ru-RU" dirty="0" smtClean="0"/>
              <a:t> – </a:t>
            </a:r>
            <a:r>
              <a:rPr lang="ru-RU" dirty="0" err="1" smtClean="0"/>
              <a:t>гарно</a:t>
            </a:r>
            <a:r>
              <a:rPr lang="ru-RU" dirty="0" smtClean="0"/>
              <a:t> </a:t>
            </a:r>
            <a:r>
              <a:rPr lang="uk-UA" dirty="0" smtClean="0"/>
              <a:t>підходить для великих проектів (дуже багато документації)</a:t>
            </a:r>
          </a:p>
          <a:p>
            <a:pPr marL="0" indent="0">
              <a:buNone/>
            </a:pP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196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06" y="246190"/>
            <a:ext cx="8664082" cy="6495178"/>
          </a:xfrm>
        </p:spPr>
      </p:pic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27</a:t>
            </a:fld>
            <a:endParaRPr lang="ru-RU"/>
          </a:p>
        </p:txBody>
      </p:sp>
      <p:sp>
        <p:nvSpPr>
          <p:cNvPr id="6" name="Прямокутник 5"/>
          <p:cNvSpPr/>
          <p:nvPr/>
        </p:nvSpPr>
        <p:spPr>
          <a:xfrm>
            <a:off x="4211960" y="404664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2400" dirty="0">
                <a:solidFill>
                  <a:srgbClr val="FFFF00"/>
                </a:solidFill>
              </a:rPr>
              <a:t>Чому послідовний підхід </a:t>
            </a:r>
            <a:r>
              <a:rPr lang="uk-UA" sz="2400" dirty="0" smtClean="0">
                <a:solidFill>
                  <a:srgbClr val="FFFF00"/>
                </a:solidFill>
              </a:rPr>
              <a:t>майже не </a:t>
            </a:r>
            <a:r>
              <a:rPr lang="uk-UA" sz="2400" dirty="0">
                <a:solidFill>
                  <a:srgbClr val="FFFF00"/>
                </a:solidFill>
              </a:rPr>
              <a:t>працює </a:t>
            </a:r>
            <a:r>
              <a:rPr lang="uk-UA" sz="2400" dirty="0" smtClean="0">
                <a:solidFill>
                  <a:srgbClr val="FFFF00"/>
                </a:solidFill>
              </a:rPr>
              <a:t>сьогодні?</a:t>
            </a:r>
          </a:p>
          <a:p>
            <a:r>
              <a:rPr lang="uk-UA" sz="2400" dirty="0">
                <a:solidFill>
                  <a:srgbClr val="FFFF00"/>
                </a:solidFill>
              </a:rPr>
              <a:t/>
            </a:r>
            <a:br>
              <a:rPr lang="uk-UA" sz="2400" dirty="0">
                <a:solidFill>
                  <a:srgbClr val="FFFF00"/>
                </a:solidFill>
              </a:rPr>
            </a:br>
            <a:r>
              <a:rPr lang="uk-UA" sz="2400" dirty="0">
                <a:solidFill>
                  <a:srgbClr val="FFFF00"/>
                </a:solidFill>
              </a:rPr>
              <a:t>• Вартість змін висока</a:t>
            </a:r>
            <a:br>
              <a:rPr lang="uk-UA" sz="2400" dirty="0">
                <a:solidFill>
                  <a:srgbClr val="FFFF00"/>
                </a:solidFill>
              </a:rPr>
            </a:br>
            <a:r>
              <a:rPr lang="uk-UA" sz="2400" dirty="0" smtClean="0">
                <a:solidFill>
                  <a:srgbClr val="FFFF00"/>
                </a:solidFill>
              </a:rPr>
              <a:t>• </a:t>
            </a:r>
            <a:r>
              <a:rPr lang="uk-UA" sz="2400" dirty="0">
                <a:solidFill>
                  <a:srgbClr val="FFFF00"/>
                </a:solidFill>
              </a:rPr>
              <a:t>Продукт не відповідає очікуванням</a:t>
            </a:r>
            <a:br>
              <a:rPr lang="uk-UA" sz="2400" dirty="0">
                <a:solidFill>
                  <a:srgbClr val="FFFF00"/>
                </a:solidFill>
              </a:rPr>
            </a:br>
            <a:r>
              <a:rPr lang="uk-UA" sz="2400" dirty="0" smtClean="0">
                <a:solidFill>
                  <a:srgbClr val="FFFF00"/>
                </a:solidFill>
              </a:rPr>
              <a:t>• </a:t>
            </a:r>
            <a:r>
              <a:rPr lang="uk-UA" sz="2400" dirty="0">
                <a:solidFill>
                  <a:srgbClr val="FFFF00"/>
                </a:solidFill>
              </a:rPr>
              <a:t>Час виходу на ринок довгий</a:t>
            </a:r>
            <a:br>
              <a:rPr lang="uk-UA" sz="2400" dirty="0">
                <a:solidFill>
                  <a:srgbClr val="FFFF00"/>
                </a:solidFill>
              </a:rPr>
            </a:br>
            <a:r>
              <a:rPr lang="uk-UA" sz="2400" dirty="0" smtClean="0">
                <a:solidFill>
                  <a:srgbClr val="FFFF00"/>
                </a:solidFill>
              </a:rPr>
              <a:t>• </a:t>
            </a:r>
            <a:r>
              <a:rPr lang="uk-UA" sz="2400" dirty="0">
                <a:solidFill>
                  <a:srgbClr val="FFFF00"/>
                </a:solidFill>
              </a:rPr>
              <a:t>Товар може застаріти</a:t>
            </a:r>
          </a:p>
        </p:txBody>
      </p:sp>
    </p:spTree>
    <p:extLst>
      <p:ext uri="{BB962C8B-B14F-4D97-AF65-F5344CB8AC3E}">
        <p14:creationId xmlns:p14="http://schemas.microsoft.com/office/powerpoint/2010/main" val="2246870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8640"/>
            <a:ext cx="8300740" cy="6225555"/>
          </a:xfrm>
        </p:spPr>
      </p:pic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202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Project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915816" y="6321077"/>
            <a:ext cx="5915000" cy="536923"/>
          </a:xfrm>
        </p:spPr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6-36 months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29</a:t>
            </a:fld>
            <a:endParaRPr lang="ru-RU"/>
          </a:p>
        </p:txBody>
      </p:sp>
      <p:pic>
        <p:nvPicPr>
          <p:cNvPr id="5" name="Місце для вмісту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366823"/>
            <a:ext cx="6958428" cy="50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5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Waterfall Model:</a:t>
            </a:r>
          </a:p>
          <a:p>
            <a:r>
              <a:rPr lang="en-US" dirty="0"/>
              <a:t>Prototype Methodology:</a:t>
            </a:r>
          </a:p>
          <a:p>
            <a:r>
              <a:rPr lang="en-US" dirty="0"/>
              <a:t>Agile Software Development Methodology:</a:t>
            </a:r>
          </a:p>
          <a:p>
            <a:r>
              <a:rPr lang="en-US" dirty="0"/>
              <a:t>Rapid Application Development:</a:t>
            </a:r>
          </a:p>
          <a:p>
            <a:r>
              <a:rPr lang="en-US" dirty="0"/>
              <a:t>Dynamic System Development Model Methodology:</a:t>
            </a:r>
          </a:p>
          <a:p>
            <a:r>
              <a:rPr lang="en-US" dirty="0"/>
              <a:t>Spiral Model:</a:t>
            </a:r>
          </a:p>
          <a:p>
            <a:r>
              <a:rPr lang="en-US" dirty="0"/>
              <a:t>Extreme Programming Methodology:</a:t>
            </a:r>
          </a:p>
          <a:p>
            <a:r>
              <a:rPr lang="en-US" dirty="0"/>
              <a:t>Feature Driven Development:</a:t>
            </a:r>
          </a:p>
          <a:p>
            <a:r>
              <a:rPr lang="en-US" dirty="0"/>
              <a:t>Joint Application Development Methodology:</a:t>
            </a:r>
          </a:p>
          <a:p>
            <a:r>
              <a:rPr lang="en-US" dirty="0"/>
              <a:t>Lean Development Methodology:</a:t>
            </a:r>
          </a:p>
          <a:p>
            <a:r>
              <a:rPr lang="en-US" dirty="0"/>
              <a:t>Rational Unified Process Methodology:</a:t>
            </a:r>
          </a:p>
          <a:p>
            <a:r>
              <a:rPr lang="en-US" dirty="0"/>
              <a:t>Scrum Development Methodology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094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</a:t>
            </a:r>
            <a:r>
              <a:rPr lang="ru-RU" dirty="0"/>
              <a:t>методолог</a:t>
            </a:r>
            <a:r>
              <a:rPr lang="uk-UA" dirty="0" err="1"/>
              <a:t>ії</a:t>
            </a:r>
            <a:endParaRPr lang="uk-UA" dirty="0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749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</a:t>
            </a:r>
            <a:r>
              <a:rPr lang="ru-RU" dirty="0" smtClean="0"/>
              <a:t>методолог</a:t>
            </a:r>
            <a:r>
              <a:rPr lang="uk-UA" dirty="0" err="1" smtClean="0"/>
              <a:t>ії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1990. Зараз найбільш популярні.</a:t>
            </a:r>
            <a:endParaRPr lang="en-US" dirty="0" smtClean="0"/>
          </a:p>
          <a:p>
            <a:endParaRPr lang="uk-UA" dirty="0" smtClean="0"/>
          </a:p>
          <a:p>
            <a:pPr marL="514350" indent="-514350">
              <a:buAutoNum type="arabicPeriod"/>
            </a:pPr>
            <a:r>
              <a:rPr lang="uk-UA" dirty="0" smtClean="0"/>
              <a:t>Відмова від класичних важковагових підходів</a:t>
            </a:r>
          </a:p>
          <a:p>
            <a:pPr marL="514350" indent="-514350">
              <a:buAutoNum type="arabicPeriod"/>
            </a:pPr>
            <a:r>
              <a:rPr lang="uk-UA" dirty="0" smtClean="0"/>
              <a:t>Відмова від великої </a:t>
            </a:r>
            <a:r>
              <a:rPr lang="uk-UA" dirty="0" err="1" smtClean="0"/>
              <a:t>бюрокатії</a:t>
            </a:r>
            <a:endParaRPr lang="uk-UA" dirty="0" smtClean="0"/>
          </a:p>
          <a:p>
            <a:pPr marL="514350" indent="-514350">
              <a:buAutoNum type="arabicPeriod"/>
            </a:pPr>
            <a:r>
              <a:rPr lang="uk-UA" dirty="0" smtClean="0"/>
              <a:t>Невелика команда</a:t>
            </a:r>
          </a:p>
          <a:p>
            <a:pPr marL="514350" indent="-514350">
              <a:buAutoNum type="arabicPeriod"/>
            </a:pPr>
            <a:r>
              <a:rPr lang="uk-UA" dirty="0" smtClean="0"/>
              <a:t>Велике значення </a:t>
            </a:r>
            <a:r>
              <a:rPr lang="en-US" dirty="0" smtClean="0"/>
              <a:t>Soft Skills</a:t>
            </a:r>
            <a:endParaRPr lang="uk-UA" dirty="0" smtClean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853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err="1"/>
              <a:t>Agile</a:t>
            </a:r>
            <a:r>
              <a:rPr lang="uk-UA" dirty="0"/>
              <a:t>: </a:t>
            </a:r>
            <a:r>
              <a:rPr lang="uk-UA" dirty="0" err="1"/>
              <a:t>Practices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19869"/>
            <a:ext cx="8672711" cy="5289451"/>
          </a:xfrm>
        </p:spPr>
      </p:pic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072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25" y="260648"/>
            <a:ext cx="8445239" cy="6336704"/>
          </a:xfrm>
        </p:spPr>
      </p:pic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801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Manifesto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2001 </a:t>
            </a:r>
            <a:r>
              <a:rPr lang="ru-RU" dirty="0" smtClean="0"/>
              <a:t>р. </a:t>
            </a:r>
          </a:p>
          <a:p>
            <a:pPr marL="514350" indent="-514350">
              <a:buAutoNum type="arabicPeriod"/>
            </a:pPr>
            <a:r>
              <a:rPr lang="ru-RU" dirty="0" smtClean="0"/>
              <a:t>Люди </a:t>
            </a:r>
            <a:r>
              <a:rPr lang="uk-UA" dirty="0" smtClean="0"/>
              <a:t>і взаємодії важливіші ніж процеси та інструменти</a:t>
            </a:r>
          </a:p>
          <a:p>
            <a:pPr marL="514350" indent="-514350">
              <a:buAutoNum type="arabicPeriod"/>
            </a:pPr>
            <a:r>
              <a:rPr lang="uk-UA" dirty="0" smtClean="0"/>
              <a:t>Працюючий продукт важливіший детальної документації</a:t>
            </a:r>
          </a:p>
          <a:p>
            <a:pPr marL="514350" indent="-514350">
              <a:buAutoNum type="arabicPeriod"/>
            </a:pPr>
            <a:r>
              <a:rPr lang="uk-UA" dirty="0" smtClean="0"/>
              <a:t>Активна співпраця з замовником важливіша ніж узгодження умов контракту</a:t>
            </a:r>
          </a:p>
          <a:p>
            <a:pPr marL="514350" indent="-514350">
              <a:buAutoNum type="arabicPeriod"/>
            </a:pPr>
            <a:r>
              <a:rPr lang="ru-RU" dirty="0" err="1" smtClean="0"/>
              <a:t>Готовн</a:t>
            </a:r>
            <a:r>
              <a:rPr lang="uk-UA" dirty="0" err="1" smtClean="0"/>
              <a:t>ість</a:t>
            </a:r>
            <a:r>
              <a:rPr lang="uk-UA" dirty="0" smtClean="0"/>
              <a:t> до змін важливіша ніж дотримання первинного плану.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420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>
                <a:solidFill>
                  <a:schemeClr val="tx2"/>
                </a:solidFill>
              </a:rPr>
              <a:t>Багато протиріч з класичними підходами, але це працює!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uk-UA" dirty="0" smtClean="0"/>
          </a:p>
          <a:p>
            <a:r>
              <a:rPr lang="en-US" dirty="0" smtClean="0"/>
              <a:t>Scrum</a:t>
            </a:r>
          </a:p>
          <a:p>
            <a:r>
              <a:rPr lang="en-US" dirty="0" smtClean="0"/>
              <a:t>Extreme programming XP</a:t>
            </a:r>
          </a:p>
          <a:p>
            <a:r>
              <a:rPr lang="en-US" dirty="0" smtClean="0"/>
              <a:t>Lean Software Development</a:t>
            </a:r>
          </a:p>
          <a:p>
            <a:r>
              <a:rPr lang="en-US" dirty="0" smtClean="0"/>
              <a:t>Agile Unified Process</a:t>
            </a:r>
          </a:p>
          <a:p>
            <a:r>
              <a:rPr lang="en-US" dirty="0" smtClean="0"/>
              <a:t>Feature driven Development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652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Екстремальн</a:t>
            </a:r>
            <a:r>
              <a:rPr lang="uk-UA" dirty="0"/>
              <a:t>е</a:t>
            </a:r>
            <a:r>
              <a:rPr lang="uk-UA" dirty="0" smtClean="0"/>
              <a:t> програмування XP</a:t>
            </a:r>
            <a:r>
              <a:rPr lang="uk-UA" dirty="0"/>
              <a:t>.</a:t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Протистояти </a:t>
            </a:r>
            <a:r>
              <a:rPr lang="uk-UA" dirty="0" smtClean="0"/>
              <a:t> </a:t>
            </a:r>
            <a:r>
              <a:rPr lang="uk-UA" dirty="0"/>
              <a:t>формалізму в роботі </a:t>
            </a:r>
            <a:r>
              <a:rPr lang="uk-UA" dirty="0" smtClean="0"/>
              <a:t>програмістів </a:t>
            </a:r>
          </a:p>
          <a:p>
            <a:r>
              <a:rPr lang="uk-UA" dirty="0" smtClean="0"/>
              <a:t>Принципи закладені в </a:t>
            </a:r>
            <a:r>
              <a:rPr lang="en-US" dirty="0" smtClean="0"/>
              <a:t>XP </a:t>
            </a:r>
            <a:r>
              <a:rPr lang="uk-UA" dirty="0" smtClean="0"/>
              <a:t>з'яв</a:t>
            </a:r>
            <a:r>
              <a:rPr lang="ru-RU" dirty="0" err="1" smtClean="0"/>
              <a:t>ились</a:t>
            </a:r>
            <a:r>
              <a:rPr lang="uk-UA" dirty="0" smtClean="0"/>
              <a:t> </a:t>
            </a:r>
            <a:r>
              <a:rPr lang="uk-UA" dirty="0"/>
              <a:t>як результат аналізу багатьох успішних і </a:t>
            </a:r>
            <a:r>
              <a:rPr lang="uk-UA" dirty="0" smtClean="0"/>
              <a:t>неуспішних проектів.</a:t>
            </a:r>
          </a:p>
          <a:p>
            <a:pPr marL="0" indent="0">
              <a:buNone/>
            </a:pPr>
            <a:endParaRPr lang="uk-UA" dirty="0" smtClean="0"/>
          </a:p>
          <a:p>
            <a:r>
              <a:rPr lang="ru-RU" dirty="0" err="1" smtClean="0"/>
              <a:t>Комун</a:t>
            </a:r>
            <a:r>
              <a:rPr lang="uk-UA" dirty="0" err="1" smtClean="0"/>
              <a:t>ікація</a:t>
            </a:r>
            <a:endParaRPr lang="uk-UA" dirty="0" smtClean="0"/>
          </a:p>
          <a:p>
            <a:r>
              <a:rPr lang="ru-RU" dirty="0" smtClean="0"/>
              <a:t>Простота</a:t>
            </a:r>
          </a:p>
          <a:p>
            <a:r>
              <a:rPr lang="ru-RU" dirty="0" err="1" smtClean="0"/>
              <a:t>Зворотний</a:t>
            </a:r>
            <a:r>
              <a:rPr lang="ru-RU" dirty="0" smtClean="0"/>
              <a:t> </a:t>
            </a:r>
            <a:r>
              <a:rPr lang="ru-RU" dirty="0" err="1" smtClean="0"/>
              <a:t>зв'язок</a:t>
            </a:r>
            <a:endParaRPr lang="ru-RU" dirty="0" smtClean="0"/>
          </a:p>
          <a:p>
            <a:r>
              <a:rPr lang="ru-RU" dirty="0" err="1" smtClean="0"/>
              <a:t>Впевненість</a:t>
            </a:r>
            <a:endParaRPr lang="ru-RU" dirty="0"/>
          </a:p>
          <a:p>
            <a:endParaRPr lang="en-US" dirty="0" smtClean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7995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XP</a:t>
            </a:r>
            <a:r>
              <a:rPr lang="ru-RU" dirty="0" smtClean="0"/>
              <a:t> </a:t>
            </a:r>
            <a:r>
              <a:rPr lang="en-US" dirty="0"/>
              <a:t>Extreme programming (</a:t>
            </a:r>
            <a:r>
              <a:rPr lang="ru-RU" dirty="0" err="1"/>
              <a:t>проектування</a:t>
            </a:r>
            <a:r>
              <a:rPr lang="ru-RU" dirty="0"/>
              <a:t>)</a:t>
            </a:r>
            <a:br>
              <a:rPr lang="ru-RU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 smtClean="0"/>
              <a:t>Теорія</a:t>
            </a:r>
            <a:r>
              <a:rPr lang="ru-RU" dirty="0" smtClean="0"/>
              <a:t> </a:t>
            </a:r>
            <a:r>
              <a:rPr lang="ru-RU" dirty="0" err="1" smtClean="0"/>
              <a:t>психології</a:t>
            </a:r>
            <a:r>
              <a:rPr lang="ru-RU" dirty="0" smtClean="0"/>
              <a:t> </a:t>
            </a:r>
            <a:r>
              <a:rPr lang="ru-RU" dirty="0" err="1" smtClean="0"/>
              <a:t>малих</a:t>
            </a:r>
            <a:r>
              <a:rPr lang="ru-RU" dirty="0" smtClean="0"/>
              <a:t> </a:t>
            </a:r>
            <a:r>
              <a:rPr lang="ru-RU" dirty="0" err="1" smtClean="0"/>
              <a:t>груп</a:t>
            </a:r>
            <a:r>
              <a:rPr lang="ru-RU" dirty="0" smtClean="0"/>
              <a:t>. </a:t>
            </a:r>
            <a:r>
              <a:rPr lang="ru-RU" dirty="0" err="1" smtClean="0"/>
              <a:t>Групи</a:t>
            </a:r>
            <a:r>
              <a:rPr lang="ru-RU" dirty="0" smtClean="0"/>
              <a:t> до 10 </a:t>
            </a:r>
            <a:r>
              <a:rPr lang="ru-RU" dirty="0" err="1" smtClean="0"/>
              <a:t>чол</a:t>
            </a:r>
            <a:r>
              <a:rPr lang="ru-RU" dirty="0" smtClean="0"/>
              <a:t>. </a:t>
            </a:r>
          </a:p>
          <a:p>
            <a:r>
              <a:rPr lang="uk-UA" dirty="0" smtClean="0"/>
              <a:t>Колективна </a:t>
            </a:r>
            <a:r>
              <a:rPr lang="uk-UA" dirty="0"/>
              <a:t>гра, розрахована </a:t>
            </a:r>
            <a:r>
              <a:rPr lang="uk-UA" dirty="0" smtClean="0"/>
              <a:t>не </a:t>
            </a:r>
            <a:r>
              <a:rPr lang="uk-UA" dirty="0"/>
              <a:t>на </a:t>
            </a:r>
            <a:r>
              <a:rPr lang="uk-UA" dirty="0" smtClean="0"/>
              <a:t>особистостей, </a:t>
            </a:r>
            <a:r>
              <a:rPr lang="uk-UA" dirty="0"/>
              <a:t>а на всю </a:t>
            </a:r>
            <a:r>
              <a:rPr lang="uk-UA"/>
              <a:t>групу </a:t>
            </a:r>
            <a:r>
              <a:rPr lang="uk-UA" smtClean="0"/>
              <a:t>разом.</a:t>
            </a:r>
            <a:endParaRPr lang="ru-RU" dirty="0" smtClean="0"/>
          </a:p>
          <a:p>
            <a:r>
              <a:rPr lang="ru-RU" dirty="0" smtClean="0"/>
              <a:t>Вся </a:t>
            </a:r>
            <a:r>
              <a:rPr lang="ru-RU" dirty="0" err="1" smtClean="0"/>
              <a:t>проектна</a:t>
            </a:r>
            <a:r>
              <a:rPr lang="ru-RU" dirty="0" smtClean="0"/>
              <a:t> </a:t>
            </a:r>
            <a:r>
              <a:rPr lang="ru-RU" dirty="0" err="1" smtClean="0"/>
              <a:t>група</a:t>
            </a:r>
            <a:r>
              <a:rPr lang="ru-RU" dirty="0" smtClean="0"/>
              <a:t> </a:t>
            </a:r>
            <a:r>
              <a:rPr lang="ru-RU" dirty="0" err="1" smtClean="0"/>
              <a:t>ма</a:t>
            </a:r>
            <a:r>
              <a:rPr lang="uk-UA" dirty="0" smtClean="0"/>
              <a:t>є бути в одному приміщенні</a:t>
            </a:r>
          </a:p>
          <a:p>
            <a:r>
              <a:rPr lang="uk-UA" dirty="0" smtClean="0"/>
              <a:t>Всі питання мають вирішуватись за хвилини</a:t>
            </a:r>
          </a:p>
          <a:p>
            <a:r>
              <a:rPr lang="uk-UA" dirty="0" smtClean="0"/>
              <a:t>Комунікація під час розробки</a:t>
            </a:r>
          </a:p>
          <a:p>
            <a:r>
              <a:rPr lang="en-US" dirty="0" smtClean="0"/>
              <a:t>Skype </a:t>
            </a:r>
            <a:r>
              <a:rPr lang="ru-RU" dirty="0" smtClean="0"/>
              <a:t>не п</a:t>
            </a:r>
            <a:r>
              <a:rPr lang="uk-UA" dirty="0" err="1" smtClean="0"/>
              <a:t>ідходить</a:t>
            </a:r>
            <a:r>
              <a:rPr lang="uk-UA" dirty="0" smtClean="0"/>
              <a:t> (інтерактивне </a:t>
            </a:r>
            <a:r>
              <a:rPr lang="uk-UA" dirty="0" err="1" smtClean="0"/>
              <a:t>спілування</a:t>
            </a:r>
            <a:r>
              <a:rPr lang="uk-UA" dirty="0" smtClean="0"/>
              <a:t>, але багато обмежень)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732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Спілкування – найбільш швидкий засіб обміну інформацією та досвідом</a:t>
            </a:r>
          </a:p>
          <a:p>
            <a:r>
              <a:rPr lang="uk-UA" dirty="0" smtClean="0"/>
              <a:t>Процес – гнучкий, динамічний, ітеративний</a:t>
            </a:r>
          </a:p>
          <a:p>
            <a:r>
              <a:rPr lang="uk-UA" dirty="0" smtClean="0"/>
              <a:t>Неперервний </a:t>
            </a:r>
            <a:r>
              <a:rPr lang="uk-UA" dirty="0" err="1" smtClean="0"/>
              <a:t>зв</a:t>
            </a:r>
            <a:r>
              <a:rPr lang="en-US" dirty="0" smtClean="0"/>
              <a:t>’</a:t>
            </a:r>
            <a:r>
              <a:rPr lang="ru-RU" dirty="0" err="1" smtClean="0"/>
              <a:t>язок</a:t>
            </a:r>
            <a:r>
              <a:rPr lang="ru-RU" dirty="0" smtClean="0"/>
              <a:t> </a:t>
            </a:r>
            <a:r>
              <a:rPr lang="uk-UA" dirty="0" smtClean="0"/>
              <a:t>із замовником</a:t>
            </a:r>
          </a:p>
          <a:p>
            <a:r>
              <a:rPr lang="uk-UA" dirty="0" smtClean="0"/>
              <a:t>Замовник в групі розробки</a:t>
            </a:r>
          </a:p>
          <a:p>
            <a:r>
              <a:rPr lang="uk-UA" dirty="0" smtClean="0"/>
              <a:t>Акцент на простоті – не найкраще, а найпростіше рішення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21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Екстремальний цикл </a:t>
            </a:r>
            <a:r>
              <a:rPr lang="uk-UA" dirty="0" smtClean="0"/>
              <a:t>- дуже короткий цикл </a:t>
            </a:r>
            <a:r>
              <a:rPr lang="uk-UA" dirty="0"/>
              <a:t>розробки, </a:t>
            </a:r>
            <a:r>
              <a:rPr lang="uk-UA" dirty="0" smtClean="0"/>
              <a:t>який постійно повторюється (1-2 тижні)</a:t>
            </a:r>
          </a:p>
          <a:p>
            <a:r>
              <a:rPr lang="uk-UA" dirty="0" smtClean="0"/>
              <a:t> </a:t>
            </a:r>
            <a:r>
              <a:rPr lang="uk-UA" dirty="0"/>
              <a:t>До кінця кожного циклу повинен існувати повністю робочий, функціональний і протестований реліз програми. </a:t>
            </a:r>
            <a:endParaRPr lang="uk-UA" dirty="0" smtClean="0"/>
          </a:p>
          <a:p>
            <a:r>
              <a:rPr lang="uk-UA" dirty="0" smtClean="0"/>
              <a:t>Цикли </a:t>
            </a:r>
            <a:r>
              <a:rPr lang="uk-UA" dirty="0"/>
              <a:t>повинні бути повторюваними і </a:t>
            </a:r>
            <a:r>
              <a:rPr lang="uk-UA" dirty="0" smtClean="0"/>
              <a:t>безперебійними </a:t>
            </a:r>
            <a:r>
              <a:rPr lang="uk-UA" dirty="0"/>
              <a:t>протягом усього проекту.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2" y="72008"/>
            <a:ext cx="9056112" cy="6813376"/>
          </a:xfrm>
        </p:spPr>
      </p:pic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9098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 smtClean="0"/>
              <a:t>Перевірений факт - </a:t>
            </a:r>
            <a:r>
              <a:rPr lang="uk-UA" dirty="0"/>
              <a:t>вимоги </a:t>
            </a:r>
            <a:r>
              <a:rPr lang="uk-UA" dirty="0" smtClean="0"/>
              <a:t>замовника рідко </a:t>
            </a:r>
            <a:r>
              <a:rPr lang="uk-UA" dirty="0"/>
              <a:t>бувають повними, своєчасними і коректними</a:t>
            </a:r>
            <a:r>
              <a:rPr lang="uk-UA" dirty="0" smtClean="0"/>
              <a:t>.</a:t>
            </a:r>
          </a:p>
          <a:p>
            <a:r>
              <a:rPr lang="uk-UA" dirty="0" smtClean="0"/>
              <a:t>Як </a:t>
            </a:r>
            <a:r>
              <a:rPr lang="uk-UA" dirty="0"/>
              <a:t>би добре не </a:t>
            </a:r>
            <a:r>
              <a:rPr lang="uk-UA" dirty="0" smtClean="0"/>
              <a:t>планувався програмний </a:t>
            </a:r>
            <a:r>
              <a:rPr lang="uk-UA" dirty="0"/>
              <a:t>додаток, його 100% доведеться переробляти</a:t>
            </a:r>
            <a:r>
              <a:rPr lang="uk-UA" dirty="0" smtClean="0"/>
              <a:t>.</a:t>
            </a:r>
          </a:p>
          <a:p>
            <a:r>
              <a:rPr lang="uk-UA" dirty="0" smtClean="0"/>
              <a:t>Імовірно, що  </a:t>
            </a:r>
            <a:r>
              <a:rPr lang="uk-UA" dirty="0"/>
              <a:t>доведеться переробляти навіть на завершальній стадії. </a:t>
            </a:r>
            <a:endParaRPr lang="uk-UA" dirty="0" smtClean="0"/>
          </a:p>
          <a:p>
            <a:r>
              <a:rPr lang="uk-UA" dirty="0" smtClean="0"/>
              <a:t>Не </a:t>
            </a:r>
            <a:r>
              <a:rPr lang="uk-UA" dirty="0"/>
              <a:t>слід відкладати переробки на кінець роботи, необхідно робити їх регулярно.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929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Пізній аналіз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 smtClean="0"/>
              <a:t>«Приймайте </a:t>
            </a:r>
            <a:r>
              <a:rPr lang="uk-UA" dirty="0"/>
              <a:t>конкретні рішення тільки тоді, коли це потрібно". </a:t>
            </a:r>
            <a:endParaRPr lang="uk-UA" dirty="0" smtClean="0"/>
          </a:p>
          <a:p>
            <a:r>
              <a:rPr lang="uk-UA" dirty="0" smtClean="0"/>
              <a:t>В </a:t>
            </a:r>
            <a:r>
              <a:rPr lang="uk-UA" dirty="0"/>
              <a:t>більшості випадків прийняті на початковій стадії рішення щодо коду доводилося скасовувати </a:t>
            </a:r>
            <a:r>
              <a:rPr lang="uk-UA" dirty="0" smtClean="0"/>
              <a:t>під </a:t>
            </a:r>
            <a:r>
              <a:rPr lang="uk-UA" dirty="0"/>
              <a:t>впливом нових вимог або інших обставин. </a:t>
            </a:r>
            <a:endParaRPr lang="uk-UA" dirty="0" smtClean="0"/>
          </a:p>
          <a:p>
            <a:r>
              <a:rPr lang="uk-UA" dirty="0" smtClean="0"/>
              <a:t>Не </a:t>
            </a:r>
            <a:r>
              <a:rPr lang="uk-UA" dirty="0"/>
              <a:t>слід приймати </a:t>
            </a:r>
            <a:r>
              <a:rPr lang="uk-UA" dirty="0" smtClean="0"/>
              <a:t>жодних </a:t>
            </a:r>
            <a:r>
              <a:rPr lang="uk-UA" dirty="0"/>
              <a:t>рішень </a:t>
            </a:r>
            <a:r>
              <a:rPr lang="uk-UA" dirty="0" smtClean="0"/>
              <a:t>щодо </a:t>
            </a:r>
            <a:r>
              <a:rPr lang="uk-UA" dirty="0"/>
              <a:t>коду, якого ще </a:t>
            </a:r>
            <a:r>
              <a:rPr lang="uk-UA" dirty="0" smtClean="0"/>
              <a:t>не існує. </a:t>
            </a:r>
          </a:p>
          <a:p>
            <a:r>
              <a:rPr lang="uk-UA" dirty="0" smtClean="0"/>
              <a:t>Як </a:t>
            </a:r>
            <a:r>
              <a:rPr lang="uk-UA" dirty="0"/>
              <a:t>правило, багато із запланованого виявляється взагалі не </a:t>
            </a:r>
            <a:r>
              <a:rPr lang="uk-UA" dirty="0" smtClean="0"/>
              <a:t>затребуваним в майбутньому.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9963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Кодування в глибину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П</a:t>
            </a:r>
            <a:r>
              <a:rPr lang="uk-UA" dirty="0" smtClean="0"/>
              <a:t>ротягом </a:t>
            </a:r>
            <a:r>
              <a:rPr lang="uk-UA" dirty="0"/>
              <a:t>циклу повинна бути повністю розроблена і протестована окрема </a:t>
            </a:r>
            <a:r>
              <a:rPr lang="uk-UA" dirty="0" smtClean="0"/>
              <a:t>функціональність ( </a:t>
            </a:r>
            <a:r>
              <a:rPr lang="uk-UA" dirty="0"/>
              <a:t>і проігноровані сусідні з нею </a:t>
            </a:r>
            <a:r>
              <a:rPr lang="uk-UA" dirty="0" smtClean="0"/>
              <a:t>області). </a:t>
            </a:r>
          </a:p>
          <a:p>
            <a:r>
              <a:rPr lang="uk-UA" dirty="0" smtClean="0"/>
              <a:t>Готова </a:t>
            </a:r>
            <a:r>
              <a:rPr lang="uk-UA" dirty="0"/>
              <a:t>частина буде включати прикладну логіку, </a:t>
            </a:r>
            <a:r>
              <a:rPr lang="uk-UA" dirty="0" smtClean="0"/>
              <a:t>інтерфейс </a:t>
            </a:r>
            <a:r>
              <a:rPr lang="uk-UA" dirty="0"/>
              <a:t>користувача</a:t>
            </a:r>
            <a:r>
              <a:rPr lang="uk-UA" dirty="0" smtClean="0"/>
              <a:t>, </a:t>
            </a:r>
            <a:r>
              <a:rPr lang="uk-UA" dirty="0"/>
              <a:t>документацію і набір тестових завдань для демонстрації працездатності.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5240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Максимальне спрощення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Якщо не виходить </a:t>
            </a:r>
            <a:r>
              <a:rPr lang="uk-UA" dirty="0" smtClean="0"/>
              <a:t>спростити з </a:t>
            </a:r>
            <a:r>
              <a:rPr lang="uk-UA" dirty="0"/>
              <a:t>першого разу, над спрощенням працюють </a:t>
            </a:r>
            <a:r>
              <a:rPr lang="uk-UA" dirty="0" smtClean="0"/>
              <a:t>до того часу </a:t>
            </a:r>
            <a:r>
              <a:rPr lang="uk-UA" dirty="0"/>
              <a:t>ще, поки не буде досягнута головна мета - максимальна зрозумілість коду іншим розробникам.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8931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Методи </a:t>
            </a:r>
            <a:r>
              <a:rPr lang="en-US" dirty="0" smtClean="0"/>
              <a:t>XP (</a:t>
            </a:r>
            <a:r>
              <a:rPr lang="ru-RU" dirty="0" err="1" smtClean="0"/>
              <a:t>техн</a:t>
            </a:r>
            <a:r>
              <a:rPr lang="uk-UA" dirty="0" err="1" smtClean="0"/>
              <a:t>ічні</a:t>
            </a:r>
            <a:r>
              <a:rPr lang="uk-UA" dirty="0" smtClean="0"/>
              <a:t> + організаційні)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Planning Game</a:t>
            </a:r>
          </a:p>
          <a:p>
            <a:r>
              <a:rPr lang="en-US" dirty="0" smtClean="0"/>
              <a:t>Small Releases</a:t>
            </a:r>
          </a:p>
          <a:p>
            <a:r>
              <a:rPr lang="en-US" dirty="0" smtClean="0"/>
              <a:t>Metaphor – </a:t>
            </a:r>
            <a:r>
              <a:rPr lang="ru-RU" dirty="0" smtClean="0"/>
              <a:t>зам</a:t>
            </a:r>
            <a:r>
              <a:rPr lang="uk-UA" dirty="0" err="1" smtClean="0"/>
              <a:t>інює</a:t>
            </a:r>
            <a:r>
              <a:rPr lang="uk-UA" dirty="0" smtClean="0"/>
              <a:t> архітектуру</a:t>
            </a:r>
          </a:p>
          <a:p>
            <a:r>
              <a:rPr lang="en-US" dirty="0" smtClean="0"/>
              <a:t>Simple design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Refactoring</a:t>
            </a:r>
          </a:p>
          <a:p>
            <a:r>
              <a:rPr lang="en-US" dirty="0" smtClean="0"/>
              <a:t>Pair Programming</a:t>
            </a:r>
          </a:p>
          <a:p>
            <a:r>
              <a:rPr lang="en-US" dirty="0" smtClean="0"/>
              <a:t>Collective ownership – </a:t>
            </a:r>
            <a:r>
              <a:rPr lang="ru-RU" dirty="0" err="1" smtClean="0"/>
              <a:t>вс</a:t>
            </a:r>
            <a:r>
              <a:rPr lang="uk-UA" dirty="0" smtClean="0"/>
              <a:t>і відповідальні за код</a:t>
            </a:r>
          </a:p>
          <a:p>
            <a:r>
              <a:rPr lang="en-US" dirty="0" smtClean="0"/>
              <a:t>Continuous integration</a:t>
            </a:r>
          </a:p>
          <a:p>
            <a:r>
              <a:rPr lang="en-US" dirty="0" smtClean="0"/>
              <a:t>40 hour week</a:t>
            </a:r>
          </a:p>
          <a:p>
            <a:r>
              <a:rPr lang="en-US" dirty="0" smtClean="0"/>
              <a:t>On-site customer</a:t>
            </a:r>
          </a:p>
          <a:p>
            <a:r>
              <a:rPr lang="en-US" dirty="0" smtClean="0"/>
              <a:t>Coding </a:t>
            </a:r>
            <a:r>
              <a:rPr lang="en-US" dirty="0" err="1" smtClean="0"/>
              <a:t>standarts</a:t>
            </a:r>
            <a:endParaRPr lang="en-US" dirty="0" smtClean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772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Planning Game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 smtClean="0"/>
              <a:t>Замовник</a:t>
            </a:r>
            <a:r>
              <a:rPr lang="ru-RU" dirty="0" smtClean="0"/>
              <a:t> - </a:t>
            </a:r>
            <a:r>
              <a:rPr lang="ru-RU" dirty="0" err="1"/>
              <a:t>о</a:t>
            </a:r>
            <a:r>
              <a:rPr lang="ru-RU" dirty="0" err="1" smtClean="0"/>
              <a:t>бсяг</a:t>
            </a:r>
            <a:r>
              <a:rPr lang="ru-RU" dirty="0" smtClean="0"/>
              <a:t> роб</a:t>
            </a:r>
            <a:r>
              <a:rPr lang="uk-UA" dirty="0" err="1" smtClean="0"/>
              <a:t>іт</a:t>
            </a:r>
            <a:r>
              <a:rPr lang="uk-UA" dirty="0" smtClean="0"/>
              <a:t>, пріоритети, композиція версій, терміни</a:t>
            </a:r>
          </a:p>
          <a:p>
            <a:r>
              <a:rPr lang="uk-UA" dirty="0" smtClean="0"/>
              <a:t>Розробник – часові оцінки, процес, графік робіт, невеликі версії.</a:t>
            </a:r>
          </a:p>
          <a:p>
            <a:r>
              <a:rPr lang="uk-UA" dirty="0" smtClean="0"/>
              <a:t>Швидкий запуск простої системи.</a:t>
            </a:r>
          </a:p>
          <a:p>
            <a:r>
              <a:rPr lang="uk-UA" dirty="0" smtClean="0"/>
              <a:t>Мінімально можлива версія, це простіше для тестування, але версія має бути завершеною</a:t>
            </a:r>
          </a:p>
          <a:p>
            <a:r>
              <a:rPr lang="uk-UA" dirty="0" smtClean="0"/>
              <a:t>Макс. Період – 2 тижні.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271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Історія </a:t>
            </a:r>
            <a:r>
              <a:rPr lang="uk-UA" dirty="0" smtClean="0"/>
              <a:t>користувача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 smtClean="0"/>
              <a:t>Аналог </a:t>
            </a:r>
            <a:r>
              <a:rPr lang="uk-UA" dirty="0" err="1"/>
              <a:t>Use</a:t>
            </a:r>
            <a:r>
              <a:rPr lang="uk-UA" dirty="0"/>
              <a:t> </a:t>
            </a:r>
            <a:r>
              <a:rPr lang="uk-UA" dirty="0" err="1" smtClean="0"/>
              <a:t>Case</a:t>
            </a:r>
            <a:endParaRPr lang="uk-UA" dirty="0" smtClean="0"/>
          </a:p>
          <a:p>
            <a:r>
              <a:rPr lang="uk-UA" dirty="0" smtClean="0"/>
              <a:t>Компактний </a:t>
            </a:r>
            <a:r>
              <a:rPr lang="uk-UA" dirty="0"/>
              <a:t>документ </a:t>
            </a:r>
            <a:r>
              <a:rPr lang="uk-UA" dirty="0" smtClean="0"/>
              <a:t>(до 3 </a:t>
            </a:r>
            <a:r>
              <a:rPr lang="uk-UA" dirty="0"/>
              <a:t>пропозицій) складений </a:t>
            </a:r>
            <a:r>
              <a:rPr lang="uk-UA" dirty="0" smtClean="0"/>
              <a:t>користувачем, що описує </a:t>
            </a:r>
            <a:r>
              <a:rPr lang="uk-UA" dirty="0"/>
              <a:t>одну окрему операцію для даного </a:t>
            </a:r>
            <a:r>
              <a:rPr lang="uk-UA" dirty="0" smtClean="0"/>
              <a:t>користувача "я </a:t>
            </a:r>
            <a:r>
              <a:rPr lang="uk-UA" dirty="0"/>
              <a:t>заходжу в програму і ...". </a:t>
            </a:r>
            <a:endParaRPr lang="uk-UA" dirty="0" smtClean="0"/>
          </a:p>
          <a:p>
            <a:r>
              <a:rPr lang="uk-UA" dirty="0" smtClean="0"/>
              <a:t>На </a:t>
            </a:r>
            <a:r>
              <a:rPr lang="uk-UA" dirty="0"/>
              <a:t>відміну від глобальних </a:t>
            </a:r>
            <a:r>
              <a:rPr lang="uk-UA" dirty="0" err="1"/>
              <a:t>Use</a:t>
            </a:r>
            <a:r>
              <a:rPr lang="uk-UA" dirty="0"/>
              <a:t> </a:t>
            </a:r>
            <a:r>
              <a:rPr lang="uk-UA" dirty="0" err="1"/>
              <a:t>Case</a:t>
            </a:r>
            <a:r>
              <a:rPr lang="uk-UA" dirty="0"/>
              <a:t>, де розглядаються цілі класи користувачів, історію користувача легко визначити, спланувати на конкретний цикл і реалізувати в певний термін. 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1490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Метафора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/>
              <a:t>Історії користувачів до останнього моменту не приймають детального </a:t>
            </a:r>
            <a:r>
              <a:rPr lang="uk-UA" dirty="0" smtClean="0"/>
              <a:t>виду</a:t>
            </a:r>
          </a:p>
          <a:p>
            <a:r>
              <a:rPr lang="uk-UA" dirty="0" smtClean="0"/>
              <a:t>Глобальне бачення проекту, яке всім зрозуміле, без детального опису</a:t>
            </a:r>
            <a:endParaRPr lang="en-US" dirty="0" smtClean="0"/>
          </a:p>
          <a:p>
            <a:r>
              <a:rPr lang="ru-RU" dirty="0"/>
              <a:t>П</a:t>
            </a:r>
            <a:r>
              <a:rPr lang="uk-UA" dirty="0" err="1" smtClean="0"/>
              <a:t>орівняння</a:t>
            </a:r>
            <a:r>
              <a:rPr lang="uk-UA" dirty="0" smtClean="0"/>
              <a:t> </a:t>
            </a:r>
            <a:r>
              <a:rPr lang="uk-UA" dirty="0"/>
              <a:t>з існуючими аналогами</a:t>
            </a:r>
            <a:endParaRPr lang="uk-UA" dirty="0" smtClean="0"/>
          </a:p>
          <a:p>
            <a:r>
              <a:rPr lang="uk-UA" dirty="0" smtClean="0"/>
              <a:t>Простий дизайн – виконуються всі тести, немає дублювання.</a:t>
            </a:r>
          </a:p>
          <a:p>
            <a:r>
              <a:rPr lang="en-US" dirty="0" smtClean="0"/>
              <a:t>CPP- </a:t>
            </a:r>
            <a:r>
              <a:rPr lang="ru-RU" dirty="0" err="1" smtClean="0"/>
              <a:t>китайське</a:t>
            </a:r>
            <a:r>
              <a:rPr lang="en-US" dirty="0" smtClean="0"/>
              <a:t>/</a:t>
            </a:r>
            <a:r>
              <a:rPr lang="uk-UA" dirty="0" smtClean="0"/>
              <a:t>індійське програмування відсутнє. В схожих частинах коду важко шукати помилки</a:t>
            </a:r>
          </a:p>
          <a:p>
            <a:r>
              <a:rPr lang="uk-UA" dirty="0" smtClean="0"/>
              <a:t>Мінімальна кількість класів та методів.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7550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Метафора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Для </a:t>
            </a:r>
            <a:r>
              <a:rPr lang="uk-UA" dirty="0"/>
              <a:t>розуміння системи використовується порівняння найбільш схожого раніше відомого продукту або предмета </a:t>
            </a:r>
            <a:r>
              <a:rPr lang="uk-UA" dirty="0" smtClean="0"/>
              <a:t>з продуктом, що розроблюється. </a:t>
            </a:r>
          </a:p>
          <a:p>
            <a:r>
              <a:rPr lang="uk-UA" dirty="0" smtClean="0"/>
              <a:t>Завжди </a:t>
            </a:r>
            <a:r>
              <a:rPr lang="uk-UA" dirty="0"/>
              <a:t>легше запам'ятати дрібні відмінності, ніж будувати по шматочках </a:t>
            </a:r>
            <a:r>
              <a:rPr lang="uk-UA" dirty="0" smtClean="0"/>
              <a:t>в </a:t>
            </a:r>
            <a:r>
              <a:rPr lang="uk-UA" dirty="0"/>
              <a:t>уяві всю </a:t>
            </a:r>
            <a:r>
              <a:rPr lang="uk-UA" dirty="0" smtClean="0"/>
              <a:t>систему.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8740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Тестування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600200"/>
            <a:ext cx="5698976" cy="4525963"/>
          </a:xfrm>
        </p:spPr>
        <p:txBody>
          <a:bodyPr>
            <a:normAutofit fontScale="85000" lnSpcReduction="10000"/>
          </a:bodyPr>
          <a:lstStyle/>
          <a:p>
            <a:r>
              <a:rPr lang="uk-UA" dirty="0" smtClean="0"/>
              <a:t>Ключова роль – автоматичне тестування</a:t>
            </a:r>
          </a:p>
          <a:p>
            <a:r>
              <a:rPr lang="uk-UA" dirty="0" smtClean="0"/>
              <a:t>Модульні тести – розробники</a:t>
            </a:r>
          </a:p>
          <a:p>
            <a:r>
              <a:rPr lang="uk-UA" dirty="0" smtClean="0"/>
              <a:t>Функціональні тести – замовники</a:t>
            </a:r>
          </a:p>
          <a:p>
            <a:r>
              <a:rPr lang="uk-UA" dirty="0" err="1" smtClean="0"/>
              <a:t>Репозиторій</a:t>
            </a:r>
            <a:r>
              <a:rPr lang="uk-UA" dirty="0" smtClean="0"/>
              <a:t> тестів збільшується</a:t>
            </a:r>
          </a:p>
          <a:p>
            <a:r>
              <a:rPr lang="uk-UA" dirty="0" smtClean="0"/>
              <a:t>Код розробляється разом з тестами (тест може розроблятись раніше)</a:t>
            </a:r>
          </a:p>
          <a:p>
            <a:r>
              <a:rPr lang="uk-UA" dirty="0" smtClean="0"/>
              <a:t>Немає окремого етапу тестування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49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590" y="1556792"/>
            <a:ext cx="33337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3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Водопад класичний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3 модифікації</a:t>
            </a:r>
          </a:p>
          <a:p>
            <a:r>
              <a:rPr lang="uk-UA" dirty="0" smtClean="0"/>
              <a:t>Каскадна – завершення кожного етапу перевіркою коректності</a:t>
            </a:r>
          </a:p>
          <a:p>
            <a:r>
              <a:rPr lang="uk-UA" dirty="0" smtClean="0"/>
              <a:t>Строга каскадна модель – </a:t>
            </a:r>
            <a:r>
              <a:rPr lang="ru-RU" dirty="0" smtClean="0"/>
              <a:t>м</a:t>
            </a:r>
            <a:r>
              <a:rPr lang="uk-UA" dirty="0" err="1" smtClean="0"/>
              <a:t>інімум</a:t>
            </a:r>
            <a:r>
              <a:rPr lang="uk-UA" dirty="0" smtClean="0"/>
              <a:t> повернень до попередніх етапів</a:t>
            </a:r>
          </a:p>
          <a:p>
            <a:r>
              <a:rPr lang="uk-UA" dirty="0" smtClean="0"/>
              <a:t>Ітераційна модель – може бути довільна кількість повернень, але тоді важко спрогнозувати  точний час виконання.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2772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 smtClean="0"/>
              <a:t>Тести створюються </a:t>
            </a:r>
            <a:r>
              <a:rPr lang="uk-UA" dirty="0"/>
              <a:t>на </a:t>
            </a:r>
            <a:r>
              <a:rPr lang="uk-UA" dirty="0" smtClean="0"/>
              <a:t>основі </a:t>
            </a:r>
            <a:r>
              <a:rPr lang="uk-UA" dirty="0"/>
              <a:t>історій </a:t>
            </a:r>
            <a:r>
              <a:rPr lang="uk-UA" dirty="0" smtClean="0"/>
              <a:t>користувачів</a:t>
            </a:r>
          </a:p>
          <a:p>
            <a:r>
              <a:rPr lang="uk-UA" dirty="0" smtClean="0"/>
              <a:t>Бажано </a:t>
            </a:r>
            <a:r>
              <a:rPr lang="uk-UA" dirty="0"/>
              <a:t>до, а не після створення програмних модулів. </a:t>
            </a:r>
            <a:endParaRPr lang="uk-UA" dirty="0" smtClean="0"/>
          </a:p>
          <a:p>
            <a:r>
              <a:rPr lang="uk-UA" dirty="0" smtClean="0"/>
              <a:t>Без </a:t>
            </a:r>
            <a:r>
              <a:rPr lang="uk-UA" dirty="0"/>
              <a:t>проходження тестів історія не може вважатися реалізованою </a:t>
            </a:r>
            <a:r>
              <a:rPr lang="uk-UA" dirty="0" smtClean="0"/>
              <a:t>в </a:t>
            </a:r>
            <a:r>
              <a:rPr lang="uk-UA" dirty="0"/>
              <a:t>ж</a:t>
            </a:r>
            <a:r>
              <a:rPr lang="uk-UA" dirty="0" smtClean="0"/>
              <a:t>одному разі</a:t>
            </a:r>
          </a:p>
          <a:p>
            <a:r>
              <a:rPr lang="uk-UA" dirty="0" smtClean="0"/>
              <a:t> </a:t>
            </a:r>
            <a:r>
              <a:rPr lang="uk-UA" dirty="0"/>
              <a:t>Фактично, тести </a:t>
            </a:r>
            <a:r>
              <a:rPr lang="uk-UA" dirty="0" smtClean="0"/>
              <a:t>- </a:t>
            </a:r>
            <a:r>
              <a:rPr lang="uk-UA" dirty="0"/>
              <a:t>це ті ж історії користувачів, але помножені на можливі помилки введення і інші варіанти поведінки </a:t>
            </a:r>
            <a:r>
              <a:rPr lang="uk-UA" dirty="0" smtClean="0"/>
              <a:t>системи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915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Модульне тестування (</a:t>
            </a:r>
            <a:r>
              <a:rPr lang="en-US" dirty="0" smtClean="0"/>
              <a:t>Unit Testing</a:t>
            </a:r>
            <a:r>
              <a:rPr lang="uk-UA" dirty="0" smtClean="0"/>
              <a:t>)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На  відміну </a:t>
            </a:r>
            <a:r>
              <a:rPr lang="uk-UA" dirty="0"/>
              <a:t>від </a:t>
            </a:r>
            <a:r>
              <a:rPr lang="uk-UA" dirty="0" smtClean="0"/>
              <a:t>функціональних тестів, що   створюють замовники на основі історій </a:t>
            </a:r>
            <a:r>
              <a:rPr lang="uk-UA" dirty="0"/>
              <a:t>користувачів, тестування модулів - це </a:t>
            </a:r>
            <a:r>
              <a:rPr lang="uk-UA" dirty="0" smtClean="0"/>
              <a:t>виключно технологічна </a:t>
            </a:r>
            <a:r>
              <a:rPr lang="uk-UA" dirty="0"/>
              <a:t>перевірка коректності класів на основі готової або створеної спеціально для цих </a:t>
            </a:r>
            <a:r>
              <a:rPr lang="uk-UA" dirty="0" smtClean="0"/>
              <a:t>цілей автоматизованої </a:t>
            </a:r>
            <a:r>
              <a:rPr lang="uk-UA" dirty="0"/>
              <a:t>системи</a:t>
            </a:r>
            <a:r>
              <a:rPr lang="uk-UA" dirty="0" smtClean="0"/>
              <a:t>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7946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 smtClean="0"/>
              <a:t>Методика </a:t>
            </a:r>
            <a:r>
              <a:rPr lang="uk-UA" dirty="0"/>
              <a:t>тестування </a:t>
            </a:r>
            <a:r>
              <a:rPr lang="uk-UA" dirty="0" smtClean="0"/>
              <a:t>передбачає спочатку створення тестів </a:t>
            </a:r>
            <a:r>
              <a:rPr lang="uk-UA" dirty="0"/>
              <a:t>і тільки після цього - самих класів, що виключає "підгонку" тестів </a:t>
            </a:r>
            <a:r>
              <a:rPr lang="uk-UA" dirty="0" smtClean="0"/>
              <a:t>до працюючих прототипів</a:t>
            </a:r>
          </a:p>
          <a:p>
            <a:r>
              <a:rPr lang="uk-UA" dirty="0"/>
              <a:t>Класи-тести </a:t>
            </a:r>
            <a:r>
              <a:rPr lang="uk-UA" dirty="0" smtClean="0"/>
              <a:t>мають </a:t>
            </a:r>
            <a:r>
              <a:rPr lang="uk-UA" dirty="0"/>
              <a:t>бути </a:t>
            </a:r>
            <a:r>
              <a:rPr lang="uk-UA" dirty="0" smtClean="0"/>
              <a:t>невід</a:t>
            </a:r>
            <a:r>
              <a:rPr lang="en-US" dirty="0" smtClean="0"/>
              <a:t>’</a:t>
            </a:r>
            <a:r>
              <a:rPr lang="uk-UA" dirty="0" smtClean="0"/>
              <a:t>ємною </a:t>
            </a:r>
            <a:r>
              <a:rPr lang="uk-UA" dirty="0"/>
              <a:t>частиною бібліотеки або </a:t>
            </a:r>
            <a:r>
              <a:rPr lang="uk-UA" dirty="0" smtClean="0"/>
              <a:t>пакету</a:t>
            </a:r>
          </a:p>
          <a:p>
            <a:r>
              <a:rPr lang="uk-UA" dirty="0" smtClean="0"/>
              <a:t>Відсутність тестів ставить під сумнів  робочі можливості </a:t>
            </a:r>
            <a:r>
              <a:rPr lang="uk-UA" dirty="0"/>
              <a:t>класу. </a:t>
            </a:r>
            <a:endParaRPr lang="uk-UA" dirty="0" smtClean="0"/>
          </a:p>
          <a:p>
            <a:r>
              <a:rPr lang="uk-UA" dirty="0" smtClean="0"/>
              <a:t>Програмний код має проходити  </a:t>
            </a:r>
            <a:r>
              <a:rPr lang="uk-UA" dirty="0"/>
              <a:t>все більш складні тести - і таким чином </a:t>
            </a:r>
            <a:r>
              <a:rPr lang="uk-UA" dirty="0" smtClean="0"/>
              <a:t>створюється </a:t>
            </a:r>
            <a:r>
              <a:rPr lang="uk-UA" dirty="0"/>
              <a:t>для </a:t>
            </a:r>
            <a:r>
              <a:rPr lang="uk-UA" dirty="0" smtClean="0"/>
              <a:t>реального </a:t>
            </a:r>
            <a:r>
              <a:rPr lang="uk-UA" dirty="0"/>
              <a:t>оточення</a:t>
            </a:r>
            <a:r>
              <a:rPr lang="uk-UA" dirty="0" smtClean="0"/>
              <a:t>.</a:t>
            </a:r>
          </a:p>
          <a:p>
            <a:r>
              <a:rPr lang="uk-UA" dirty="0" smtClean="0"/>
              <a:t>Ігнорування </a:t>
            </a:r>
            <a:r>
              <a:rPr lang="uk-UA" dirty="0"/>
              <a:t>цього принципу може </a:t>
            </a:r>
            <a:r>
              <a:rPr lang="uk-UA" dirty="0" smtClean="0"/>
              <a:t>ускладнити </a:t>
            </a:r>
            <a:r>
              <a:rPr lang="uk-UA" dirty="0"/>
              <a:t>тестування </a:t>
            </a:r>
            <a:r>
              <a:rPr lang="uk-UA" dirty="0" smtClean="0"/>
              <a:t>в майбутньому, </a:t>
            </a:r>
            <a:r>
              <a:rPr lang="uk-UA" dirty="0"/>
              <a:t>коли вже важко </a:t>
            </a:r>
            <a:r>
              <a:rPr lang="uk-UA" dirty="0" smtClean="0"/>
              <a:t>відновити </a:t>
            </a:r>
            <a:r>
              <a:rPr lang="uk-UA" dirty="0"/>
              <a:t>роботу багатьох модулів.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7815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Мета </a:t>
            </a:r>
            <a:r>
              <a:rPr lang="ru-RU" dirty="0" err="1" smtClean="0"/>
              <a:t>тестування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Перевірка функціональності</a:t>
            </a:r>
          </a:p>
          <a:p>
            <a:r>
              <a:rPr lang="uk-UA" dirty="0" smtClean="0"/>
              <a:t>Форма </a:t>
            </a:r>
            <a:r>
              <a:rPr lang="uk-UA" dirty="0"/>
              <a:t>проектної </a:t>
            </a:r>
            <a:r>
              <a:rPr lang="uk-UA" dirty="0" smtClean="0"/>
              <a:t>документації</a:t>
            </a:r>
          </a:p>
          <a:p>
            <a:pPr marL="0" indent="0">
              <a:buNone/>
            </a:pPr>
            <a:r>
              <a:rPr lang="uk-UA" dirty="0" smtClean="0"/>
              <a:t>(Якщо  </a:t>
            </a:r>
            <a:r>
              <a:rPr lang="uk-UA" dirty="0"/>
              <a:t>є питання "що робить цей клас" можна відповісти </a:t>
            </a:r>
            <a:r>
              <a:rPr lang="uk-UA" dirty="0" smtClean="0"/>
              <a:t>«намагається пройти </a:t>
            </a:r>
            <a:r>
              <a:rPr lang="uk-UA" dirty="0"/>
              <a:t>набір функціональних </a:t>
            </a:r>
            <a:r>
              <a:rPr lang="uk-UA" dirty="0" smtClean="0"/>
              <a:t>тестів«).</a:t>
            </a:r>
          </a:p>
          <a:p>
            <a:r>
              <a:rPr lang="uk-UA" dirty="0" smtClean="0"/>
              <a:t>Підключення </a:t>
            </a:r>
            <a:r>
              <a:rPr lang="uk-UA" dirty="0"/>
              <a:t>класу після розробки, </a:t>
            </a:r>
            <a:r>
              <a:rPr lang="uk-UA" dirty="0" smtClean="0"/>
              <a:t>відповідь </a:t>
            </a:r>
            <a:r>
              <a:rPr lang="uk-UA" dirty="0"/>
              <a:t>на питання "як використовувати даний клас". 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9623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План ітерацій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О</a:t>
            </a:r>
            <a:r>
              <a:rPr lang="uk-UA" dirty="0" err="1" smtClean="0"/>
              <a:t>бмежує</a:t>
            </a:r>
            <a:r>
              <a:rPr lang="uk-UA" dirty="0" smtClean="0"/>
              <a:t> </a:t>
            </a:r>
            <a:r>
              <a:rPr lang="uk-UA" dirty="0"/>
              <a:t>кількість завдань, які будуть виконуватися в даній ітерації. </a:t>
            </a:r>
            <a:endParaRPr lang="uk-UA" dirty="0" smtClean="0"/>
          </a:p>
          <a:p>
            <a:r>
              <a:rPr lang="uk-UA" dirty="0" smtClean="0"/>
              <a:t>Вибірка </a:t>
            </a:r>
            <a:r>
              <a:rPr lang="uk-UA" dirty="0"/>
              <a:t>виробляється на підставі поточної швидкості проекту, </a:t>
            </a:r>
            <a:r>
              <a:rPr lang="uk-UA" dirty="0" smtClean="0"/>
              <a:t>на </a:t>
            </a:r>
            <a:r>
              <a:rPr lang="uk-UA" dirty="0"/>
              <a:t>основі оцінки ідеального </a:t>
            </a:r>
            <a:r>
              <a:rPr lang="uk-UA" dirty="0" smtClean="0"/>
              <a:t>терміну</a:t>
            </a:r>
          </a:p>
          <a:p>
            <a:r>
              <a:rPr lang="uk-UA" dirty="0" smtClean="0"/>
              <a:t>Історії </a:t>
            </a:r>
            <a:r>
              <a:rPr lang="uk-UA" dirty="0"/>
              <a:t>користувачів отримують пріоритети всередині циклу і трансформуються в завдання розробки, кожна з яких виконується </a:t>
            </a:r>
            <a:r>
              <a:rPr lang="uk-UA" dirty="0" smtClean="0"/>
              <a:t>протягом </a:t>
            </a:r>
            <a:r>
              <a:rPr lang="uk-UA" dirty="0"/>
              <a:t>одного-трьох </a:t>
            </a:r>
            <a:r>
              <a:rPr lang="uk-UA" dirty="0" smtClean="0"/>
              <a:t>робочих </a:t>
            </a:r>
            <a:r>
              <a:rPr lang="uk-UA" dirty="0"/>
              <a:t>днів.</a:t>
            </a:r>
            <a:endParaRPr lang="ru-RU" dirty="0" smtClean="0"/>
          </a:p>
          <a:p>
            <a:endParaRPr lang="ru-RU" dirty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4534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 err="1" smtClean="0"/>
              <a:t>Кожен</a:t>
            </a:r>
            <a:r>
              <a:rPr lang="ru-RU" dirty="0" smtClean="0"/>
              <a:t> </a:t>
            </a:r>
            <a:r>
              <a:rPr lang="ru-RU" dirty="0" err="1"/>
              <a:t>розробник</a:t>
            </a:r>
            <a:r>
              <a:rPr lang="ru-RU" dirty="0"/>
              <a:t> </a:t>
            </a:r>
            <a:r>
              <a:rPr lang="ru-RU" dirty="0" err="1"/>
              <a:t>самостійно</a:t>
            </a:r>
            <a:r>
              <a:rPr lang="ru-RU" dirty="0"/>
              <a:t> </a:t>
            </a:r>
            <a:r>
              <a:rPr lang="ru-RU" dirty="0" err="1"/>
              <a:t>вибирає</a:t>
            </a:r>
            <a:r>
              <a:rPr lang="ru-RU" dirty="0"/>
              <a:t> </a:t>
            </a:r>
            <a:r>
              <a:rPr lang="ru-RU" dirty="0" err="1"/>
              <a:t>відповідні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, в </a:t>
            </a:r>
            <a:r>
              <a:rPr lang="ru-RU" dirty="0" err="1"/>
              <a:t>залежності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smtClean="0"/>
              <a:t>потреби </a:t>
            </a:r>
            <a:r>
              <a:rPr lang="ru-RU" dirty="0" err="1" smtClean="0"/>
              <a:t>групи</a:t>
            </a:r>
            <a:r>
              <a:rPr lang="ru-RU" dirty="0" smtClean="0"/>
              <a:t> </a:t>
            </a:r>
            <a:r>
              <a:rPr lang="ru-RU" dirty="0"/>
              <a:t>і </a:t>
            </a:r>
            <a:r>
              <a:rPr lang="ru-RU" dirty="0" err="1"/>
              <a:t>власних</a:t>
            </a:r>
            <a:r>
              <a:rPr lang="ru-RU" dirty="0"/>
              <a:t> </a:t>
            </a:r>
            <a:r>
              <a:rPr lang="ru-RU" dirty="0" err="1"/>
              <a:t>можливостей</a:t>
            </a:r>
            <a:r>
              <a:rPr lang="ru-RU" dirty="0"/>
              <a:t>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8462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Парне програмування</a:t>
            </a:r>
            <a:endParaRPr lang="uk-UA" dirty="0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08" y="1600200"/>
            <a:ext cx="7255783" cy="4525963"/>
          </a:xfrm>
        </p:spPr>
      </p:pic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3770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Реалізація </a:t>
            </a:r>
            <a:r>
              <a:rPr lang="en-US" dirty="0" smtClean="0"/>
              <a:t>/</a:t>
            </a:r>
            <a:r>
              <a:rPr lang="ru-RU" dirty="0" smtClean="0"/>
              <a:t> Стратег</a:t>
            </a:r>
            <a:r>
              <a:rPr lang="uk-UA" dirty="0" err="1" smtClean="0"/>
              <a:t>ія</a:t>
            </a:r>
            <a:endParaRPr lang="uk-UA" dirty="0" smtClean="0"/>
          </a:p>
          <a:p>
            <a:r>
              <a:rPr lang="uk-UA" dirty="0" smtClean="0"/>
              <a:t>Склад пар змінюється. Постійний контроль одного за іншим</a:t>
            </a:r>
          </a:p>
          <a:p>
            <a:r>
              <a:rPr lang="uk-UA" dirty="0" smtClean="0"/>
              <a:t>Код – спільна власність. Модифікувати код може не лише автор. </a:t>
            </a:r>
          </a:p>
          <a:p>
            <a:r>
              <a:rPr lang="uk-UA" dirty="0" smtClean="0"/>
              <a:t>Стимуляція гарно писати код.</a:t>
            </a:r>
            <a:endParaRPr lang="uk-UA" dirty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4010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– </a:t>
            </a:r>
            <a:r>
              <a:rPr lang="ru-RU" dirty="0" err="1" smtClean="0"/>
              <a:t>неперервна</a:t>
            </a:r>
            <a:r>
              <a:rPr lang="ru-RU" dirty="0" smtClean="0"/>
              <a:t> </a:t>
            </a:r>
            <a:r>
              <a:rPr lang="uk-UA" dirty="0" smtClean="0"/>
              <a:t>інтеграція.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 smtClean="0"/>
              <a:t>Компіляція, </a:t>
            </a:r>
            <a:r>
              <a:rPr lang="uk-UA" dirty="0" err="1" smtClean="0"/>
              <a:t>лінкування</a:t>
            </a:r>
            <a:r>
              <a:rPr lang="uk-UA" dirty="0" smtClean="0"/>
              <a:t>, завантаження в </a:t>
            </a:r>
            <a:r>
              <a:rPr lang="uk-UA" dirty="0" err="1" smtClean="0"/>
              <a:t>репозиторій</a:t>
            </a:r>
            <a:r>
              <a:rPr lang="uk-UA" dirty="0" smtClean="0"/>
              <a:t>.</a:t>
            </a:r>
          </a:p>
          <a:p>
            <a:r>
              <a:rPr lang="uk-UA" dirty="0" smtClean="0"/>
              <a:t>Інтеграція </a:t>
            </a:r>
            <a:r>
              <a:rPr lang="ru-RU" dirty="0" err="1" smtClean="0"/>
              <a:t>у</a:t>
            </a:r>
            <a:r>
              <a:rPr lang="uk-UA" dirty="0" smtClean="0"/>
              <a:t>спішна, коли пройшли всі тести</a:t>
            </a:r>
          </a:p>
          <a:p>
            <a:endParaRPr lang="ru-RU" dirty="0"/>
          </a:p>
          <a:p>
            <a:r>
              <a:rPr lang="ru-RU" dirty="0" err="1" smtClean="0"/>
              <a:t>Основн</a:t>
            </a:r>
            <a:r>
              <a:rPr lang="uk-UA" dirty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орієнтири</a:t>
            </a:r>
            <a:r>
              <a:rPr lang="ru-RU" dirty="0" smtClean="0"/>
              <a:t> </a:t>
            </a:r>
            <a:r>
              <a:rPr lang="ru-RU" dirty="0" err="1" smtClean="0"/>
              <a:t>прогресу</a:t>
            </a:r>
            <a:r>
              <a:rPr lang="ru-RU" dirty="0" smtClean="0"/>
              <a:t> в </a:t>
            </a:r>
            <a:r>
              <a:rPr lang="ru-RU" dirty="0" err="1" smtClean="0"/>
              <a:t>розробці</a:t>
            </a:r>
            <a:r>
              <a:rPr lang="ru-RU" dirty="0" smtClean="0"/>
              <a:t> -  </a:t>
            </a:r>
            <a:r>
              <a:rPr lang="ru-RU" dirty="0" err="1" smtClean="0"/>
              <a:t>реалізації</a:t>
            </a:r>
            <a:r>
              <a:rPr lang="ru-RU" dirty="0" smtClean="0"/>
              <a:t> </a:t>
            </a:r>
            <a:r>
              <a:rPr lang="ru-RU" dirty="0" err="1"/>
              <a:t>історій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 smtClean="0"/>
              <a:t>.</a:t>
            </a:r>
          </a:p>
          <a:p>
            <a:r>
              <a:rPr lang="uk-UA" dirty="0" smtClean="0"/>
              <a:t>Принцип </a:t>
            </a:r>
            <a:r>
              <a:rPr lang="uk-UA" dirty="0" err="1" smtClean="0"/>
              <a:t>заміи</a:t>
            </a:r>
            <a:r>
              <a:rPr lang="uk-UA" dirty="0" smtClean="0"/>
              <a:t> </a:t>
            </a:r>
            <a:r>
              <a:rPr lang="uk-UA" dirty="0"/>
              <a:t>партнерів - </a:t>
            </a:r>
            <a:r>
              <a:rPr lang="uk-UA" dirty="0" smtClean="0"/>
              <a:t>пари </a:t>
            </a:r>
            <a:r>
              <a:rPr lang="uk-UA" dirty="0"/>
              <a:t>міняють партнерів один-два рази за </a:t>
            </a:r>
            <a:r>
              <a:rPr lang="uk-UA" dirty="0" smtClean="0"/>
              <a:t>день</a:t>
            </a:r>
          </a:p>
          <a:p>
            <a:r>
              <a:rPr lang="uk-UA" dirty="0" smtClean="0"/>
              <a:t>Групи працюють </a:t>
            </a:r>
            <a:r>
              <a:rPr lang="uk-UA" dirty="0"/>
              <a:t>над різними </a:t>
            </a:r>
            <a:r>
              <a:rPr lang="uk-UA" dirty="0" smtClean="0"/>
              <a:t>частинами системами</a:t>
            </a:r>
            <a:endParaRPr lang="ru-RU" dirty="0"/>
          </a:p>
          <a:p>
            <a:endParaRPr lang="uk-UA" dirty="0" smtClean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9333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Всі </a:t>
            </a:r>
            <a:r>
              <a:rPr lang="uk-UA" dirty="0"/>
              <a:t>члени </a:t>
            </a:r>
            <a:r>
              <a:rPr lang="uk-UA" dirty="0" smtClean="0"/>
              <a:t>команди </a:t>
            </a:r>
            <a:r>
              <a:rPr lang="uk-UA" dirty="0"/>
              <a:t>спочатку мають вибирати технології, які влаштовують </a:t>
            </a:r>
            <a:r>
              <a:rPr lang="uk-UA" dirty="0" smtClean="0"/>
              <a:t>всіх, або більшість учасників.</a:t>
            </a:r>
          </a:p>
          <a:p>
            <a:r>
              <a:rPr lang="uk-UA" dirty="0" smtClean="0"/>
              <a:t> </a:t>
            </a:r>
            <a:r>
              <a:rPr lang="uk-UA" dirty="0"/>
              <a:t>Наприклад, будь-який розробник повинен </a:t>
            </a:r>
            <a:r>
              <a:rPr lang="uk-UA" dirty="0" smtClean="0"/>
              <a:t>обробляти </a:t>
            </a:r>
            <a:r>
              <a:rPr lang="uk-UA" dirty="0"/>
              <a:t>програму, яка складається з текстових </a:t>
            </a:r>
            <a:r>
              <a:rPr lang="uk-UA" dirty="0" smtClean="0"/>
              <a:t>файлів</a:t>
            </a:r>
            <a:r>
              <a:rPr lang="en-US" dirty="0" smtClean="0"/>
              <a:t>. (</a:t>
            </a:r>
            <a:r>
              <a:rPr lang="uk-UA" dirty="0" smtClean="0"/>
              <a:t> </a:t>
            </a:r>
            <a:r>
              <a:rPr lang="uk-UA" dirty="0"/>
              <a:t>C </a:t>
            </a:r>
            <a:r>
              <a:rPr lang="uk-UA" dirty="0" smtClean="0"/>
              <a:t>++ ,</a:t>
            </a:r>
            <a:r>
              <a:rPr lang="en-US" dirty="0" smtClean="0"/>
              <a:t> C#)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89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60648"/>
            <a:ext cx="8054942" cy="6193703"/>
          </a:xfrm>
        </p:spPr>
      </p:pic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7990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x = 5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 = 1, f = 1; i &lt; x; i++, f *= i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ru-RU" dirty="0"/>
              <a:t>&lt;&lt;</a:t>
            </a:r>
            <a:r>
              <a:rPr lang="en-US" dirty="0"/>
              <a:t>f</a:t>
            </a:r>
            <a:r>
              <a:rPr lang="ru-RU" dirty="0"/>
              <a:t>&lt;&lt;</a:t>
            </a:r>
            <a:r>
              <a:rPr lang="en-US" dirty="0" err="1"/>
              <a:t>endl</a:t>
            </a:r>
            <a:r>
              <a:rPr lang="ru-RU" dirty="0"/>
              <a:t>;</a:t>
            </a:r>
            <a:r>
              <a:rPr lang="uk-UA" dirty="0"/>
              <a:t> 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8855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x = 5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f = 1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 = 1; i &lt; x; 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f </a:t>
            </a:r>
            <a:r>
              <a:rPr lang="en-US" dirty="0"/>
              <a:t>*= 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/>
              <a:t>&lt;&lt;f&lt;&lt;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4437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	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40 год. </a:t>
            </a:r>
            <a:r>
              <a:rPr lang="ru-RU" dirty="0" err="1" smtClean="0"/>
              <a:t>робочий</a:t>
            </a:r>
            <a:r>
              <a:rPr lang="ru-RU" dirty="0" smtClean="0"/>
              <a:t> </a:t>
            </a:r>
            <a:r>
              <a:rPr lang="ru-RU" dirty="0" err="1"/>
              <a:t>тиждень</a:t>
            </a:r>
            <a:endParaRPr lang="uk-UA" dirty="0" smtClean="0"/>
          </a:p>
          <a:p>
            <a:r>
              <a:rPr lang="en-US" dirty="0" smtClean="0"/>
              <a:t>Deadline</a:t>
            </a:r>
          </a:p>
          <a:p>
            <a:r>
              <a:rPr lang="ru-RU" dirty="0" err="1" smtClean="0"/>
              <a:t>Відпустка</a:t>
            </a:r>
            <a:endParaRPr lang="ru-RU" dirty="0" smtClean="0"/>
          </a:p>
          <a:p>
            <a:r>
              <a:rPr lang="ru-RU" dirty="0" err="1" smtClean="0"/>
              <a:t>Локальний</a:t>
            </a:r>
            <a:r>
              <a:rPr lang="ru-RU" dirty="0" smtClean="0"/>
              <a:t> </a:t>
            </a:r>
            <a:r>
              <a:rPr lang="ru-RU" dirty="0" err="1" smtClean="0"/>
              <a:t>замовник</a:t>
            </a:r>
            <a:r>
              <a:rPr lang="ru-RU" dirty="0" smtClean="0"/>
              <a:t> в </a:t>
            </a:r>
            <a:r>
              <a:rPr lang="ru-RU" dirty="0" err="1" smtClean="0"/>
              <a:t>складі</a:t>
            </a:r>
            <a:r>
              <a:rPr lang="ru-RU" dirty="0" smtClean="0"/>
              <a:t> </a:t>
            </a:r>
            <a:r>
              <a:rPr lang="ru-RU" dirty="0" err="1" smtClean="0"/>
              <a:t>команди</a:t>
            </a:r>
            <a:r>
              <a:rPr lang="ru-RU" dirty="0" smtClean="0"/>
              <a:t>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ставити</a:t>
            </a:r>
            <a:r>
              <a:rPr lang="ru-RU" dirty="0" smtClean="0"/>
              <a:t> </a:t>
            </a:r>
            <a:r>
              <a:rPr lang="ru-RU" dirty="0" err="1" smtClean="0"/>
              <a:t>локальні</a:t>
            </a:r>
            <a:r>
              <a:rPr lang="ru-RU" dirty="0" smtClean="0"/>
              <a:t> </a:t>
            </a:r>
            <a:r>
              <a:rPr lang="ru-RU" dirty="0" err="1" smtClean="0"/>
              <a:t>пріоритети</a:t>
            </a:r>
            <a:r>
              <a:rPr lang="ru-RU" dirty="0" smtClean="0"/>
              <a:t>.</a:t>
            </a:r>
          </a:p>
          <a:p>
            <a:r>
              <a:rPr lang="uk-UA" dirty="0"/>
              <a:t>Представники замовника є джерелом історій </a:t>
            </a:r>
            <a:r>
              <a:rPr lang="uk-UA" dirty="0" smtClean="0"/>
              <a:t>користувачів, </a:t>
            </a:r>
            <a:r>
              <a:rPr lang="uk-UA" dirty="0"/>
              <a:t>тестових наборів даних, вони беруть участь в </a:t>
            </a:r>
            <a:r>
              <a:rPr lang="uk-UA" dirty="0" smtClean="0"/>
              <a:t>плануванні </a:t>
            </a:r>
            <a:r>
              <a:rPr lang="uk-UA" dirty="0"/>
              <a:t>релізів.</a:t>
            </a:r>
            <a:r>
              <a:rPr lang="ru-RU" dirty="0" smtClean="0"/>
              <a:t> 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2654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40"/>
            <a:ext cx="8669066" cy="6120680"/>
          </a:xfrm>
        </p:spPr>
      </p:pic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4752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60648"/>
            <a:ext cx="7177183" cy="6336704"/>
          </a:xfrm>
        </p:spPr>
      </p:pic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01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Чому послідовний підхід </a:t>
            </a:r>
            <a:r>
              <a:rPr lang="uk-UA" dirty="0" smtClean="0"/>
              <a:t>працював</a:t>
            </a:r>
            <a:r>
              <a:rPr lang="ru-RU" dirty="0" smtClean="0"/>
              <a:t> ран</a:t>
            </a:r>
            <a:r>
              <a:rPr lang="uk-UA" dirty="0" err="1" smtClean="0"/>
              <a:t>іше</a:t>
            </a:r>
            <a:r>
              <a:rPr lang="en-US" dirty="0" smtClean="0"/>
              <a:t>?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/>
            </a:r>
            <a:br>
              <a:rPr lang="uk-UA" dirty="0"/>
            </a:br>
            <a:r>
              <a:rPr lang="uk-UA" dirty="0"/>
              <a:t>• Менш часті зміни ринку</a:t>
            </a:r>
            <a:br>
              <a:rPr lang="uk-UA" dirty="0"/>
            </a:br>
            <a:r>
              <a:rPr lang="uk-UA" dirty="0"/>
              <a:t/>
            </a:r>
            <a:br>
              <a:rPr lang="uk-UA" dirty="0"/>
            </a:br>
            <a:r>
              <a:rPr lang="uk-UA" dirty="0"/>
              <a:t>• Повторний </a:t>
            </a:r>
            <a:r>
              <a:rPr lang="uk-UA" dirty="0" smtClean="0"/>
              <a:t>підхід</a:t>
            </a:r>
            <a:r>
              <a:rPr lang="en-US" dirty="0" smtClean="0"/>
              <a:t> </a:t>
            </a:r>
            <a:r>
              <a:rPr lang="ru-RU" dirty="0" smtClean="0"/>
              <a:t>до под</a:t>
            </a:r>
            <a:r>
              <a:rPr lang="uk-UA" dirty="0" err="1" smtClean="0"/>
              <a:t>ібних</a:t>
            </a:r>
            <a:r>
              <a:rPr lang="uk-UA" dirty="0" smtClean="0"/>
              <a:t> проектів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/>
            </a:r>
            <a:br>
              <a:rPr lang="uk-UA" dirty="0"/>
            </a:br>
            <a:r>
              <a:rPr lang="uk-UA" dirty="0"/>
              <a:t>• Фіксована ціна / складання бюджету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93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Прототипування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2" y="1600200"/>
            <a:ext cx="3312368" cy="4525963"/>
          </a:xfrm>
        </p:spPr>
        <p:txBody>
          <a:bodyPr>
            <a:normAutofit/>
          </a:bodyPr>
          <a:lstStyle/>
          <a:p>
            <a:r>
              <a:rPr lang="uk-UA" sz="2000" dirty="0" smtClean="0"/>
              <a:t>Переважно використовується для </a:t>
            </a:r>
            <a:r>
              <a:rPr lang="en-US" sz="2000" dirty="0" smtClean="0"/>
              <a:t>Web, IC</a:t>
            </a:r>
          </a:p>
          <a:p>
            <a:r>
              <a:rPr lang="ru-RU" sz="2000" dirty="0" err="1" smtClean="0"/>
              <a:t>Використовуються</a:t>
            </a:r>
            <a:r>
              <a:rPr lang="ru-RU" sz="2000" dirty="0" smtClean="0"/>
              <a:t> </a:t>
            </a:r>
            <a:r>
              <a:rPr lang="ru-RU" sz="2000" dirty="0" err="1" smtClean="0"/>
              <a:t>мови</a:t>
            </a:r>
            <a:r>
              <a:rPr lang="ru-RU" sz="2000" dirty="0" smtClean="0"/>
              <a:t> в</a:t>
            </a:r>
            <a:r>
              <a:rPr lang="uk-UA" sz="2000" dirty="0" err="1" smtClean="0"/>
              <a:t>ізуального</a:t>
            </a:r>
            <a:r>
              <a:rPr lang="uk-UA" sz="2000" dirty="0" smtClean="0"/>
              <a:t> програмування, С</a:t>
            </a:r>
            <a:r>
              <a:rPr lang="en-US" sz="2000" dirty="0" smtClean="0"/>
              <a:t>#</a:t>
            </a:r>
            <a:endParaRPr lang="ru-RU" sz="2000" dirty="0" smtClean="0"/>
          </a:p>
          <a:p>
            <a:r>
              <a:rPr lang="ru-RU" sz="2000" dirty="0" err="1"/>
              <a:t>Швидке</a:t>
            </a:r>
            <a:r>
              <a:rPr lang="ru-RU" sz="2000" dirty="0"/>
              <a:t> </a:t>
            </a:r>
            <a:r>
              <a:rPr lang="ru-RU" sz="2000" dirty="0" err="1" smtClean="0"/>
              <a:t>проектування</a:t>
            </a:r>
            <a:endParaRPr lang="ru-RU" sz="2000" dirty="0" smtClean="0"/>
          </a:p>
          <a:p>
            <a:r>
              <a:rPr lang="ru-RU" sz="2000" dirty="0" err="1" smtClean="0"/>
              <a:t>Швидка</a:t>
            </a:r>
            <a:r>
              <a:rPr lang="ru-RU" sz="2000" dirty="0" smtClean="0"/>
              <a:t> </a:t>
            </a:r>
            <a:r>
              <a:rPr lang="ru-RU" sz="2000" dirty="0" err="1" smtClean="0"/>
              <a:t>зб</a:t>
            </a:r>
            <a:r>
              <a:rPr lang="uk-UA" sz="2000" dirty="0" err="1" smtClean="0"/>
              <a:t>ірка</a:t>
            </a:r>
            <a:r>
              <a:rPr lang="uk-UA" sz="2000" dirty="0" smtClean="0"/>
              <a:t> макету</a:t>
            </a:r>
          </a:p>
          <a:p>
            <a:r>
              <a:rPr lang="ru-RU" sz="2000" dirty="0" smtClean="0"/>
              <a:t>Будь-яка схема на </a:t>
            </a:r>
            <a:r>
              <a:rPr lang="ru-RU" sz="2000" dirty="0" err="1" smtClean="0"/>
              <a:t>етап</a:t>
            </a:r>
            <a:r>
              <a:rPr lang="uk-UA" sz="2000" dirty="0" smtClean="0"/>
              <a:t>і конструювання</a:t>
            </a:r>
          </a:p>
          <a:p>
            <a:r>
              <a:rPr lang="uk-UA" sz="2000" dirty="0" smtClean="0"/>
              <a:t>Можна </a:t>
            </a:r>
            <a:r>
              <a:rPr lang="uk-UA" sz="2000" dirty="0" err="1" smtClean="0"/>
              <a:t>довизначати</a:t>
            </a:r>
            <a:r>
              <a:rPr lang="uk-UA" sz="2000" dirty="0" smtClean="0"/>
              <a:t> вимоги замовника</a:t>
            </a:r>
          </a:p>
          <a:p>
            <a:endParaRPr lang="uk-UA" sz="2000" dirty="0"/>
          </a:p>
          <a:p>
            <a:endParaRPr lang="en-US" sz="2000" dirty="0" smtClean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412776"/>
            <a:ext cx="5457262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8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Архітектура макету і готового продукту – різні речі</a:t>
            </a:r>
          </a:p>
          <a:p>
            <a:r>
              <a:rPr lang="uk-UA" dirty="0" smtClean="0"/>
              <a:t>Розробник може прийняти макет за продукт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5728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1749</Words>
  <Application>Microsoft Office PowerPoint</Application>
  <PresentationFormat>Екран (4:3)</PresentationFormat>
  <Paragraphs>326</Paragraphs>
  <Slides>64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64</vt:i4>
      </vt:variant>
    </vt:vector>
  </HeadingPairs>
  <TitlesOfParts>
    <vt:vector size="65" baseType="lpstr">
      <vt:lpstr>Тема Office</vt:lpstr>
      <vt:lpstr>  Інженерія програмного забезпечення  </vt:lpstr>
      <vt:lpstr>Презентація PowerPoint</vt:lpstr>
      <vt:lpstr>Презентація PowerPoint</vt:lpstr>
      <vt:lpstr>Презентація PowerPoint</vt:lpstr>
      <vt:lpstr>Водопад класичний</vt:lpstr>
      <vt:lpstr>Презентація PowerPoint</vt:lpstr>
      <vt:lpstr>Презентація PowerPoint</vt:lpstr>
      <vt:lpstr>Прототипування</vt:lpstr>
      <vt:lpstr>Презентація PowerPoint</vt:lpstr>
      <vt:lpstr>Інкрементна модель</vt:lpstr>
      <vt:lpstr>Спіральна модель</vt:lpstr>
      <vt:lpstr>Спіральна модель</vt:lpstr>
      <vt:lpstr>RAD-</vt:lpstr>
      <vt:lpstr>RUP – уніфікований процес проектування</vt:lpstr>
      <vt:lpstr>Окремі етапи Кожен етап складається з ітерацій </vt:lpstr>
      <vt:lpstr>Презентація PowerPoint</vt:lpstr>
      <vt:lpstr>Презентація PowerPoint</vt:lpstr>
      <vt:lpstr>Inception (Запуск проекту)</vt:lpstr>
      <vt:lpstr>Презентація PowerPoint</vt:lpstr>
      <vt:lpstr>Презентація PowerPoint</vt:lpstr>
      <vt:lpstr>Презентація PowerPoint</vt:lpstr>
      <vt:lpstr>RUP Elaboration (уточнення)</vt:lpstr>
      <vt:lpstr>Презентація PowerPoint</vt:lpstr>
      <vt:lpstr>RUP - Construction </vt:lpstr>
      <vt:lpstr>RUP – Transition (Впровадження)</vt:lpstr>
      <vt:lpstr>RUP</vt:lpstr>
      <vt:lpstr>Презентація PowerPoint</vt:lpstr>
      <vt:lpstr>Презентація PowerPoint</vt:lpstr>
      <vt:lpstr>Traditional Project</vt:lpstr>
      <vt:lpstr>AGILE методології</vt:lpstr>
      <vt:lpstr>AGILE методології</vt:lpstr>
      <vt:lpstr>Agile: Practices </vt:lpstr>
      <vt:lpstr>Презентація PowerPoint</vt:lpstr>
      <vt:lpstr>Agile Manifesto</vt:lpstr>
      <vt:lpstr>Презентація PowerPoint</vt:lpstr>
      <vt:lpstr>Екстремальне програмування XP. </vt:lpstr>
      <vt:lpstr>XP Extreme programming (проектування) </vt:lpstr>
      <vt:lpstr>Презентація PowerPoint</vt:lpstr>
      <vt:lpstr>Презентація PowerPoint</vt:lpstr>
      <vt:lpstr>Презентація PowerPoint</vt:lpstr>
      <vt:lpstr>Пізній аналіз</vt:lpstr>
      <vt:lpstr>Кодування в глибину</vt:lpstr>
      <vt:lpstr>Максимальне спрощення</vt:lpstr>
      <vt:lpstr>Методи XP (технічні + організаційні)</vt:lpstr>
      <vt:lpstr>XP Planning Game</vt:lpstr>
      <vt:lpstr>Історія користувача</vt:lpstr>
      <vt:lpstr>Метафора</vt:lpstr>
      <vt:lpstr>Метафора</vt:lpstr>
      <vt:lpstr>Тестування</vt:lpstr>
      <vt:lpstr>Презентація PowerPoint</vt:lpstr>
      <vt:lpstr>Модульне тестування (Unit Testing)</vt:lpstr>
      <vt:lpstr>Презентація PowerPoint</vt:lpstr>
      <vt:lpstr>Мета тестування</vt:lpstr>
      <vt:lpstr>План ітерацій</vt:lpstr>
      <vt:lpstr>Презентація PowerPoint</vt:lpstr>
      <vt:lpstr>Парне програмування</vt:lpstr>
      <vt:lpstr>Презентація PowerPoint</vt:lpstr>
      <vt:lpstr>XP – неперервна інтеграція.</vt:lpstr>
      <vt:lpstr>Презентація PowerPoint</vt:lpstr>
      <vt:lpstr>Презентація PowerPoint</vt:lpstr>
      <vt:lpstr>Презентація PowerPoint</vt:lpstr>
      <vt:lpstr>XP </vt:lpstr>
      <vt:lpstr>Презентація PowerPoint</vt:lpstr>
      <vt:lpstr>Презентація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Bogdan</dc:creator>
  <cp:lastModifiedBy>Bohdanio</cp:lastModifiedBy>
  <cp:revision>678</cp:revision>
  <dcterms:created xsi:type="dcterms:W3CDTF">2017-02-10T18:14:26Z</dcterms:created>
  <dcterms:modified xsi:type="dcterms:W3CDTF">2019-09-16T13:18:07Z</dcterms:modified>
</cp:coreProperties>
</file>