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7" r:id="rId2"/>
    <p:sldId id="347" r:id="rId3"/>
    <p:sldId id="348" r:id="rId4"/>
    <p:sldId id="349" r:id="rId5"/>
    <p:sldId id="350" r:id="rId6"/>
    <p:sldId id="352" r:id="rId7"/>
    <p:sldId id="353" r:id="rId8"/>
    <p:sldId id="270" r:id="rId9"/>
    <p:sldId id="268" r:id="rId10"/>
    <p:sldId id="291" r:id="rId11"/>
    <p:sldId id="292" r:id="rId12"/>
    <p:sldId id="293" r:id="rId13"/>
    <p:sldId id="294" r:id="rId14"/>
    <p:sldId id="295" r:id="rId15"/>
    <p:sldId id="337" r:id="rId16"/>
    <p:sldId id="338" r:id="rId17"/>
    <p:sldId id="339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40" r:id="rId26"/>
    <p:sldId id="341" r:id="rId27"/>
    <p:sldId id="342" r:id="rId28"/>
    <p:sldId id="343" r:id="rId29"/>
    <p:sldId id="344" r:id="rId30"/>
    <p:sldId id="345" r:id="rId31"/>
    <p:sldId id="373" r:id="rId32"/>
    <p:sldId id="346" r:id="rId33"/>
    <p:sldId id="351" r:id="rId34"/>
    <p:sldId id="361" r:id="rId35"/>
    <p:sldId id="362" r:id="rId36"/>
    <p:sldId id="374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CF16-DEFC-4201-8B35-260F5D745A18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C05-3E96-4179-8934-5932139E59A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6628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79B7B-06E1-4303-970D-25FF5F945606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B84D-F515-49E8-9DA2-E5087B965CB8}" type="datetime1">
              <a:rPr lang="ru-RU" smtClean="0"/>
              <a:t>25.09.2019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50A8-5D78-4591-B03F-6DF7166F0EF9}" type="datetime1">
              <a:rPr lang="ru-RU" smtClean="0"/>
              <a:t>25.09.2019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C6F-84F2-419D-875C-D15A65411E85}" type="datetime1">
              <a:rPr lang="ru-RU" smtClean="0"/>
              <a:t>25.09.2019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6DD0-325A-4BC2-8B3A-18911BA67DCB}" type="datetime1">
              <a:rPr lang="ru-RU" smtClean="0"/>
              <a:t>25.09.2019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A26D-2D53-4966-8861-98F81A89C04F}" type="datetime1">
              <a:rPr lang="ru-RU" smtClean="0"/>
              <a:t>25.09.2019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6CE-3C8A-4E56-9284-95240E30290D}" type="datetime1">
              <a:rPr lang="ru-RU" smtClean="0"/>
              <a:t>25.09.2019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ECAC-9EAA-4326-98CB-32627AF507C2}" type="datetime1">
              <a:rPr lang="ru-RU" smtClean="0"/>
              <a:t>25.09.2019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9BED-3BC8-43C6-B5F4-C65806476397}" type="datetime1">
              <a:rPr lang="ru-RU" smtClean="0"/>
              <a:t>25.09.2019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7BC-CEE5-4ECB-9DE7-FDAE8B19B35E}" type="datetime1">
              <a:rPr lang="ru-RU" smtClean="0"/>
              <a:t>25.09.2019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7BE-E6FD-4023-AEF3-4E8948789C7B}" type="datetime1">
              <a:rPr lang="ru-RU" smtClean="0"/>
              <a:t>25.09.2019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0356-13C0-422B-9F57-23D949118ECB}" type="datetime1">
              <a:rPr lang="ru-RU" smtClean="0"/>
              <a:t>25.09.2019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rgbClr val="FFCC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E1F7-4422-4708-8012-E47E67479112}" type="datetime1">
              <a:rPr lang="ru-RU" smtClean="0"/>
              <a:t>25.09.2019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692150"/>
            <a:ext cx="8424863" cy="1439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uk-UA" sz="5300" dirty="0" smtClean="0"/>
              <a:t>Інженерія програмного забезпечення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uk-UA" sz="2500" i="1" dirty="0" smtClean="0"/>
          </a:p>
        </p:txBody>
      </p:sp>
      <p:pic>
        <p:nvPicPr>
          <p:cNvPr id="3075" name="Picture 2" descr="D:\Job\Tempus 2013\До презентації на планувальному дні\Logo - TSN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28067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468313" y="5942013"/>
            <a:ext cx="489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effectLst/>
              </a:rPr>
              <a:t>Taras Shevchenko National University of Kyiv</a:t>
            </a:r>
          </a:p>
          <a:p>
            <a:r>
              <a:rPr lang="en-US">
                <a:effectLst/>
              </a:rPr>
              <a:t>Institute of High Technologies</a:t>
            </a:r>
            <a:br>
              <a:rPr lang="en-US">
                <a:effectLst/>
              </a:rPr>
            </a:br>
            <a:endParaRPr lang="ru-RU">
              <a:effectLst/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6156325" y="5661025"/>
            <a:ext cx="2619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effectLst/>
              </a:rPr>
              <a:t>Bohdan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Sus</a:t>
            </a:r>
            <a:endParaRPr lang="en-US" dirty="0">
              <a:effectLst/>
            </a:endParaRPr>
          </a:p>
          <a:p>
            <a:r>
              <a:rPr lang="en-US" u="sng" dirty="0">
                <a:solidFill>
                  <a:schemeClr val="hlink"/>
                </a:solidFill>
                <a:effectLst/>
              </a:rPr>
              <a:t>bnsuse@gmail.com</a:t>
            </a:r>
            <a:r>
              <a:rPr lang="en-US" i="1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err="1"/>
              <a:t>Нефункціональні</a:t>
            </a:r>
            <a:r>
              <a:rPr lang="uk-UA" i="1" dirty="0"/>
              <a:t> вимоги.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uk-UA" dirty="0" smtClean="0"/>
              <a:t>Як повинна бути реалізована система</a:t>
            </a:r>
            <a:r>
              <a:rPr lang="en-US" dirty="0" smtClean="0"/>
              <a:t>? </a:t>
            </a:r>
          </a:p>
          <a:p>
            <a:pPr lvl="0"/>
            <a:r>
              <a:rPr lang="uk-UA" dirty="0" smtClean="0"/>
              <a:t>Описують </a:t>
            </a:r>
            <a:r>
              <a:rPr lang="uk-UA" dirty="0"/>
              <a:t>характеристики системи і її оточення,</a:t>
            </a:r>
            <a:r>
              <a:rPr lang="uk-UA" i="1" dirty="0"/>
              <a:t> </a:t>
            </a:r>
            <a:r>
              <a:rPr lang="uk-UA" dirty="0"/>
              <a:t>а</a:t>
            </a:r>
            <a:r>
              <a:rPr lang="uk-UA" i="1" dirty="0"/>
              <a:t> </a:t>
            </a:r>
            <a:r>
              <a:rPr lang="uk-UA" dirty="0"/>
              <a:t>не поведінка системи. </a:t>
            </a:r>
            <a:endParaRPr lang="uk-UA" dirty="0" smtClean="0"/>
          </a:p>
          <a:p>
            <a:pPr lvl="0"/>
            <a:r>
              <a:rPr lang="uk-UA" dirty="0" smtClean="0"/>
              <a:t> </a:t>
            </a:r>
            <a:r>
              <a:rPr lang="uk-UA" b="1" dirty="0" err="1"/>
              <a:t>О</a:t>
            </a:r>
            <a:r>
              <a:rPr lang="uk-UA" b="1" dirty="0" err="1" smtClean="0"/>
              <a:t>бмежен</a:t>
            </a:r>
            <a:r>
              <a:rPr lang="ru-RU" b="1" dirty="0" err="1" smtClean="0"/>
              <a:t>ня</a:t>
            </a:r>
            <a:r>
              <a:rPr lang="uk-UA" dirty="0" smtClean="0"/>
              <a:t>, </a:t>
            </a:r>
            <a:r>
              <a:rPr lang="uk-UA" dirty="0"/>
              <a:t>що накладаються на дії і функції, </a:t>
            </a:r>
            <a:r>
              <a:rPr lang="uk-UA" dirty="0" smtClean="0"/>
              <a:t>що виконуються </a:t>
            </a:r>
            <a:r>
              <a:rPr lang="uk-UA" dirty="0"/>
              <a:t>системою. </a:t>
            </a:r>
            <a:endParaRPr lang="uk-UA" dirty="0" smtClean="0"/>
          </a:p>
          <a:p>
            <a:pPr lvl="0"/>
            <a:r>
              <a:rPr lang="uk-UA" dirty="0" smtClean="0"/>
              <a:t>Вони </a:t>
            </a:r>
            <a:r>
              <a:rPr lang="uk-UA" dirty="0"/>
              <a:t>включають тимчасові обмеження, </a:t>
            </a:r>
            <a:r>
              <a:rPr lang="uk-UA" dirty="0" err="1"/>
              <a:t>обмеження</a:t>
            </a:r>
            <a:r>
              <a:rPr lang="uk-UA" dirty="0"/>
              <a:t> на процес розробки системи, стандарти </a:t>
            </a:r>
            <a:r>
              <a:rPr lang="uk-UA" dirty="0" smtClean="0"/>
              <a:t>та ін. </a:t>
            </a:r>
          </a:p>
          <a:p>
            <a:pPr lvl="0"/>
            <a:r>
              <a:rPr lang="ru-RU" dirty="0" err="1" smtClean="0"/>
              <a:t>Вимоги</a:t>
            </a:r>
            <a:r>
              <a:rPr lang="ru-RU" dirty="0" smtClean="0"/>
              <a:t> до </a:t>
            </a:r>
            <a:r>
              <a:rPr lang="ru-RU" dirty="0" err="1" smtClean="0"/>
              <a:t>якост</a:t>
            </a:r>
            <a:r>
              <a:rPr lang="uk-UA" dirty="0" smtClean="0"/>
              <a:t>і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8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Вимоги предметної області.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Характеризують </a:t>
            </a:r>
            <a:r>
              <a:rPr lang="uk-UA" dirty="0"/>
              <a:t>ту предметну область,</a:t>
            </a:r>
            <a:r>
              <a:rPr lang="uk-UA" i="1" dirty="0"/>
              <a:t> </a:t>
            </a:r>
            <a:r>
              <a:rPr lang="uk-UA" dirty="0"/>
              <a:t>де</a:t>
            </a:r>
            <a:r>
              <a:rPr lang="uk-UA" i="1" dirty="0"/>
              <a:t> </a:t>
            </a:r>
            <a:r>
              <a:rPr lang="uk-UA" dirty="0"/>
              <a:t>буде експлуатуватися система. </a:t>
            </a:r>
            <a:endParaRPr lang="uk-UA" dirty="0" smtClean="0"/>
          </a:p>
          <a:p>
            <a:pPr lvl="0"/>
            <a:r>
              <a:rPr lang="uk-UA" dirty="0" smtClean="0"/>
              <a:t>Ці </a:t>
            </a:r>
            <a:r>
              <a:rPr lang="uk-UA" dirty="0"/>
              <a:t>вимоги можуть бути функціональними і </a:t>
            </a:r>
            <a:r>
              <a:rPr lang="uk-UA" dirty="0" err="1"/>
              <a:t>нефункціональними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/>
              <a:t>Функціональні вимоги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Описують </a:t>
            </a:r>
            <a:r>
              <a:rPr lang="uk-UA" dirty="0"/>
              <a:t>поведінку системи і сервіси (функції), які вона виконує, і залежать від типу розроблювальної системи і від потреб користувачів.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функціональні вимоги оформлені як користувацькі, вони, як правило, описують системи в узагальненому вигляді.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противагу цьому функціональні вимоги, оформлені як системні, описують систему максимально докладно, включаючи її вхідні і вихідні дані, виключення </a:t>
            </a:r>
            <a:r>
              <a:rPr lang="uk-UA" dirty="0" smtClean="0"/>
              <a:t>та ін.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Функціональні вимоги для програмних систем можуть бути описані різними способами.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7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Приклад. Бібліотека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uk-UA" dirty="0"/>
              <a:t>Користувач повинен мати можливість проводити пошук необхідних йому книг і документів або по всій </a:t>
            </a:r>
            <a:r>
              <a:rPr lang="ru-RU" dirty="0" err="1" smtClean="0"/>
              <a:t>множин</a:t>
            </a:r>
            <a:r>
              <a:rPr lang="uk-UA" dirty="0" smtClean="0"/>
              <a:t>і </a:t>
            </a:r>
            <a:r>
              <a:rPr lang="uk-UA" dirty="0"/>
              <a:t>доступних </a:t>
            </a:r>
            <a:r>
              <a:rPr lang="uk-UA" dirty="0" smtClean="0"/>
              <a:t> </a:t>
            </a:r>
            <a:r>
              <a:rPr lang="uk-UA" dirty="0"/>
              <a:t>баз </a:t>
            </a:r>
            <a:r>
              <a:rPr lang="uk-UA" dirty="0" smtClean="0"/>
              <a:t>даних каталогів </a:t>
            </a:r>
            <a:r>
              <a:rPr lang="uk-UA" dirty="0"/>
              <a:t>або за певною їх підмножиною.</a:t>
            </a:r>
          </a:p>
          <a:p>
            <a:pPr marL="0" indent="0">
              <a:buNone/>
            </a:pPr>
            <a:endParaRPr lang="uk-UA" dirty="0"/>
          </a:p>
          <a:p>
            <a:pPr lvl="0"/>
            <a:r>
              <a:rPr lang="uk-UA" dirty="0"/>
              <a:t>Система повинна надавати користувачеві </a:t>
            </a:r>
            <a:r>
              <a:rPr lang="uk-UA" dirty="0" smtClean="0"/>
              <a:t>відповідний засіб </a:t>
            </a:r>
            <a:r>
              <a:rPr lang="uk-UA" dirty="0"/>
              <a:t>перегляду бібліотечних документів.</a:t>
            </a:r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pPr lvl="0"/>
            <a:r>
              <a:rPr lang="uk-UA" dirty="0"/>
              <a:t>Кожне замовлення </a:t>
            </a:r>
            <a:r>
              <a:rPr lang="uk-UA" dirty="0" smtClean="0"/>
              <a:t>має містити унікальний ідентифікатор </a:t>
            </a:r>
            <a:r>
              <a:rPr lang="uk-UA" dirty="0"/>
              <a:t>(ORDER_ID), який копіюється у формуляр користувача для постійного зберігання.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0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Ці функціональні користувацькі вимоги визначають властивості, які повинна мати система. </a:t>
            </a:r>
            <a:endParaRPr lang="uk-UA" dirty="0" smtClean="0"/>
          </a:p>
          <a:p>
            <a:r>
              <a:rPr lang="uk-UA" dirty="0" smtClean="0"/>
              <a:t>Вони </a:t>
            </a:r>
            <a:r>
              <a:rPr lang="uk-UA" dirty="0"/>
              <a:t>взяті з документа, що містить користувацькі вимоги, і показують, що функціональні вимоги можуть бути описані з різним рівнем деталізації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0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“Відповідний </a:t>
            </a:r>
            <a:r>
              <a:rPr lang="uk-UA" dirty="0"/>
              <a:t>засіб перегляду документів”. </a:t>
            </a:r>
            <a:endParaRPr lang="uk-UA" dirty="0" smtClean="0"/>
          </a:p>
          <a:p>
            <a:r>
              <a:rPr lang="uk-UA" dirty="0" smtClean="0"/>
              <a:t>Бібліотечна </a:t>
            </a:r>
            <a:r>
              <a:rPr lang="uk-UA" dirty="0"/>
              <a:t>система може надавати документи в широкому спектрі форматів.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вимозі мається на увазі, що система повинна надати засоби для перегляду документів у будь-якому форматі. </a:t>
            </a:r>
            <a:endParaRPr lang="uk-UA" dirty="0" smtClean="0"/>
          </a:p>
          <a:p>
            <a:r>
              <a:rPr lang="uk-UA" dirty="0" smtClean="0"/>
              <a:t>Оскільки </a:t>
            </a:r>
            <a:r>
              <a:rPr lang="uk-UA" dirty="0"/>
              <a:t>ця умова чітко не виписана, розробники у випадку дефіциту часу можуть використовувати простий засіб для перегляду текстових документів і наполягати на тому, що саме таке рішення випливає з </a:t>
            </a:r>
            <a:r>
              <a:rPr lang="uk-UA" dirty="0" smtClean="0"/>
              <a:t>даної </a:t>
            </a:r>
            <a:r>
              <a:rPr lang="uk-UA" dirty="0"/>
              <a:t>вимоги.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i="1" dirty="0" err="1"/>
              <a:t>Нефункціональні</a:t>
            </a:r>
            <a:r>
              <a:rPr lang="uk-UA" b="1" i="1" dirty="0"/>
              <a:t> </a:t>
            </a:r>
            <a:r>
              <a:rPr lang="uk-UA" b="1" i="1" dirty="0" smtClean="0"/>
              <a:t>вимоги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err="1"/>
              <a:t>Н</a:t>
            </a:r>
            <a:r>
              <a:rPr lang="uk-UA" dirty="0" err="1" smtClean="0"/>
              <a:t>ефункціональні</a:t>
            </a:r>
            <a:r>
              <a:rPr lang="uk-UA" dirty="0" smtClean="0"/>
              <a:t> </a:t>
            </a:r>
            <a:r>
              <a:rPr lang="uk-UA" dirty="0"/>
              <a:t>вимоги не зв'язані безпосередньо з функціями, </a:t>
            </a:r>
            <a:r>
              <a:rPr lang="uk-UA" dirty="0" smtClean="0"/>
              <a:t>що виконуються </a:t>
            </a:r>
            <a:r>
              <a:rPr lang="uk-UA" dirty="0"/>
              <a:t>системою. </a:t>
            </a:r>
            <a:endParaRPr lang="uk-UA" dirty="0" smtClean="0"/>
          </a:p>
          <a:p>
            <a:r>
              <a:rPr lang="uk-UA" dirty="0" smtClean="0"/>
              <a:t>Надійність</a:t>
            </a:r>
          </a:p>
          <a:p>
            <a:r>
              <a:rPr lang="uk-UA" dirty="0" smtClean="0"/>
              <a:t>час відповіді</a:t>
            </a:r>
          </a:p>
          <a:p>
            <a:r>
              <a:rPr lang="uk-UA" dirty="0" smtClean="0"/>
              <a:t>розмір системи. </a:t>
            </a:r>
          </a:p>
          <a:p>
            <a:r>
              <a:rPr lang="uk-UA" dirty="0" smtClean="0"/>
              <a:t>Обмеження на систему</a:t>
            </a:r>
          </a:p>
          <a:p>
            <a:r>
              <a:rPr lang="uk-UA" dirty="0" smtClean="0"/>
              <a:t>Пропускна здатність пристроїв</a:t>
            </a:r>
          </a:p>
          <a:p>
            <a:r>
              <a:rPr lang="uk-UA" dirty="0" smtClean="0"/>
              <a:t>Формати даних системного інтерфейсу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00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Нефункціональні</a:t>
            </a:r>
            <a:r>
              <a:rPr lang="uk-UA" dirty="0" smtClean="0"/>
              <a:t> вимоги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Вимоги</a:t>
            </a:r>
            <a:r>
              <a:rPr lang="ru-RU" dirty="0" smtClean="0"/>
              <a:t> до характеристик </a:t>
            </a:r>
            <a:r>
              <a:rPr lang="ru-RU" dirty="0" err="1" smtClean="0"/>
              <a:t>якост</a:t>
            </a:r>
            <a:r>
              <a:rPr lang="uk-UA" dirty="0" smtClean="0"/>
              <a:t>і</a:t>
            </a:r>
          </a:p>
          <a:p>
            <a:r>
              <a:rPr lang="uk-UA" dirty="0" smtClean="0"/>
              <a:t>Вимоги до надійності</a:t>
            </a:r>
          </a:p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над</a:t>
            </a:r>
            <a:r>
              <a:rPr lang="uk-UA" dirty="0" err="1" smtClean="0"/>
              <a:t>ійна</a:t>
            </a:r>
            <a:r>
              <a:rPr lang="uk-UA" dirty="0" smtClean="0"/>
              <a:t> програма</a:t>
            </a:r>
            <a:r>
              <a:rPr lang="en-US" dirty="0" smtClean="0"/>
              <a:t>?</a:t>
            </a:r>
          </a:p>
          <a:p>
            <a:r>
              <a:rPr lang="en-US" dirty="0" smtClean="0"/>
              <a:t>C</a:t>
            </a:r>
            <a:r>
              <a:rPr lang="ru-RU" dirty="0" smtClean="0"/>
              <a:t>ум</a:t>
            </a:r>
            <a:r>
              <a:rPr lang="uk-UA" dirty="0" err="1" smtClean="0"/>
              <a:t>існість</a:t>
            </a:r>
            <a:r>
              <a:rPr lang="uk-UA" dirty="0" smtClean="0"/>
              <a:t> з іншими програмами та системами</a:t>
            </a:r>
          </a:p>
          <a:p>
            <a:r>
              <a:rPr lang="uk-UA" dirty="0" smtClean="0"/>
              <a:t>Вимоги щодо модифікації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Обмеження функціональних вимог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Відповіднісь</a:t>
            </a:r>
            <a:r>
              <a:rPr lang="uk-UA" dirty="0" smtClean="0"/>
              <a:t> стандартам і правилам</a:t>
            </a:r>
          </a:p>
          <a:p>
            <a:r>
              <a:rPr lang="uk-UA" dirty="0" smtClean="0"/>
              <a:t>Часові обмеження</a:t>
            </a:r>
          </a:p>
          <a:p>
            <a:r>
              <a:rPr lang="uk-UA" dirty="0" smtClean="0"/>
              <a:t>Вимоги до використання певних архітектурних рішень (</a:t>
            </a:r>
            <a:r>
              <a:rPr lang="uk-UA" dirty="0" err="1" smtClean="0"/>
              <a:t>веб</a:t>
            </a:r>
            <a:r>
              <a:rPr lang="uk-UA" dirty="0" smtClean="0"/>
              <a:t> </a:t>
            </a:r>
            <a:r>
              <a:rPr lang="uk-UA" dirty="0" err="1" smtClean="0"/>
              <a:t>серівс</a:t>
            </a:r>
            <a:r>
              <a:rPr lang="uk-UA" dirty="0" smtClean="0"/>
              <a:t>, клієнт сервер та ін.)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9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ru-RU" dirty="0" smtClean="0"/>
              <a:t>На</a:t>
            </a:r>
            <a:r>
              <a:rPr lang="uk-UA" dirty="0" err="1" smtClean="0"/>
              <a:t>йскладнішим</a:t>
            </a:r>
            <a:r>
              <a:rPr lang="uk-UA" dirty="0" smtClean="0"/>
              <a:t> </a:t>
            </a:r>
            <a:r>
              <a:rPr lang="uk-UA" dirty="0"/>
              <a:t>завданням при створенні</a:t>
            </a:r>
            <a:br>
              <a:rPr lang="uk-UA" dirty="0"/>
            </a:br>
            <a:r>
              <a:rPr lang="uk-UA" dirty="0"/>
              <a:t>програмної системи є точне</a:t>
            </a:r>
            <a:br>
              <a:rPr lang="uk-UA" dirty="0"/>
            </a:br>
            <a:r>
              <a:rPr lang="uk-UA" dirty="0"/>
              <a:t>визначення того, що потрібно створити </a:t>
            </a:r>
            <a:r>
              <a:rPr lang="uk-UA" dirty="0" smtClean="0"/>
              <a:t>...</a:t>
            </a:r>
          </a:p>
          <a:p>
            <a:r>
              <a:rPr lang="uk-UA" dirty="0" smtClean="0"/>
              <a:t>Жодне </a:t>
            </a:r>
            <a:r>
              <a:rPr lang="uk-UA" dirty="0"/>
              <a:t>завдання не приносить </a:t>
            </a:r>
            <a:r>
              <a:rPr lang="uk-UA" dirty="0" smtClean="0"/>
              <a:t>такої </a:t>
            </a:r>
            <a:r>
              <a:rPr lang="uk-UA" dirty="0"/>
              <a:t>ж </a:t>
            </a:r>
            <a:r>
              <a:rPr lang="uk-UA" dirty="0" smtClean="0"/>
              <a:t>шкоди</a:t>
            </a:r>
            <a:r>
              <a:rPr lang="en-US" dirty="0" smtClean="0"/>
              <a:t> </a:t>
            </a:r>
            <a:r>
              <a:rPr lang="uk-UA" dirty="0" smtClean="0"/>
              <a:t>кінцевій </a:t>
            </a:r>
            <a:r>
              <a:rPr lang="uk-UA" dirty="0"/>
              <a:t>системі в разі помилки. </a:t>
            </a:r>
            <a:r>
              <a:rPr lang="uk-UA" dirty="0" smtClean="0"/>
              <a:t>Немає жодного </a:t>
            </a:r>
            <a:r>
              <a:rPr lang="uk-UA" dirty="0"/>
              <a:t>завдання настільки ж складною </a:t>
            </a:r>
            <a:r>
              <a:rPr lang="uk-UA" dirty="0" smtClean="0"/>
              <a:t>в виправленні наслідків</a:t>
            </a:r>
            <a:r>
              <a:rPr lang="en-US" dirty="0" smtClean="0"/>
              <a:t>”</a:t>
            </a:r>
            <a:endParaRPr lang="uk-UA" dirty="0" smtClean="0"/>
          </a:p>
          <a:p>
            <a:pPr marL="0" indent="0" algn="r">
              <a:buNone/>
            </a:pPr>
            <a:r>
              <a:rPr lang="ru-RU" sz="1500" dirty="0" err="1" smtClean="0"/>
              <a:t>Фредер</a:t>
            </a:r>
            <a:r>
              <a:rPr lang="uk-UA" sz="1500" dirty="0" err="1" smtClean="0"/>
              <a:t>ік</a:t>
            </a:r>
            <a:r>
              <a:rPr lang="uk-UA" sz="1500" dirty="0" smtClean="0"/>
              <a:t> </a:t>
            </a:r>
            <a:r>
              <a:rPr lang="uk-UA" sz="1500" dirty="0" err="1" smtClean="0"/>
              <a:t>Філіпс</a:t>
            </a:r>
            <a:r>
              <a:rPr lang="uk-UA" sz="1500" dirty="0" smtClean="0"/>
              <a:t> </a:t>
            </a:r>
            <a:r>
              <a:rPr lang="uk-UA" sz="1500" dirty="0" err="1" smtClean="0"/>
              <a:t>Брукс</a:t>
            </a:r>
            <a:endParaRPr lang="uk-UA" sz="1500" dirty="0" smtClean="0"/>
          </a:p>
          <a:p>
            <a:pPr marL="0" indent="0">
              <a:buNone/>
            </a:pPr>
            <a:r>
              <a:rPr lang="uk-UA" sz="1500" dirty="0" smtClean="0"/>
              <a:t>Розробник ОС </a:t>
            </a:r>
            <a:r>
              <a:rPr lang="en-US" sz="1500" dirty="0"/>
              <a:t>System/360 </a:t>
            </a:r>
            <a:r>
              <a:rPr lang="uk-UA" sz="1500" dirty="0" smtClean="0"/>
              <a:t> </a:t>
            </a:r>
            <a:r>
              <a:rPr lang="en-US" sz="1500" dirty="0" smtClean="0"/>
              <a:t>IBM</a:t>
            </a:r>
            <a:r>
              <a:rPr lang="uk-UA" sz="1500" dirty="0" smtClean="0"/>
              <a:t>, отримав національну </a:t>
            </a:r>
            <a:r>
              <a:rPr lang="uk-UA" sz="1500" dirty="0"/>
              <a:t>медаль технологій та інновацій США у 1985, та премію Тюрінга у 1999.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2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Обмеження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Проект можна виконати</a:t>
            </a:r>
          </a:p>
          <a:p>
            <a:r>
              <a:rPr lang="uk-UA" dirty="0" smtClean="0"/>
              <a:t>Швидко</a:t>
            </a:r>
          </a:p>
          <a:p>
            <a:r>
              <a:rPr lang="uk-UA" dirty="0" smtClean="0"/>
              <a:t>Якісно</a:t>
            </a:r>
          </a:p>
          <a:p>
            <a:r>
              <a:rPr lang="uk-UA" dirty="0" smtClean="0"/>
              <a:t>Недорого</a:t>
            </a:r>
          </a:p>
          <a:p>
            <a:pPr marL="0" indent="0">
              <a:buNone/>
            </a:pPr>
            <a:r>
              <a:rPr lang="uk-UA" dirty="0" smtClean="0"/>
              <a:t>(Виберіть 2 з 3-х)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0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не є вимогами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замовник</a:t>
            </a:r>
            <a:r>
              <a:rPr lang="ru-RU" dirty="0" smtClean="0"/>
              <a:t> не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вимагати</a:t>
            </a:r>
            <a:r>
              <a:rPr lang="ru-RU" dirty="0" smtClean="0"/>
              <a:t> в </a:t>
            </a:r>
            <a:r>
              <a:rPr lang="ru-RU" dirty="0" err="1" smtClean="0"/>
              <a:t>розробника</a:t>
            </a:r>
            <a:r>
              <a:rPr lang="en-US" dirty="0" smtClean="0"/>
              <a:t>?</a:t>
            </a:r>
          </a:p>
          <a:p>
            <a:r>
              <a:rPr lang="ru-RU" dirty="0" err="1" smtClean="0"/>
              <a:t>Детал</a:t>
            </a:r>
            <a:r>
              <a:rPr lang="uk-UA" dirty="0" smtClean="0"/>
              <a:t>і архітектури – внутрішня реалізація</a:t>
            </a:r>
          </a:p>
          <a:p>
            <a:r>
              <a:rPr lang="uk-UA" dirty="0" smtClean="0"/>
              <a:t>Деталі реалізації</a:t>
            </a:r>
          </a:p>
          <a:p>
            <a:r>
              <a:rPr lang="uk-UA" dirty="0" smtClean="0"/>
              <a:t>Відомості планування роботи команди</a:t>
            </a:r>
          </a:p>
          <a:p>
            <a:r>
              <a:rPr lang="uk-UA" dirty="0" smtClean="0"/>
              <a:t>Відомості про тестування</a:t>
            </a:r>
          </a:p>
          <a:p>
            <a:r>
              <a:rPr lang="uk-UA" dirty="0" smtClean="0"/>
              <a:t>Проектна інформація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83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799431"/>
            <a:ext cx="5384800" cy="4127500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76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Розробка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Виявлення вимог</a:t>
            </a:r>
          </a:p>
          <a:p>
            <a:r>
              <a:rPr lang="uk-UA" dirty="0" smtClean="0"/>
              <a:t>Аналіз вимог</a:t>
            </a:r>
          </a:p>
          <a:p>
            <a:endParaRPr lang="uk-UA" dirty="0"/>
          </a:p>
          <a:p>
            <a:r>
              <a:rPr lang="uk-UA" dirty="0" smtClean="0"/>
              <a:t>Результат – специфікація вимог</a:t>
            </a:r>
          </a:p>
          <a:p>
            <a:endParaRPr lang="uk-UA" dirty="0"/>
          </a:p>
          <a:p>
            <a:r>
              <a:rPr lang="uk-UA" dirty="0" smtClean="0"/>
              <a:t>Замовник – це не користувач</a:t>
            </a:r>
          </a:p>
          <a:p>
            <a:pPr marL="0" indent="0">
              <a:buNone/>
            </a:pPr>
            <a:r>
              <a:rPr lang="uk-UA" dirty="0" smtClean="0"/>
              <a:t>Вимоги замовника та користувачів – різні</a:t>
            </a:r>
          </a:p>
          <a:p>
            <a:pPr marL="0" indent="0">
              <a:buNone/>
            </a:pPr>
            <a:r>
              <a:rPr lang="uk-UA" dirty="0" smtClean="0"/>
              <a:t>(10-7000</a:t>
            </a:r>
            <a:r>
              <a:rPr lang="en-US" dirty="0" smtClean="0"/>
              <a:t>p).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Планування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</a:t>
            </a:r>
            <a:r>
              <a:rPr lang="uk-UA" dirty="0" err="1" smtClean="0"/>
              <a:t>ілі</a:t>
            </a:r>
            <a:r>
              <a:rPr lang="uk-UA" dirty="0" smtClean="0"/>
              <a:t> виявлення вимог</a:t>
            </a:r>
          </a:p>
          <a:p>
            <a:r>
              <a:rPr lang="uk-UA" dirty="0" smtClean="0"/>
              <a:t>Стратегії та процеси виявлення вимог</a:t>
            </a:r>
          </a:p>
          <a:p>
            <a:r>
              <a:rPr lang="uk-UA" dirty="0" smtClean="0"/>
              <a:t>Результати зусиль з виявлення вимог</a:t>
            </a:r>
          </a:p>
          <a:p>
            <a:r>
              <a:rPr lang="uk-UA" dirty="0" smtClean="0"/>
              <a:t>Оцінки календарного плану та ресурсів</a:t>
            </a:r>
          </a:p>
          <a:p>
            <a:r>
              <a:rPr lang="uk-UA" dirty="0" smtClean="0"/>
              <a:t>Ризики </a:t>
            </a:r>
            <a:r>
              <a:rPr lang="uk-UA" dirty="0" err="1" smtClean="0"/>
              <a:t>пов</a:t>
            </a:r>
            <a:r>
              <a:rPr lang="en-US" dirty="0" smtClean="0"/>
              <a:t>’</a:t>
            </a:r>
            <a:r>
              <a:rPr lang="ru-RU" dirty="0" err="1" smtClean="0"/>
              <a:t>язан</a:t>
            </a:r>
            <a:r>
              <a:rPr lang="uk-UA" dirty="0" smtClean="0"/>
              <a:t>і з виявленням вимог</a:t>
            </a:r>
          </a:p>
          <a:p>
            <a:endParaRPr lang="uk-UA" dirty="0"/>
          </a:p>
          <a:p>
            <a:r>
              <a:rPr lang="uk-UA" dirty="0" smtClean="0"/>
              <a:t>Суперечливі вимоги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7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 в вимогах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Помилка, допущена у функціональній вимозі, може знизити якість </a:t>
            </a:r>
            <a:r>
              <a:rPr lang="uk-UA" dirty="0" smtClean="0"/>
              <a:t>системи</a:t>
            </a:r>
          </a:p>
          <a:p>
            <a:r>
              <a:rPr lang="uk-UA" dirty="0" smtClean="0"/>
              <a:t>Помилка </a:t>
            </a:r>
            <a:r>
              <a:rPr lang="uk-UA" dirty="0"/>
              <a:t>в </a:t>
            </a:r>
            <a:r>
              <a:rPr lang="uk-UA" dirty="0" err="1"/>
              <a:t>нефункціональних</a:t>
            </a:r>
            <a:r>
              <a:rPr lang="uk-UA" dirty="0"/>
              <a:t> вимогах може зробити систему непрацездатною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66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нефункціональні</a:t>
            </a:r>
            <a:r>
              <a:rPr lang="uk-UA" dirty="0"/>
              <a:t> вимоги можуть відноситись не тільки до самої програмної системи: </a:t>
            </a:r>
            <a:endParaRPr lang="uk-UA" dirty="0" smtClean="0"/>
          </a:p>
          <a:p>
            <a:r>
              <a:rPr lang="uk-UA" dirty="0" smtClean="0"/>
              <a:t> технологічний </a:t>
            </a:r>
            <a:r>
              <a:rPr lang="uk-UA" dirty="0"/>
              <a:t>процесу створення </a:t>
            </a:r>
            <a:r>
              <a:rPr lang="uk-UA" dirty="0" smtClean="0"/>
              <a:t>ПЗ</a:t>
            </a:r>
          </a:p>
          <a:p>
            <a:r>
              <a:rPr lang="uk-UA" dirty="0" smtClean="0"/>
              <a:t>перелік </a:t>
            </a:r>
            <a:r>
              <a:rPr lang="uk-UA" dirty="0"/>
              <a:t>стандартів якості, що накладаються на процес розробки. </a:t>
            </a:r>
            <a:endParaRPr lang="uk-UA" dirty="0" smtClean="0"/>
          </a:p>
          <a:p>
            <a:r>
              <a:rPr lang="uk-UA" dirty="0" smtClean="0"/>
              <a:t>проектування певними </a:t>
            </a:r>
            <a:r>
              <a:rPr lang="uk-UA" dirty="0" err="1" smtClean="0"/>
              <a:t>САSЕ-засобами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Класифікація </a:t>
            </a:r>
            <a:br>
              <a:rPr lang="uk-UA" dirty="0" smtClean="0"/>
            </a:br>
            <a:r>
              <a:rPr lang="uk-UA" dirty="0" err="1" smtClean="0"/>
              <a:t>нефункціональних</a:t>
            </a:r>
            <a:r>
              <a:rPr lang="uk-UA" dirty="0" smtClean="0"/>
              <a:t> вимог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" y="1700808"/>
            <a:ext cx="9028750" cy="4320480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0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Групи </a:t>
            </a:r>
            <a:br>
              <a:rPr lang="uk-UA" dirty="0" smtClean="0"/>
            </a:br>
            <a:r>
              <a:rPr lang="uk-UA" dirty="0" smtClean="0"/>
              <a:t>функціональних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i="1" dirty="0"/>
              <a:t>Вимоги до продукту. </a:t>
            </a:r>
            <a:r>
              <a:rPr lang="uk-UA" dirty="0"/>
              <a:t>Описують експлуатаційні властивості програмного</a:t>
            </a:r>
            <a:r>
              <a:rPr lang="uk-UA" i="1" dirty="0"/>
              <a:t> </a:t>
            </a:r>
            <a:r>
              <a:rPr lang="uk-UA" dirty="0"/>
              <a:t>продукту. </a:t>
            </a:r>
            <a:endParaRPr lang="uk-UA" dirty="0" smtClean="0"/>
          </a:p>
          <a:p>
            <a:pPr lvl="0"/>
            <a:r>
              <a:rPr lang="uk-UA" dirty="0" smtClean="0"/>
              <a:t>Вимоги </a:t>
            </a:r>
            <a:r>
              <a:rPr lang="uk-UA" dirty="0"/>
              <a:t>до продуктивності системи, обсягу необхідної пам'яті, надійності </a:t>
            </a:r>
            <a:r>
              <a:rPr lang="uk-UA" dirty="0" smtClean="0"/>
              <a:t>(частота </a:t>
            </a:r>
            <a:r>
              <a:rPr lang="uk-UA" dirty="0"/>
              <a:t>можливих збоїв у системі</a:t>
            </a:r>
            <a:r>
              <a:rPr lang="uk-UA" dirty="0" smtClean="0"/>
              <a:t>) </a:t>
            </a:r>
          </a:p>
          <a:p>
            <a:pPr lvl="0"/>
            <a:r>
              <a:rPr lang="uk-UA" dirty="0" err="1" smtClean="0"/>
              <a:t>Кросплатформеність</a:t>
            </a:r>
            <a:r>
              <a:rPr lang="uk-UA" dirty="0" smtClean="0"/>
              <a:t>,  зручність </a:t>
            </a:r>
            <a:r>
              <a:rPr lang="uk-UA" dirty="0"/>
              <a:t>експлуатації.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47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Організаційні вимоги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Політика </a:t>
            </a:r>
            <a:r>
              <a:rPr lang="uk-UA" dirty="0"/>
              <a:t>і організаційні процедури замовника і розробника </a:t>
            </a:r>
            <a:r>
              <a:rPr lang="uk-UA" dirty="0" smtClean="0"/>
              <a:t>програмного забезпечення. </a:t>
            </a:r>
          </a:p>
          <a:p>
            <a:r>
              <a:rPr lang="uk-UA" dirty="0" smtClean="0"/>
              <a:t>Стандарти </a:t>
            </a:r>
            <a:r>
              <a:rPr lang="uk-UA" dirty="0"/>
              <a:t>розробки програмного продукту, вимоги до реалізації </a:t>
            </a:r>
            <a:r>
              <a:rPr lang="uk-UA" dirty="0" smtClean="0"/>
              <a:t>програмного забезпечення (мова </a:t>
            </a:r>
            <a:r>
              <a:rPr lang="uk-UA" dirty="0"/>
              <a:t>програмування і </a:t>
            </a:r>
            <a:r>
              <a:rPr lang="uk-UA" dirty="0" smtClean="0"/>
              <a:t>методи </a:t>
            </a:r>
            <a:r>
              <a:rPr lang="uk-UA" dirty="0"/>
              <a:t>проектування</a:t>
            </a:r>
            <a:r>
              <a:rPr lang="uk-UA" dirty="0" smtClean="0"/>
              <a:t>).</a:t>
            </a:r>
          </a:p>
          <a:p>
            <a:r>
              <a:rPr lang="uk-UA" dirty="0" smtClean="0"/>
              <a:t>Вимоги</a:t>
            </a:r>
            <a:r>
              <a:rPr lang="uk-UA" dirty="0"/>
              <a:t>, які визначають </a:t>
            </a:r>
            <a:r>
              <a:rPr lang="uk-UA" dirty="0" smtClean="0"/>
              <a:t>термін виготовлення </a:t>
            </a:r>
            <a:r>
              <a:rPr lang="uk-UA" dirty="0"/>
              <a:t>програмного продукту документацію, що </a:t>
            </a:r>
            <a:r>
              <a:rPr lang="uk-UA" dirty="0" err="1" smtClean="0"/>
              <a:t>йогоі</a:t>
            </a:r>
            <a:r>
              <a:rPr lang="uk-UA" dirty="0" smtClean="0"/>
              <a:t> </a:t>
            </a:r>
            <a:r>
              <a:rPr lang="uk-UA" dirty="0"/>
              <a:t>супроводжує.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помилка</a:t>
            </a:r>
            <a:r>
              <a:rPr lang="ru-RU" dirty="0" smtClean="0"/>
              <a:t> внесена перед </a:t>
            </a:r>
            <a:r>
              <a:rPr lang="ru-RU" dirty="0" err="1" smtClean="0"/>
              <a:t>етапом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, </a:t>
            </a:r>
            <a:r>
              <a:rPr lang="uk-UA" dirty="0" smtClean="0"/>
              <a:t>її відносно легко можна виправити</a:t>
            </a:r>
          </a:p>
          <a:p>
            <a:r>
              <a:rPr lang="uk-UA" dirty="0" smtClean="0"/>
              <a:t>Якщо допущена помилка в </a:t>
            </a:r>
            <a:r>
              <a:rPr lang="uk-UA" dirty="0" err="1" smtClean="0"/>
              <a:t>архіектурі</a:t>
            </a:r>
            <a:r>
              <a:rPr lang="uk-UA" dirty="0" smtClean="0"/>
              <a:t> програмного забезпечення на етапі планування, це значно складніше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37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Зовнішні </a:t>
            </a:r>
            <a:r>
              <a:rPr lang="uk-UA" dirty="0"/>
              <a:t>вимоги. 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В</a:t>
            </a:r>
            <a:r>
              <a:rPr lang="uk-UA" dirty="0" smtClean="0"/>
              <a:t>раховують зовнішні фактори</a:t>
            </a:r>
            <a:r>
              <a:rPr lang="uk-UA" dirty="0"/>
              <a:t>, </a:t>
            </a:r>
            <a:r>
              <a:rPr lang="uk-UA" dirty="0" smtClean="0"/>
              <a:t>відносно системи, що проектується </a:t>
            </a:r>
            <a:r>
              <a:rPr lang="uk-UA" dirty="0"/>
              <a:t>і процесу її розробки. </a:t>
            </a:r>
            <a:endParaRPr lang="uk-UA" dirty="0" smtClean="0"/>
          </a:p>
          <a:p>
            <a:r>
              <a:rPr lang="uk-UA" dirty="0" smtClean="0"/>
              <a:t>Взаємодію </a:t>
            </a:r>
            <a:r>
              <a:rPr lang="uk-UA" dirty="0"/>
              <a:t>даної системи з іншими </a:t>
            </a:r>
            <a:r>
              <a:rPr lang="uk-UA" dirty="0" smtClean="0"/>
              <a:t>системами</a:t>
            </a:r>
          </a:p>
          <a:p>
            <a:r>
              <a:rPr lang="uk-UA" dirty="0" smtClean="0"/>
              <a:t>Юридичні вимоги (система </a:t>
            </a:r>
            <a:r>
              <a:rPr lang="uk-UA" dirty="0"/>
              <a:t>буде розроблятися і функціонувати в рамках існуючого </a:t>
            </a:r>
            <a:r>
              <a:rPr lang="uk-UA" dirty="0" smtClean="0"/>
              <a:t>законодавства)</a:t>
            </a:r>
          </a:p>
          <a:p>
            <a:r>
              <a:rPr lang="uk-UA" dirty="0" smtClean="0"/>
              <a:t>Етичні вимоги </a:t>
            </a:r>
            <a:r>
              <a:rPr lang="uk-UA" dirty="0" err="1" smtClean="0"/>
              <a:t>-гарантують</a:t>
            </a:r>
            <a:r>
              <a:rPr lang="uk-UA" dirty="0" smtClean="0"/>
              <a:t>, </a:t>
            </a:r>
            <a:r>
              <a:rPr lang="uk-UA" dirty="0"/>
              <a:t>що система буде прийнятною для користувачів </a:t>
            </a:r>
            <a:r>
              <a:rPr lang="uk-UA" dirty="0" smtClean="0"/>
              <a:t>та </a:t>
            </a:r>
            <a:r>
              <a:rPr lang="uk-UA" dirty="0"/>
              <a:t>замовника.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1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Оч</a:t>
            </a:r>
            <a:r>
              <a:rPr lang="uk-UA" dirty="0" err="1" smtClean="0"/>
              <a:t>ікування</a:t>
            </a:r>
            <a:r>
              <a:rPr lang="uk-UA" dirty="0" smtClean="0"/>
              <a:t> користувачів</a:t>
            </a:r>
          </a:p>
          <a:p>
            <a:r>
              <a:rPr lang="uk-UA" dirty="0" smtClean="0"/>
              <a:t>Здатність оцінити суперечливі вимоги</a:t>
            </a:r>
          </a:p>
          <a:p>
            <a:r>
              <a:rPr lang="uk-UA" dirty="0" smtClean="0"/>
              <a:t>Недостатні вимоги</a:t>
            </a:r>
          </a:p>
          <a:p>
            <a:r>
              <a:rPr lang="uk-UA" dirty="0" smtClean="0"/>
              <a:t>Здатність оцінити вимоги користувачів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Проблеми </a:t>
            </a:r>
            <a:br>
              <a:rPr lang="uk-UA" dirty="0" smtClean="0"/>
            </a:br>
            <a:r>
              <a:rPr lang="uk-UA" dirty="0" err="1" smtClean="0"/>
              <a:t>нефункціональних</a:t>
            </a:r>
            <a:r>
              <a:rPr lang="uk-UA" dirty="0" smtClean="0"/>
              <a:t> </a:t>
            </a:r>
            <a:r>
              <a:rPr lang="uk-UA" dirty="0"/>
              <a:t>вимог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Виконання </a:t>
            </a:r>
            <a:r>
              <a:rPr lang="uk-UA" dirty="0"/>
              <a:t>важко перевірити. </a:t>
            </a:r>
            <a:endParaRPr lang="uk-UA" dirty="0" smtClean="0"/>
          </a:p>
          <a:p>
            <a:r>
              <a:rPr lang="uk-UA" dirty="0" smtClean="0"/>
              <a:t>Вимоги пишуться, </a:t>
            </a:r>
            <a:r>
              <a:rPr lang="uk-UA" dirty="0"/>
              <a:t>щоб відобразити загальні цілі замовника системи, такі, як простота експлуатації, можливість відновлення після збоїв або швидка відповідь на запити користувача. </a:t>
            </a:r>
            <a:endParaRPr lang="uk-UA" dirty="0" smtClean="0"/>
          </a:p>
          <a:p>
            <a:r>
              <a:rPr lang="uk-UA" dirty="0" smtClean="0"/>
              <a:t>Реалізація </a:t>
            </a:r>
            <a:r>
              <a:rPr lang="uk-UA" dirty="0"/>
              <a:t>подібних вимог може виявитися складною для системних розробників, оскільки вони </a:t>
            </a:r>
            <a:r>
              <a:rPr lang="uk-UA"/>
              <a:t>нечітко </a:t>
            </a:r>
            <a:r>
              <a:rPr lang="uk-UA" smtClean="0"/>
              <a:t>сформульовані.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47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Способи виявлення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997151"/>
          </a:xfrm>
        </p:spPr>
        <p:txBody>
          <a:bodyPr>
            <a:normAutofit/>
          </a:bodyPr>
          <a:lstStyle/>
          <a:p>
            <a:r>
              <a:rPr lang="uk-UA" dirty="0" smtClean="0"/>
              <a:t>Дослідження</a:t>
            </a:r>
          </a:p>
          <a:p>
            <a:r>
              <a:rPr lang="uk-UA" dirty="0" err="1" smtClean="0"/>
              <a:t>Інтерв</a:t>
            </a:r>
            <a:r>
              <a:rPr lang="en-US" dirty="0" smtClean="0"/>
              <a:t>’</a:t>
            </a:r>
            <a:r>
              <a:rPr lang="ru-RU" dirty="0" smtClean="0"/>
              <a:t>ю для </a:t>
            </a:r>
            <a:r>
              <a:rPr lang="ru-RU" dirty="0" err="1" smtClean="0"/>
              <a:t>конкретизац</a:t>
            </a:r>
            <a:r>
              <a:rPr lang="uk-UA" dirty="0" err="1" smtClean="0"/>
              <a:t>ії</a:t>
            </a:r>
            <a:endParaRPr lang="uk-UA" dirty="0" smtClean="0"/>
          </a:p>
          <a:p>
            <a:r>
              <a:rPr lang="uk-UA" dirty="0" smtClean="0"/>
              <a:t>Семінари</a:t>
            </a:r>
          </a:p>
          <a:p>
            <a:r>
              <a:rPr lang="uk-UA" dirty="0" smtClean="0"/>
              <a:t>Створення прототипів</a:t>
            </a:r>
          </a:p>
          <a:p>
            <a:r>
              <a:rPr lang="uk-UA" dirty="0" smtClean="0"/>
              <a:t>Створення варіантів використання </a:t>
            </a:r>
            <a:r>
              <a:rPr lang="en-US" dirty="0" smtClean="0"/>
              <a:t>(USE CASE)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58184"/>
            <a:ext cx="3653413" cy="21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9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Виявлення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r>
              <a:rPr lang="ru-RU" dirty="0" smtClean="0"/>
              <a:t> – </a:t>
            </a:r>
            <a:r>
              <a:rPr lang="ru-RU" dirty="0" err="1" smtClean="0"/>
              <a:t>процес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розходиться</a:t>
            </a:r>
            <a:endParaRPr lang="ru-RU" dirty="0" smtClean="0"/>
          </a:p>
          <a:p>
            <a:r>
              <a:rPr lang="ru-RU" dirty="0" err="1" smtClean="0"/>
              <a:t>Анал</a:t>
            </a:r>
            <a:r>
              <a:rPr lang="uk-UA" dirty="0" smtClean="0"/>
              <a:t>із вимог – процес, що сходиться</a:t>
            </a:r>
          </a:p>
          <a:p>
            <a:r>
              <a:rPr lang="uk-UA" dirty="0" smtClean="0"/>
              <a:t>Результат – специфікація вимог.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46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Аналіз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Уточнення вимог</a:t>
            </a:r>
          </a:p>
          <a:p>
            <a:r>
              <a:rPr lang="uk-UA" dirty="0" smtClean="0"/>
              <a:t>Вимоги мають бути максимально повними</a:t>
            </a:r>
          </a:p>
          <a:p>
            <a:r>
              <a:rPr lang="uk-UA" dirty="0" smtClean="0"/>
              <a:t>Не має з</a:t>
            </a:r>
            <a:r>
              <a:rPr lang="en-US" dirty="0" smtClean="0"/>
              <a:t>’</a:t>
            </a:r>
            <a:r>
              <a:rPr lang="ru-RU" dirty="0" err="1" smtClean="0"/>
              <a:t>являтись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нових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endParaRPr lang="ru-RU" dirty="0" smtClean="0"/>
          </a:p>
          <a:p>
            <a:r>
              <a:rPr lang="ru-RU" dirty="0" err="1" smtClean="0"/>
              <a:t>Вимоги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максимально </a:t>
            </a:r>
            <a:r>
              <a:rPr lang="ru-RU" dirty="0" err="1" smtClean="0"/>
              <a:t>виражатись</a:t>
            </a:r>
            <a:r>
              <a:rPr lang="ru-RU" dirty="0" smtClean="0"/>
              <a:t> к</a:t>
            </a:r>
            <a:r>
              <a:rPr lang="uk-UA" dirty="0" err="1" smtClean="0"/>
              <a:t>ількісно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61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47029"/>
            <a:ext cx="8229600" cy="2432304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81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Пріоритети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Важливість</a:t>
            </a:r>
          </a:p>
          <a:p>
            <a:r>
              <a:rPr lang="uk-UA" dirty="0" smtClean="0"/>
              <a:t>Терміновість</a:t>
            </a:r>
          </a:p>
          <a:p>
            <a:r>
              <a:rPr lang="uk-UA" dirty="0" smtClean="0"/>
              <a:t>Всі вимоги не можуть бути основними</a:t>
            </a:r>
          </a:p>
          <a:p>
            <a:r>
              <a:rPr lang="uk-UA" dirty="0" smtClean="0"/>
              <a:t>Водяться пріоритети (висока, середня, низька важливість)</a:t>
            </a:r>
          </a:p>
          <a:p>
            <a:r>
              <a:rPr lang="uk-UA" dirty="0" smtClean="0"/>
              <a:t>Терміновість (зараз, пізніше, потім)</a:t>
            </a:r>
          </a:p>
          <a:p>
            <a:r>
              <a:rPr lang="uk-UA" dirty="0" smtClean="0"/>
              <a:t>Що є і важливим і терміновим – основний пріоритет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04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Документуання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Чи всі вимоги зібрані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err="1" smtClean="0"/>
              <a:t>Вимоги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r>
              <a:rPr lang="uk-UA" dirty="0" err="1" smtClean="0"/>
              <a:t>ів</a:t>
            </a:r>
            <a:r>
              <a:rPr lang="uk-UA" dirty="0" smtClean="0"/>
              <a:t> – варіанти використання</a:t>
            </a:r>
          </a:p>
          <a:p>
            <a:r>
              <a:rPr lang="uk-UA" dirty="0" smtClean="0"/>
              <a:t>Бізнес вимоги – границі проекту</a:t>
            </a:r>
          </a:p>
          <a:p>
            <a:r>
              <a:rPr lang="uk-UA" dirty="0" smtClean="0"/>
              <a:t>Функціональні вимоги – специфікація вимог до програмного забезпечення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36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Організація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Групування вимог (схожі вимоги об</a:t>
            </a:r>
            <a:r>
              <a:rPr lang="en-US" dirty="0" smtClean="0"/>
              <a:t>’</a:t>
            </a:r>
            <a:r>
              <a:rPr lang="uk-UA" dirty="0" err="1" smtClean="0"/>
              <a:t>єднуються</a:t>
            </a:r>
            <a:r>
              <a:rPr lang="uk-UA" dirty="0" smtClean="0"/>
              <a:t> в групи)</a:t>
            </a:r>
          </a:p>
          <a:p>
            <a:r>
              <a:rPr lang="uk-UA" dirty="0" smtClean="0"/>
              <a:t>Ієрархічна структуризація (підпорядкування, уточнення)</a:t>
            </a:r>
          </a:p>
          <a:p>
            <a:r>
              <a:rPr lang="uk-UA" dirty="0" smtClean="0"/>
              <a:t>Графічні моделі, </a:t>
            </a:r>
          </a:p>
          <a:p>
            <a:pPr marL="0" indent="0">
              <a:buNone/>
            </a:pPr>
            <a:r>
              <a:rPr lang="uk-UA" dirty="0" smtClean="0"/>
              <a:t>Діаграми</a:t>
            </a:r>
          </a:p>
          <a:p>
            <a:pPr marL="0" indent="0">
              <a:buNone/>
            </a:pPr>
            <a:r>
              <a:rPr lang="uk-UA" dirty="0" smtClean="0"/>
              <a:t>Схеми</a:t>
            </a:r>
          </a:p>
          <a:p>
            <a:pPr marL="0" indent="0">
              <a:buNone/>
            </a:pPr>
            <a:r>
              <a:rPr lang="uk-UA" dirty="0" smtClean="0"/>
              <a:t>Потоки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r>
              <a:rPr lang="en-US" dirty="0"/>
              <a:t>UML –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, </a:t>
            </a:r>
            <a:r>
              <a:rPr lang="ru-RU" dirty="0" err="1"/>
              <a:t>багато</a:t>
            </a:r>
            <a:r>
              <a:rPr lang="ru-RU" dirty="0"/>
              <a:t> неоднозначностей</a:t>
            </a:r>
          </a:p>
          <a:p>
            <a:r>
              <a:rPr lang="ru-RU" dirty="0" err="1"/>
              <a:t>Специфікація</a:t>
            </a:r>
            <a:r>
              <a:rPr lang="ru-RU" dirty="0"/>
              <a:t> не </a:t>
            </a:r>
            <a:r>
              <a:rPr lang="ru-RU" dirty="0" err="1"/>
              <a:t>зовс</a:t>
            </a:r>
            <a:r>
              <a:rPr lang="uk-UA" dirty="0" err="1"/>
              <a:t>ім</a:t>
            </a:r>
            <a:r>
              <a:rPr lang="uk-UA" dirty="0"/>
              <a:t> формальна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8937015" cy="6408712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386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Формальні специфікації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Контрактне програмування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812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документів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Склад та розподіл робіт</a:t>
            </a:r>
          </a:p>
          <a:p>
            <a:r>
              <a:rPr lang="uk-UA" b="1" dirty="0" smtClean="0"/>
              <a:t>Специфікація вимог</a:t>
            </a:r>
          </a:p>
          <a:p>
            <a:r>
              <a:rPr lang="uk-UA" dirty="0" smtClean="0"/>
              <a:t>Концепція експлуатації</a:t>
            </a:r>
          </a:p>
          <a:p>
            <a:r>
              <a:rPr lang="uk-UA" dirty="0" smtClean="0"/>
              <a:t>Початковий план розробки програмного забезпечення</a:t>
            </a:r>
          </a:p>
          <a:p>
            <a:r>
              <a:rPr lang="uk-UA" dirty="0" smtClean="0"/>
              <a:t>Критерії прийняття робіт 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49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 і розподіл робіт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Розподіляє відповідальність між зацікавленими сторонами проекту</a:t>
            </a:r>
          </a:p>
          <a:p>
            <a:r>
              <a:rPr lang="uk-UA" dirty="0" smtClean="0"/>
              <a:t>Хто створює, що створює, коли створює</a:t>
            </a:r>
            <a:r>
              <a:rPr lang="en-US" dirty="0" smtClean="0"/>
              <a:t>?</a:t>
            </a:r>
          </a:p>
          <a:p>
            <a:r>
              <a:rPr lang="ru-RU" dirty="0" err="1" smtClean="0"/>
              <a:t>Хто</a:t>
            </a:r>
            <a:r>
              <a:rPr lang="ru-RU" dirty="0" smtClean="0"/>
              <a:t> тесту</a:t>
            </a:r>
            <a:r>
              <a:rPr lang="uk-UA" dirty="0" smtClean="0"/>
              <a:t>є, що як і коли</a:t>
            </a:r>
            <a:r>
              <a:rPr lang="en-US" dirty="0" smtClean="0"/>
              <a:t>?</a:t>
            </a:r>
          </a:p>
          <a:p>
            <a:r>
              <a:rPr lang="ru-RU" dirty="0" err="1" smtClean="0"/>
              <a:t>Хто</a:t>
            </a:r>
            <a:r>
              <a:rPr lang="ru-RU" dirty="0" smtClean="0"/>
              <a:t> платить, за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uk-UA" dirty="0" smtClean="0"/>
              <a:t>і коли</a:t>
            </a:r>
            <a:r>
              <a:rPr lang="en-US" dirty="0" smtClean="0"/>
              <a:t>?</a:t>
            </a:r>
          </a:p>
          <a:p>
            <a:r>
              <a:rPr lang="ru-RU" dirty="0" err="1" smtClean="0"/>
              <a:t>Хто</a:t>
            </a:r>
            <a:r>
              <a:rPr lang="ru-RU" dirty="0" smtClean="0"/>
              <a:t> </a:t>
            </a:r>
            <a:r>
              <a:rPr lang="ru-RU" dirty="0" err="1" smtClean="0"/>
              <a:t>зв</a:t>
            </a:r>
            <a:r>
              <a:rPr lang="uk-UA" dirty="0" err="1" smtClean="0"/>
              <a:t>ітує</a:t>
            </a:r>
            <a:r>
              <a:rPr lang="uk-UA" dirty="0" smtClean="0"/>
              <a:t> і кому</a:t>
            </a:r>
          </a:p>
          <a:p>
            <a:r>
              <a:rPr lang="uk-UA" dirty="0" smtClean="0"/>
              <a:t>Хто приймає завершення етапів та робіт</a:t>
            </a:r>
            <a:endParaRPr lang="en-US" dirty="0"/>
          </a:p>
          <a:p>
            <a:r>
              <a:rPr lang="ru-RU" dirty="0" err="1" smtClean="0"/>
              <a:t>Хто</a:t>
            </a:r>
            <a:r>
              <a:rPr lang="ru-RU" dirty="0" smtClean="0"/>
              <a:t>, як </a:t>
            </a:r>
            <a:r>
              <a:rPr lang="uk-UA" dirty="0" smtClean="0"/>
              <a:t>і коли санкціонує зміни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66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Концепція експлуатації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/>
              <a:t>Опис того, як систем повинна функціонувати і як буде використовуватись</a:t>
            </a:r>
          </a:p>
          <a:p>
            <a:r>
              <a:rPr lang="uk-UA" dirty="0" smtClean="0"/>
              <a:t>Які функції будуть використовуватись і ким</a:t>
            </a:r>
            <a:endParaRPr lang="en-US" dirty="0"/>
          </a:p>
          <a:p>
            <a:r>
              <a:rPr lang="ru-RU" dirty="0" smtClean="0"/>
              <a:t>Як ц</a:t>
            </a:r>
            <a:r>
              <a:rPr lang="uk-UA" dirty="0" smtClean="0"/>
              <a:t>і функції будуть використовуватись</a:t>
            </a:r>
          </a:p>
          <a:p>
            <a:r>
              <a:rPr lang="uk-UA" dirty="0" smtClean="0"/>
              <a:t>В яких умовах ці функції будуть використовуватись</a:t>
            </a:r>
          </a:p>
          <a:p>
            <a:r>
              <a:rPr lang="uk-UA" dirty="0" smtClean="0"/>
              <a:t>Як буде відбуватись введення</a:t>
            </a:r>
            <a:r>
              <a:rPr lang="en-US" dirty="0" smtClean="0"/>
              <a:t>/</a:t>
            </a:r>
            <a:r>
              <a:rPr lang="ru-RU" dirty="0" err="1" smtClean="0"/>
              <a:t>виведення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endParaRPr lang="ru-RU" dirty="0"/>
          </a:p>
          <a:p>
            <a:r>
              <a:rPr lang="ru-RU" dirty="0" smtClean="0"/>
              <a:t>Як система </a:t>
            </a:r>
            <a:r>
              <a:rPr lang="ru-RU" dirty="0" err="1" smtClean="0"/>
              <a:t>вза</a:t>
            </a:r>
            <a:r>
              <a:rPr lang="uk-UA" dirty="0" err="1" smtClean="0"/>
              <a:t>ємодіє</a:t>
            </a:r>
            <a:r>
              <a:rPr lang="uk-UA" dirty="0" smtClean="0"/>
              <a:t> з іншими системами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 smtClean="0"/>
              <a:t>Це основа для розробки варіантів використання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19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Початковий план розробки програмного забезпечення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Високорівневий</a:t>
            </a:r>
            <a:r>
              <a:rPr lang="uk-UA" dirty="0" smtClean="0"/>
              <a:t> приблизний план розробки</a:t>
            </a:r>
          </a:p>
          <a:p>
            <a:r>
              <a:rPr lang="uk-UA" dirty="0" smtClean="0"/>
              <a:t>Основні документи</a:t>
            </a:r>
          </a:p>
          <a:p>
            <a:r>
              <a:rPr lang="uk-UA" dirty="0" smtClean="0"/>
              <a:t>Точки прийняття рішень</a:t>
            </a:r>
          </a:p>
          <a:p>
            <a:r>
              <a:rPr lang="uk-UA" dirty="0" smtClean="0"/>
              <a:t>Артефакти</a:t>
            </a:r>
          </a:p>
          <a:p>
            <a:r>
              <a:rPr lang="uk-UA" dirty="0" smtClean="0"/>
              <a:t>Етапи робіт і контрольні точки</a:t>
            </a:r>
          </a:p>
          <a:p>
            <a:r>
              <a:rPr lang="uk-UA" dirty="0" smtClean="0"/>
              <a:t>Графіки фінансування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9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Проблеми визначення</a:t>
            </a:r>
            <a:br>
              <a:rPr lang="uk-UA" dirty="0" smtClean="0"/>
            </a:br>
            <a:r>
              <a:rPr lang="uk-UA" dirty="0" smtClean="0"/>
              <a:t>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Розробка вимог – найскладніша частина завдання проектування програмного забезпечення</a:t>
            </a:r>
          </a:p>
          <a:p>
            <a:r>
              <a:rPr lang="uk-UA" dirty="0" smtClean="0"/>
              <a:t>Вимоги постійно змінюються</a:t>
            </a:r>
          </a:p>
          <a:p>
            <a:r>
              <a:rPr lang="uk-UA" dirty="0" smtClean="0"/>
              <a:t>Вимоги можуть бути</a:t>
            </a:r>
          </a:p>
          <a:p>
            <a:r>
              <a:rPr lang="uk-UA" dirty="0" smtClean="0"/>
              <a:t>нечіткі, неоднозначні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1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за </a:t>
            </a:r>
            <a:r>
              <a:rPr lang="en-US" dirty="0" smtClean="0"/>
              <a:t>IEEE 1990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r>
              <a:rPr lang="ru-RU" dirty="0" err="1" smtClean="0"/>
              <a:t>Умова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можлив</a:t>
            </a:r>
            <a:r>
              <a:rPr lang="uk-UA" dirty="0" err="1" smtClean="0"/>
              <a:t>ість</a:t>
            </a:r>
            <a:r>
              <a:rPr lang="uk-UA" dirty="0" smtClean="0"/>
              <a:t>, що необхідні замовнику для вирішення завдань або для досягнення мети</a:t>
            </a:r>
          </a:p>
          <a:p>
            <a:r>
              <a:rPr lang="uk-UA" dirty="0" smtClean="0"/>
              <a:t>Умова або можливість, які має </a:t>
            </a:r>
            <a:r>
              <a:rPr lang="uk-UA" dirty="0" err="1" smtClean="0"/>
              <a:t>задовільняти</a:t>
            </a:r>
            <a:r>
              <a:rPr lang="uk-UA" dirty="0" smtClean="0"/>
              <a:t> система або її компоненти, для узгодження з контрактом, стандартом, специфікацією чи іншим документом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1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Коректність</a:t>
            </a:r>
            <a:r>
              <a:rPr lang="en-US" dirty="0" smtClean="0"/>
              <a:t> (correct)</a:t>
            </a:r>
            <a:endParaRPr lang="uk-UA" dirty="0" smtClean="0"/>
          </a:p>
          <a:p>
            <a:r>
              <a:rPr lang="uk-UA" dirty="0" smtClean="0"/>
              <a:t>Однозначність</a:t>
            </a:r>
            <a:r>
              <a:rPr lang="en-US" dirty="0" smtClean="0"/>
              <a:t> (unambiguous)</a:t>
            </a:r>
            <a:endParaRPr lang="uk-UA" dirty="0" smtClean="0"/>
          </a:p>
          <a:p>
            <a:r>
              <a:rPr lang="uk-UA" dirty="0" smtClean="0"/>
              <a:t>Повнота</a:t>
            </a:r>
            <a:r>
              <a:rPr lang="en-US" dirty="0" smtClean="0"/>
              <a:t> (complete)</a:t>
            </a:r>
            <a:endParaRPr lang="uk-UA" dirty="0" smtClean="0"/>
          </a:p>
          <a:p>
            <a:r>
              <a:rPr lang="uk-UA" dirty="0" smtClean="0"/>
              <a:t>Несуперечливість</a:t>
            </a:r>
            <a:r>
              <a:rPr lang="en-US" dirty="0" smtClean="0"/>
              <a:t> (consistent)</a:t>
            </a:r>
            <a:endParaRPr lang="uk-UA" dirty="0" smtClean="0"/>
          </a:p>
          <a:p>
            <a:r>
              <a:rPr lang="uk-UA" dirty="0" smtClean="0"/>
              <a:t>Пріоритет</a:t>
            </a:r>
            <a:r>
              <a:rPr lang="en-US" dirty="0" smtClean="0"/>
              <a:t> (prioritized)</a:t>
            </a:r>
            <a:endParaRPr lang="uk-UA" dirty="0" smtClean="0"/>
          </a:p>
          <a:p>
            <a:r>
              <a:rPr lang="uk-UA" dirty="0" smtClean="0"/>
              <a:t>Верифікація</a:t>
            </a:r>
            <a:r>
              <a:rPr lang="en-US" dirty="0" smtClean="0"/>
              <a:t> (verifiable)</a:t>
            </a:r>
          </a:p>
          <a:p>
            <a:r>
              <a:rPr lang="ru-RU" dirty="0" err="1" smtClean="0"/>
              <a:t>Модиф</a:t>
            </a:r>
            <a:r>
              <a:rPr lang="uk-UA" dirty="0" err="1" smtClean="0"/>
              <a:t>ікація</a:t>
            </a:r>
            <a:r>
              <a:rPr lang="uk-UA" dirty="0" smtClean="0"/>
              <a:t> (</a:t>
            </a:r>
            <a:r>
              <a:rPr lang="en-US" dirty="0" smtClean="0"/>
              <a:t>modifiable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11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6" y="476672"/>
            <a:ext cx="8380156" cy="5616624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Функц</a:t>
            </a:r>
            <a:r>
              <a:rPr lang="uk-UA" dirty="0" err="1"/>
              <a:t>іональні</a:t>
            </a:r>
            <a:r>
              <a:rPr lang="uk-UA" dirty="0"/>
              <a:t> та </a:t>
            </a:r>
            <a:r>
              <a:rPr lang="uk-UA" dirty="0" err="1"/>
              <a:t>нефункціональні</a:t>
            </a:r>
            <a:r>
              <a:rPr lang="uk-UA" dirty="0"/>
              <a:t> </a:t>
            </a:r>
            <a:r>
              <a:rPr lang="uk-UA" dirty="0" smtClean="0"/>
              <a:t>вимоги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uk-UA" i="1" dirty="0"/>
              <a:t>Функціональні вимоги. </a:t>
            </a:r>
            <a:r>
              <a:rPr lang="uk-UA" i="1" dirty="0" smtClean="0"/>
              <a:t>Щ</a:t>
            </a:r>
            <a:r>
              <a:rPr lang="ru-RU" i="1" dirty="0" smtClean="0"/>
              <a:t>о </a:t>
            </a:r>
            <a:r>
              <a:rPr lang="ru-RU" i="1" dirty="0" err="1" smtClean="0"/>
              <a:t>потр</a:t>
            </a:r>
            <a:r>
              <a:rPr lang="uk-UA" i="1" dirty="0" err="1" smtClean="0"/>
              <a:t>ібно</a:t>
            </a:r>
            <a:r>
              <a:rPr lang="uk-UA" i="1" dirty="0" smtClean="0"/>
              <a:t> зробити</a:t>
            </a:r>
            <a:r>
              <a:rPr lang="en-US" i="1" dirty="0" smtClean="0"/>
              <a:t>? </a:t>
            </a:r>
            <a:r>
              <a:rPr lang="uk-UA" dirty="0" smtClean="0"/>
              <a:t>Це </a:t>
            </a:r>
            <a:r>
              <a:rPr lang="uk-UA" dirty="0"/>
              <a:t>перелік сервісів,</a:t>
            </a:r>
            <a:r>
              <a:rPr lang="uk-UA" i="1" dirty="0"/>
              <a:t> </a:t>
            </a:r>
            <a:r>
              <a:rPr lang="uk-UA" dirty="0"/>
              <a:t>які повинна виконувати система,</a:t>
            </a:r>
            <a:r>
              <a:rPr lang="uk-UA" i="1" dirty="0"/>
              <a:t> </a:t>
            </a:r>
            <a:r>
              <a:rPr lang="uk-UA" dirty="0" smtClean="0"/>
              <a:t>має </a:t>
            </a:r>
            <a:r>
              <a:rPr lang="uk-UA" dirty="0"/>
              <a:t>бути </a:t>
            </a:r>
            <a:r>
              <a:rPr lang="uk-UA" dirty="0" err="1" smtClean="0"/>
              <a:t>зазначен</a:t>
            </a:r>
            <a:r>
              <a:rPr lang="ru-RU" dirty="0"/>
              <a:t>о</a:t>
            </a:r>
            <a:r>
              <a:rPr lang="uk-UA" dirty="0" smtClean="0"/>
              <a:t>, </a:t>
            </a:r>
            <a:r>
              <a:rPr lang="uk-UA" dirty="0"/>
              <a:t>як система реагує на ті або інші вхідні дані, як вона </a:t>
            </a:r>
            <a:r>
              <a:rPr lang="uk-UA" dirty="0" smtClean="0"/>
              <a:t>працює </a:t>
            </a:r>
            <a:r>
              <a:rPr lang="uk-UA" dirty="0"/>
              <a:t>в певних ситуаціях </a:t>
            </a:r>
            <a:r>
              <a:rPr lang="ru-RU" dirty="0" smtClean="0"/>
              <a:t>та </a:t>
            </a:r>
            <a:r>
              <a:rPr lang="uk-UA" dirty="0" smtClean="0"/>
              <a:t>ін. </a:t>
            </a:r>
            <a:endParaRPr lang="en-US" dirty="0" smtClean="0"/>
          </a:p>
          <a:p>
            <a:pPr lvl="0"/>
            <a:r>
              <a:rPr lang="uk-UA" dirty="0" smtClean="0"/>
              <a:t>У </a:t>
            </a:r>
            <a:r>
              <a:rPr lang="uk-UA" dirty="0"/>
              <a:t>деяких випадках вказується, що система не повинна робити</a:t>
            </a:r>
            <a:r>
              <a:rPr lang="uk-UA" dirty="0" smtClean="0"/>
              <a:t>.</a:t>
            </a:r>
          </a:p>
          <a:p>
            <a:pPr lvl="0"/>
            <a:r>
              <a:rPr lang="uk-UA" dirty="0" err="1" smtClean="0"/>
              <a:t>Бізрнес</a:t>
            </a:r>
            <a:r>
              <a:rPr lang="uk-UA" dirty="0" smtClean="0"/>
              <a:t> – вимоги</a:t>
            </a:r>
          </a:p>
          <a:p>
            <a:pPr lvl="0"/>
            <a:r>
              <a:rPr lang="uk-UA" smtClean="0"/>
              <a:t>Вимоги користувачів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1280</Words>
  <Application>Microsoft Office PowerPoint</Application>
  <PresentationFormat>Екран (4:3)</PresentationFormat>
  <Paragraphs>250</Paragraphs>
  <Slides>44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44</vt:i4>
      </vt:variant>
    </vt:vector>
  </HeadingPairs>
  <TitlesOfParts>
    <vt:vector size="45" baseType="lpstr">
      <vt:lpstr>Тема Office</vt:lpstr>
      <vt:lpstr>  Інженерія програмного забезпечення  </vt:lpstr>
      <vt:lpstr>Презентація PowerPoint</vt:lpstr>
      <vt:lpstr>Презентація PowerPoint</vt:lpstr>
      <vt:lpstr>Презентація PowerPoint</vt:lpstr>
      <vt:lpstr>Проблеми визначення вимог</vt:lpstr>
      <vt:lpstr>Вимоги за IEEE 1990</vt:lpstr>
      <vt:lpstr>Властивості вимог</vt:lpstr>
      <vt:lpstr>Презентація PowerPoint</vt:lpstr>
      <vt:lpstr>Функціональні та нефункціональні вимоги</vt:lpstr>
      <vt:lpstr>Нефункціональні вимоги.</vt:lpstr>
      <vt:lpstr>Вимоги предметної області.</vt:lpstr>
      <vt:lpstr>Функціональні вимоги </vt:lpstr>
      <vt:lpstr>Презентація PowerPoint</vt:lpstr>
      <vt:lpstr>Приклад. Бібліотека</vt:lpstr>
      <vt:lpstr>Презентація PowerPoint</vt:lpstr>
      <vt:lpstr>Презентація PowerPoint</vt:lpstr>
      <vt:lpstr>Нефункціональні вимоги</vt:lpstr>
      <vt:lpstr>Нефункціональні вимоги</vt:lpstr>
      <vt:lpstr>Обмеження функціональних вимог </vt:lpstr>
      <vt:lpstr>Обмеження</vt:lpstr>
      <vt:lpstr>Що не є вимогами?</vt:lpstr>
      <vt:lpstr>Презентація PowerPoint</vt:lpstr>
      <vt:lpstr>Розробка вимог</vt:lpstr>
      <vt:lpstr>Планування</vt:lpstr>
      <vt:lpstr>Помилки в вимогах</vt:lpstr>
      <vt:lpstr>Презентація PowerPoint</vt:lpstr>
      <vt:lpstr>Класифікація  нефункціональних вимог</vt:lpstr>
      <vt:lpstr>Групи  функціональних вимог</vt:lpstr>
      <vt:lpstr>Організаційні вимоги</vt:lpstr>
      <vt:lpstr>Зовнішні вимоги. </vt:lpstr>
      <vt:lpstr>Проблеми визначення вимог</vt:lpstr>
      <vt:lpstr>Проблеми  нефункціональних вимог</vt:lpstr>
      <vt:lpstr>Способи виявлення вимог</vt:lpstr>
      <vt:lpstr>Презентація PowerPoint</vt:lpstr>
      <vt:lpstr>Аналіз вимог</vt:lpstr>
      <vt:lpstr>Презентація PowerPoint</vt:lpstr>
      <vt:lpstr>Пріоритети</vt:lpstr>
      <vt:lpstr>Документуання вимог</vt:lpstr>
      <vt:lpstr>Організація вимог</vt:lpstr>
      <vt:lpstr>Формальні специфікації</vt:lpstr>
      <vt:lpstr>Типи документів</vt:lpstr>
      <vt:lpstr>Склад і розподіл робіт</vt:lpstr>
      <vt:lpstr>Концепція експлуатації</vt:lpstr>
      <vt:lpstr>Початковий план розробки програмного забезпечення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Bogdan</dc:creator>
  <cp:lastModifiedBy>Bohdanio</cp:lastModifiedBy>
  <cp:revision>778</cp:revision>
  <dcterms:created xsi:type="dcterms:W3CDTF">2017-02-10T18:14:26Z</dcterms:created>
  <dcterms:modified xsi:type="dcterms:W3CDTF">2019-09-25T08:22:46Z</dcterms:modified>
</cp:coreProperties>
</file>