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371" r:id="rId3"/>
    <p:sldId id="372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4" r:id="rId41"/>
    <p:sldId id="42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05.10.2019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05.10.2019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05.10.2019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специфікацій за </a:t>
            </a:r>
            <a:r>
              <a:rPr lang="ru-RU" dirty="0" err="1" smtClean="0"/>
              <a:t>функціональною</a:t>
            </a:r>
            <a:r>
              <a:rPr lang="ru-RU" dirty="0" smtClean="0"/>
              <a:t> </a:t>
            </a:r>
            <a:r>
              <a:rPr lang="ru-RU" dirty="0" err="1" smtClean="0"/>
              <a:t>ієрархією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3.1 Зовнішні інтерфейси</a:t>
            </a:r>
            <a:br>
              <a:rPr lang="uk-UA" dirty="0"/>
            </a:br>
            <a:r>
              <a:rPr lang="uk-UA" dirty="0"/>
              <a:t>3.1.1 </a:t>
            </a:r>
            <a:r>
              <a:rPr lang="uk-UA" dirty="0" err="1"/>
              <a:t>Інтерфейси</a:t>
            </a:r>
            <a:r>
              <a:rPr lang="uk-UA" dirty="0"/>
              <a:t> користувача</a:t>
            </a:r>
            <a:br>
              <a:rPr lang="uk-UA" dirty="0"/>
            </a:br>
            <a:r>
              <a:rPr lang="uk-UA" dirty="0"/>
              <a:t>3.1.2 Апаратні інтерфейси</a:t>
            </a:r>
            <a:br>
              <a:rPr lang="uk-UA" dirty="0"/>
            </a:br>
            <a:r>
              <a:rPr lang="uk-UA" dirty="0"/>
              <a:t>3.1.3 </a:t>
            </a:r>
            <a:r>
              <a:rPr lang="uk-UA" dirty="0" err="1"/>
              <a:t>Інтерфейси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3.1.4 Інтерфейси зв'язку</a:t>
            </a:r>
            <a:br>
              <a:rPr lang="uk-UA" dirty="0"/>
            </a:br>
            <a:r>
              <a:rPr lang="uk-UA" dirty="0"/>
              <a:t>3.2 Функціональні</a:t>
            </a:r>
            <a:br>
              <a:rPr lang="uk-UA" dirty="0"/>
            </a:br>
            <a:r>
              <a:rPr lang="uk-UA" dirty="0"/>
              <a:t>вимоги</a:t>
            </a:r>
            <a:br>
              <a:rPr lang="uk-UA" dirty="0"/>
            </a:br>
            <a:r>
              <a:rPr lang="uk-UA" dirty="0"/>
              <a:t>3.2.1 Інформаційні потоки</a:t>
            </a:r>
            <a:br>
              <a:rPr lang="uk-UA" dirty="0"/>
            </a:br>
            <a:r>
              <a:rPr lang="uk-UA" dirty="0"/>
              <a:t>3.2.1.1 Схема потоку даних 1</a:t>
            </a:r>
            <a:br>
              <a:rPr lang="uk-UA" dirty="0"/>
            </a:br>
            <a:r>
              <a:rPr lang="uk-UA" dirty="0"/>
              <a:t>3.2.1.n Схема потоку даних n</a:t>
            </a:r>
            <a:br>
              <a:rPr lang="uk-UA" dirty="0"/>
            </a:br>
            <a:r>
              <a:rPr lang="uk-UA" dirty="0"/>
              <a:t>3.2.2 Описи процесів</a:t>
            </a:r>
            <a:br>
              <a:rPr lang="uk-UA" dirty="0"/>
            </a:br>
            <a:r>
              <a:rPr lang="uk-UA" dirty="0"/>
              <a:t>3.2.2.1 Процес 1</a:t>
            </a:r>
            <a:br>
              <a:rPr lang="uk-UA" dirty="0"/>
            </a:br>
            <a:r>
              <a:rPr lang="uk-UA" dirty="0"/>
              <a:t>3.2.2.m Процес m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10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788024" y="1735777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3.2.3 Специфікації структури</a:t>
            </a:r>
            <a:br>
              <a:rPr lang="uk-UA" dirty="0"/>
            </a:br>
            <a:r>
              <a:rPr lang="uk-UA" dirty="0"/>
              <a:t>даних</a:t>
            </a:r>
            <a:br>
              <a:rPr lang="uk-UA" dirty="0"/>
            </a:br>
            <a:r>
              <a:rPr lang="uk-UA" dirty="0"/>
              <a:t>3.2.3.1 Структура 1</a:t>
            </a:r>
            <a:br>
              <a:rPr lang="uk-UA" dirty="0"/>
            </a:br>
            <a:r>
              <a:rPr lang="uk-UA" dirty="0"/>
              <a:t>3.2.3.r Структура r</a:t>
            </a:r>
            <a:br>
              <a:rPr lang="uk-UA" dirty="0"/>
            </a:br>
            <a:r>
              <a:rPr lang="uk-UA" dirty="0"/>
              <a:t>3.2.4 Словник даних</a:t>
            </a:r>
            <a:br>
              <a:rPr lang="uk-UA" dirty="0"/>
            </a:br>
            <a:r>
              <a:rPr lang="uk-UA" dirty="0"/>
              <a:t>3.2.4.1Елемент даних 1</a:t>
            </a:r>
            <a:br>
              <a:rPr lang="uk-UA" dirty="0"/>
            </a:br>
            <a:r>
              <a:rPr lang="uk-UA" dirty="0"/>
              <a:t>3.2.4.t Елемент даних t</a:t>
            </a:r>
            <a:br>
              <a:rPr lang="uk-UA" dirty="0"/>
            </a:br>
            <a:r>
              <a:rPr lang="uk-UA" dirty="0"/>
              <a:t>3.3 Вимоги до робочих</a:t>
            </a:r>
            <a:br>
              <a:rPr lang="uk-UA" dirty="0"/>
            </a:br>
            <a:r>
              <a:rPr lang="uk-UA" dirty="0" smtClean="0"/>
              <a:t>характеристик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3.4 Проектні обмеження</a:t>
            </a:r>
            <a:br>
              <a:rPr lang="uk-UA" dirty="0"/>
            </a:br>
            <a:r>
              <a:rPr lang="uk-UA" dirty="0"/>
              <a:t>3.5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 Інші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53395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специфікацій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(множинна організація)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3.1 Зовнішні інтерфейси</a:t>
            </a:r>
            <a:br>
              <a:rPr lang="uk-UA" dirty="0"/>
            </a:br>
            <a:r>
              <a:rPr lang="uk-UA" dirty="0"/>
              <a:t>3.1.1 </a:t>
            </a:r>
            <a:r>
              <a:rPr lang="uk-UA" dirty="0" err="1"/>
              <a:t>Інтерфейси</a:t>
            </a:r>
            <a:r>
              <a:rPr lang="uk-UA" dirty="0"/>
              <a:t> користувача</a:t>
            </a:r>
            <a:br>
              <a:rPr lang="uk-UA" dirty="0"/>
            </a:br>
            <a:r>
              <a:rPr lang="uk-UA" dirty="0"/>
              <a:t>3.1.2 Апаратні інтерфейси</a:t>
            </a:r>
            <a:br>
              <a:rPr lang="uk-UA" dirty="0"/>
            </a:br>
            <a:r>
              <a:rPr lang="uk-UA" dirty="0"/>
              <a:t>3.1.3 </a:t>
            </a:r>
            <a:r>
              <a:rPr lang="uk-UA" dirty="0" err="1"/>
              <a:t>Інтерфейси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3.1.4 Інтерфейси зв'язку</a:t>
            </a:r>
            <a:br>
              <a:rPr lang="uk-UA" dirty="0"/>
            </a:br>
            <a:r>
              <a:rPr lang="uk-UA" dirty="0"/>
              <a:t>3.2 Функціональні</a:t>
            </a:r>
            <a:br>
              <a:rPr lang="uk-UA" dirty="0"/>
            </a:br>
            <a:r>
              <a:rPr lang="uk-UA" dirty="0"/>
              <a:t>вимоги</a:t>
            </a:r>
            <a:br>
              <a:rPr lang="uk-UA" dirty="0"/>
            </a:br>
            <a:r>
              <a:rPr lang="uk-UA" dirty="0"/>
              <a:t>3.2.1 Клас користувачів 1</a:t>
            </a:r>
            <a:br>
              <a:rPr lang="uk-UA" dirty="0"/>
            </a:br>
            <a:r>
              <a:rPr lang="uk-UA" dirty="0"/>
              <a:t>3.2.1.1 Властивість 1.1</a:t>
            </a:r>
            <a:br>
              <a:rPr lang="uk-UA" dirty="0"/>
            </a:br>
            <a:r>
              <a:rPr lang="uk-UA" dirty="0"/>
              <a:t>3.2.1.1.1 Призначення властивості</a:t>
            </a:r>
            <a:br>
              <a:rPr lang="uk-UA" dirty="0"/>
            </a:br>
            <a:r>
              <a:rPr lang="uk-UA" dirty="0"/>
              <a:t>3.2.1.1.2 Послідовність</a:t>
            </a:r>
            <a:br>
              <a:rPr lang="uk-UA" dirty="0"/>
            </a:br>
            <a:r>
              <a:rPr lang="uk-UA" dirty="0"/>
              <a:t>стимулів / відповідей</a:t>
            </a:r>
            <a:br>
              <a:rPr lang="uk-UA" dirty="0"/>
            </a:br>
            <a:r>
              <a:rPr lang="uk-UA" dirty="0"/>
              <a:t>3.2.1.1.3 Асоційовані </a:t>
            </a:r>
            <a:r>
              <a:rPr lang="uk-UA" dirty="0" smtClean="0"/>
              <a:t>ФВ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11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788024" y="1752599"/>
            <a:ext cx="4042792" cy="2540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3.2.1.n Властивість 1.n</a:t>
            </a:r>
            <a:br>
              <a:rPr lang="uk-UA" dirty="0"/>
            </a:br>
            <a:r>
              <a:rPr lang="uk-UA" dirty="0"/>
              <a:t>3.2.2 Клас користувачів 2</a:t>
            </a:r>
            <a:br>
              <a:rPr lang="uk-UA" dirty="0"/>
            </a:br>
            <a:r>
              <a:rPr lang="uk-UA" dirty="0"/>
              <a:t>3.2.3 Клас користувачів m</a:t>
            </a:r>
            <a:br>
              <a:rPr lang="uk-UA" dirty="0"/>
            </a:br>
            <a:r>
              <a:rPr lang="uk-UA" dirty="0"/>
              <a:t>3.3 Вимоги до робочих</a:t>
            </a:r>
            <a:br>
              <a:rPr lang="uk-UA" dirty="0"/>
            </a:br>
            <a:r>
              <a:rPr lang="uk-UA" dirty="0"/>
              <a:t>характеристикам</a:t>
            </a:r>
            <a:br>
              <a:rPr lang="uk-UA" dirty="0"/>
            </a:br>
            <a:r>
              <a:rPr lang="uk-UA" dirty="0"/>
              <a:t>3.4 Проектні обмеження</a:t>
            </a:r>
            <a:br>
              <a:rPr lang="uk-UA" dirty="0"/>
            </a:br>
            <a:r>
              <a:rPr lang="uk-UA" dirty="0"/>
              <a:t>3.5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 Інші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338283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Інформаційні системи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/>
              <a:t>інформаційні </a:t>
            </a:r>
            <a:r>
              <a:rPr lang="uk-UA" dirty="0" smtClean="0"/>
              <a:t>системи</a:t>
            </a:r>
            <a:r>
              <a:rPr lang="uk-UA" dirty="0"/>
              <a:t> </a:t>
            </a:r>
            <a:r>
              <a:rPr lang="uk-UA" dirty="0" smtClean="0"/>
              <a:t>- </a:t>
            </a:r>
            <a:r>
              <a:rPr lang="uk-UA" dirty="0" err="1" smtClean="0"/>
              <a:t>системи</a:t>
            </a:r>
            <a:r>
              <a:rPr lang="uk-UA" dirty="0" smtClean="0"/>
              <a:t> підтримки виробничих </a:t>
            </a:r>
            <a:r>
              <a:rPr lang="uk-UA" dirty="0"/>
              <a:t>та </a:t>
            </a:r>
            <a:r>
              <a:rPr lang="uk-UA" dirty="0" smtClean="0"/>
              <a:t>управлінських процесів.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b="1" i="1" dirty="0" err="1"/>
              <a:t>Інформацíйна</a:t>
            </a:r>
            <a:r>
              <a:rPr lang="uk-UA" b="1" i="1" dirty="0"/>
              <a:t> система </a:t>
            </a:r>
            <a:r>
              <a:rPr lang="uk-UA" dirty="0" smtClean="0"/>
              <a:t>−</a:t>
            </a:r>
            <a:r>
              <a:rPr lang="uk-UA" b="1" i="1" dirty="0" smtClean="0"/>
              <a:t> </a:t>
            </a:r>
            <a:r>
              <a:rPr lang="uk-UA" dirty="0"/>
              <a:t>сукупність </a:t>
            </a:r>
            <a:r>
              <a:rPr lang="uk-UA" dirty="0" smtClean="0"/>
              <a:t>організаційних </a:t>
            </a:r>
            <a:r>
              <a:rPr lang="uk-UA" dirty="0"/>
              <a:t>і технічних засобів для збереження та обробки інформації з метою забезпечення інформаційних потреб користувачів.</a:t>
            </a:r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r>
              <a:rPr lang="uk-UA" dirty="0"/>
              <a:t>За ДСТУ 2392-94: </a:t>
            </a:r>
            <a:r>
              <a:rPr lang="uk-UA" b="1" i="1" dirty="0"/>
              <a:t>Інформаційна система</a:t>
            </a:r>
            <a:r>
              <a:rPr lang="uk-UA" dirty="0"/>
              <a:t> — комунікаційна система, що забезпечує збирання, пошук, </a:t>
            </a:r>
            <a:r>
              <a:rPr lang="uk-UA" dirty="0" smtClean="0"/>
              <a:t>обробку </a:t>
            </a:r>
            <a:r>
              <a:rPr lang="uk-UA" dirty="0"/>
              <a:t>та пересилання інформації.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Закон України «Про захист інформації в </a:t>
            </a:r>
            <a:r>
              <a:rPr lang="uk-UA" dirty="0" err="1"/>
              <a:t>інформаційно-телекомунікацій-них</a:t>
            </a:r>
            <a:r>
              <a:rPr lang="uk-UA" dirty="0"/>
              <a:t> системах» визначає інформаційну (автоматизовану) систему як </a:t>
            </a:r>
            <a:r>
              <a:rPr lang="uk-UA" dirty="0" err="1" smtClean="0"/>
              <a:t>організаційнотехнічну</a:t>
            </a:r>
            <a:r>
              <a:rPr lang="uk-UA" dirty="0" smtClean="0"/>
              <a:t> </a:t>
            </a:r>
            <a:r>
              <a:rPr lang="uk-UA" dirty="0"/>
              <a:t>систему, в якій реалізується технологія обробки інформації з використанням технічних і програмних засобів.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6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uk-UA" dirty="0" smtClean="0"/>
              <a:t>В українському </a:t>
            </a:r>
            <a:r>
              <a:rPr lang="uk-UA" dirty="0"/>
              <a:t>законодавстві встановлені </a:t>
            </a:r>
            <a:r>
              <a:rPr lang="uk-UA" dirty="0" smtClean="0"/>
              <a:t>такі </a:t>
            </a:r>
            <a:r>
              <a:rPr lang="uk-UA" dirty="0"/>
              <a:t>визначення терміну: Інформаційна система — автоматизована система, комп'ютерна </a:t>
            </a:r>
            <a:r>
              <a:rPr lang="uk-UA" dirty="0" smtClean="0"/>
              <a:t>мережа або </a:t>
            </a:r>
            <a:r>
              <a:rPr lang="uk-UA" dirty="0"/>
              <a:t>система зв'язку.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Інформаційна система − організаційно-технічна система обробки </a:t>
            </a:r>
            <a:r>
              <a:rPr lang="uk-UA" dirty="0" smtClean="0"/>
              <a:t>інформації </a:t>
            </a:r>
            <a:r>
              <a:rPr lang="uk-UA" dirty="0"/>
              <a:t>за допомогою технічних і програмних засобів.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Інформаційна система − </a:t>
            </a:r>
            <a:r>
              <a:rPr lang="uk-UA" dirty="0" err="1"/>
              <a:t>система</a:t>
            </a:r>
            <a:r>
              <a:rPr lang="uk-UA" dirty="0"/>
              <a:t>, призначена для одержання, обробки, зберігання, відображення та/або реєстрації даних про технічний стан </a:t>
            </a:r>
            <a:r>
              <a:rPr lang="uk-UA" dirty="0" smtClean="0"/>
              <a:t>конструкцій</a:t>
            </a:r>
            <a:r>
              <a:rPr lang="uk-UA" dirty="0"/>
              <a:t>, систем, елементів, їх властивості та/або функціонування.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3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/>
              <a:t>Інформаційна система </a:t>
            </a:r>
            <a:r>
              <a:rPr lang="uk-UA" dirty="0"/>
              <a:t>−</a:t>
            </a:r>
            <a:r>
              <a:rPr lang="uk-UA" b="1" i="1" dirty="0"/>
              <a:t> </a:t>
            </a:r>
            <a:r>
              <a:rPr lang="uk-UA" dirty="0"/>
              <a:t>взаємозв'язана сукупність засобів,</a:t>
            </a:r>
            <a:r>
              <a:rPr lang="uk-UA" b="1" i="1" dirty="0"/>
              <a:t> </a:t>
            </a:r>
            <a:r>
              <a:rPr lang="uk-UA" dirty="0"/>
              <a:t>методів і</a:t>
            </a:r>
            <a:r>
              <a:rPr lang="uk-UA" b="1" i="1" dirty="0"/>
              <a:t> </a:t>
            </a:r>
            <a:r>
              <a:rPr lang="uk-UA" dirty="0"/>
              <a:t>персоналу, </a:t>
            </a:r>
            <a:r>
              <a:rPr lang="uk-UA" dirty="0" smtClean="0"/>
              <a:t>що використовуються для </a:t>
            </a:r>
            <a:r>
              <a:rPr lang="uk-UA" dirty="0"/>
              <a:t>зберігання, обробки та видачі інформації в інтересах досягнення поставленої мети.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87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Класифікація 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інформаційних систем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i="1" dirty="0" smtClean="0"/>
              <a:t>за </a:t>
            </a:r>
            <a:r>
              <a:rPr lang="uk-UA" b="1" i="1" dirty="0"/>
              <a:t>ознакою структурованості завдань</a:t>
            </a:r>
            <a:r>
              <a:rPr lang="uk-UA" b="1" i="1" dirty="0" smtClean="0"/>
              <a:t>:</a:t>
            </a:r>
          </a:p>
          <a:p>
            <a:endParaRPr lang="uk-UA" b="1" i="1" dirty="0"/>
          </a:p>
          <a:p>
            <a:pPr lvl="1"/>
            <a:r>
              <a:rPr lang="uk-UA" dirty="0"/>
              <a:t>структуровані завдання, де відомі всі її елементи і взаємозв'язки між </a:t>
            </a:r>
            <a:r>
              <a:rPr lang="uk-UA" dirty="0" smtClean="0"/>
              <a:t>ними</a:t>
            </a:r>
            <a:endParaRPr lang="uk-UA" sz="2000" dirty="0"/>
          </a:p>
          <a:p>
            <a:pPr marL="0" indent="0">
              <a:buNone/>
            </a:pPr>
            <a:r>
              <a:rPr lang="uk-UA" dirty="0"/>
              <a:t> </a:t>
            </a:r>
            <a:endParaRPr lang="uk-UA" sz="2400" dirty="0"/>
          </a:p>
          <a:p>
            <a:pPr lvl="1"/>
            <a:r>
              <a:rPr lang="uk-UA" dirty="0"/>
              <a:t>неструктуровані завдання − </a:t>
            </a:r>
            <a:r>
              <a:rPr lang="uk-UA" dirty="0" err="1"/>
              <a:t>завдання</a:t>
            </a:r>
            <a:r>
              <a:rPr lang="uk-UA" dirty="0"/>
              <a:t>, в яких неможливо виділити </a:t>
            </a:r>
            <a:r>
              <a:rPr lang="uk-UA" dirty="0" smtClean="0"/>
              <a:t>елементи </a:t>
            </a:r>
            <a:r>
              <a:rPr lang="uk-UA" dirty="0"/>
              <a:t>і встановити між ними </a:t>
            </a:r>
            <a:r>
              <a:rPr lang="uk-UA" dirty="0" smtClean="0"/>
              <a:t>зв'язки</a:t>
            </a:r>
            <a:endParaRPr lang="uk-UA" sz="2000" dirty="0"/>
          </a:p>
          <a:p>
            <a:pPr marL="0" indent="0">
              <a:buNone/>
            </a:pPr>
            <a:r>
              <a:rPr lang="uk-UA" dirty="0"/>
              <a:t> </a:t>
            </a:r>
            <a:endParaRPr lang="uk-UA" sz="2400" dirty="0"/>
          </a:p>
          <a:p>
            <a:pPr lvl="1"/>
            <a:r>
              <a:rPr lang="uk-UA" dirty="0"/>
              <a:t>частково структуровані завдання - відома частина елементів і зв’язків між </a:t>
            </a:r>
            <a:r>
              <a:rPr lang="uk-UA" dirty="0" smtClean="0"/>
              <a:t>ними</a:t>
            </a:r>
            <a:endParaRPr lang="uk-UA" sz="2000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5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Інформаційні </a:t>
            </a:r>
            <a:r>
              <a:rPr lang="uk-UA" dirty="0" smtClean="0"/>
              <a:t>системи для </a:t>
            </a:r>
            <a:r>
              <a:rPr lang="uk-UA" dirty="0"/>
              <a:t>вирішення частково структурованих </a:t>
            </a:r>
            <a:r>
              <a:rPr lang="uk-UA" dirty="0" smtClean="0"/>
              <a:t>завдань: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 </a:t>
            </a:r>
          </a:p>
          <a:p>
            <a:pPr lvl="0"/>
            <a:r>
              <a:rPr lang="uk-UA" dirty="0"/>
              <a:t>Інформаційні системи, що створюють управлінські звіти і орієнтовані головним чином на обробку даних (пошук, сортування, агрегування, </a:t>
            </a:r>
            <a:r>
              <a:rPr lang="uk-UA" dirty="0" smtClean="0"/>
              <a:t>фільтрацію</a:t>
            </a:r>
            <a:r>
              <a:rPr lang="uk-UA" dirty="0"/>
              <a:t>), забезпечують інформаційну підтримку користувача, тобто надають доступ до інформації в базі даних і її часткову обробку.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Інформаційні системи, які розробляють альтернативи рішень (модельні або експертні) − надають користувачеві математичні, статистичні, </a:t>
            </a:r>
            <a:r>
              <a:rPr lang="uk-UA" dirty="0" smtClean="0"/>
              <a:t>фінансові </a:t>
            </a:r>
            <a:r>
              <a:rPr lang="uk-UA" dirty="0"/>
              <a:t>та інші моделі, використання яких полегшує вироблення і оцінку альтернатив рішення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2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uk-UA" b="1" i="1" dirty="0"/>
              <a:t>За характером уявлення і логічної організації інформації, що зберігається</a:t>
            </a:r>
            <a:r>
              <a:rPr lang="uk-UA" b="1" i="1" dirty="0" smtClean="0"/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uk-UA" dirty="0"/>
              <a:t>фактографічні інформаційні системи − накопичують і зберігають дані у вигляді безлічі екземплярів одного або декількох типів структурних елементів (інформаційних об'єктів), які відображають відомості з якого-небудь факту, події тощо, відокремленому від інших відомостей.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документальні інформаційні системи − одиничним елементом інформації є документ і інформація на вводі (вхідний документ).</a:t>
            </a:r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r>
              <a:rPr lang="uk-UA" dirty="0" err="1"/>
              <a:t>геоінформаційні</a:t>
            </a:r>
            <a:r>
              <a:rPr lang="uk-UA" dirty="0"/>
              <a:t> інформаційні системи − дані організовані у вигляді окремих інформаційних об'єктів, прив'язаних до загальної електронної топографічної основи (електронної карти).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Основні компоненти </a:t>
            </a:r>
            <a:r>
              <a:rPr lang="uk-UA" b="1" dirty="0" smtClean="0"/>
              <a:t>ІС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функціональні компоненти;</a:t>
            </a:r>
          </a:p>
          <a:p>
            <a:pPr lvl="0"/>
            <a:r>
              <a:rPr lang="uk-UA" dirty="0"/>
              <a:t>компоненти системи опрацювання даних;</a:t>
            </a:r>
          </a:p>
          <a:p>
            <a:pPr lvl="0"/>
            <a:r>
              <a:rPr lang="uk-UA" dirty="0"/>
              <a:t>організаційні компоненти.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3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5606"/>
            <a:ext cx="5400599" cy="6219738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Специфікація вимог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Угода між замовником і розробником</a:t>
            </a:r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Основа майбутнього планування, проектування та реалізації</a:t>
            </a:r>
          </a:p>
          <a:p>
            <a:r>
              <a:rPr lang="uk-UA" dirty="0" smtClean="0"/>
              <a:t>Основа для тестування проекту</a:t>
            </a:r>
          </a:p>
          <a:p>
            <a:r>
              <a:rPr lang="uk-UA" dirty="0" smtClean="0"/>
              <a:t>Основа для документування проекту</a:t>
            </a:r>
          </a:p>
          <a:p>
            <a:r>
              <a:rPr lang="uk-UA" dirty="0" smtClean="0"/>
              <a:t>Має містити обмеження проекту</a:t>
            </a:r>
          </a:p>
          <a:p>
            <a:endParaRPr lang="uk-UA" dirty="0"/>
          </a:p>
          <a:p>
            <a:r>
              <a:rPr lang="uk-UA" dirty="0" smtClean="0"/>
              <a:t>Не має бути:</a:t>
            </a:r>
          </a:p>
          <a:p>
            <a:pPr marL="0" indent="0">
              <a:buNone/>
            </a:pPr>
            <a:r>
              <a:rPr lang="uk-UA" dirty="0" smtClean="0"/>
              <a:t>Деталей проектування, реалізації, тестування і управління проектом</a:t>
            </a: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Автоматизовані засоби розробки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uk-UA" dirty="0"/>
              <a:t>Computer-Aided </a:t>
            </a: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Engineering</a:t>
            </a:r>
            <a:r>
              <a:rPr lang="uk-UA" dirty="0"/>
              <a:t> 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тип програмного забезпечення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що</a:t>
            </a:r>
            <a:r>
              <a:rPr lang="uk-UA" dirty="0" smtClean="0"/>
              <a:t> призначене </a:t>
            </a:r>
            <a:r>
              <a:rPr lang="uk-UA" dirty="0"/>
              <a:t>для підтримки таких процесів створення </a:t>
            </a:r>
            <a:r>
              <a:rPr lang="uk-UA" dirty="0" smtClean="0"/>
              <a:t>програмного забезпечення, як</a:t>
            </a:r>
          </a:p>
          <a:p>
            <a:pPr marL="0" indent="0">
              <a:buNone/>
            </a:pPr>
            <a:r>
              <a:rPr lang="uk-UA" dirty="0" smtClean="0"/>
              <a:t>розробка вимог </a:t>
            </a:r>
          </a:p>
          <a:p>
            <a:pPr marL="0" indent="0">
              <a:buNone/>
            </a:pPr>
            <a:r>
              <a:rPr lang="uk-UA" dirty="0" smtClean="0"/>
              <a:t>проектування </a:t>
            </a:r>
          </a:p>
          <a:p>
            <a:pPr marL="0" indent="0">
              <a:buNone/>
            </a:pPr>
            <a:r>
              <a:rPr lang="uk-UA" dirty="0" smtClean="0"/>
              <a:t>кодування </a:t>
            </a:r>
            <a:r>
              <a:rPr lang="uk-UA" dirty="0"/>
              <a:t>і тестування програм. 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редактори </a:t>
            </a:r>
            <a:r>
              <a:rPr lang="uk-UA" dirty="0" smtClean="0"/>
              <a:t>проектів</a:t>
            </a:r>
          </a:p>
          <a:p>
            <a:r>
              <a:rPr lang="uk-UA" dirty="0" smtClean="0"/>
              <a:t>словники даних</a:t>
            </a:r>
          </a:p>
          <a:p>
            <a:r>
              <a:rPr lang="ru-RU" dirty="0"/>
              <a:t>к</a:t>
            </a:r>
            <a:r>
              <a:rPr lang="uk-UA" dirty="0" err="1" smtClean="0"/>
              <a:t>омпілятори</a:t>
            </a:r>
            <a:endParaRPr lang="uk-UA" dirty="0" smtClean="0"/>
          </a:p>
          <a:p>
            <a:r>
              <a:rPr lang="uk-UA" dirty="0" err="1" smtClean="0"/>
              <a:t>відладчики</a:t>
            </a:r>
            <a:endParaRPr lang="uk-UA" dirty="0" smtClean="0"/>
          </a:p>
          <a:p>
            <a:r>
              <a:rPr lang="uk-UA" smtClean="0"/>
              <a:t>засоби </a:t>
            </a:r>
            <a:r>
              <a:rPr lang="uk-UA" dirty="0"/>
              <a:t>побудови </a:t>
            </a:r>
            <a:r>
              <a:rPr lang="uk-UA" dirty="0" smtClean="0"/>
              <a:t>систем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САSЕ-технології</a:t>
            </a:r>
            <a:r>
              <a:rPr lang="uk-UA" dirty="0"/>
              <a:t> пропонують підтримку процесу створення </a:t>
            </a:r>
            <a:r>
              <a:rPr lang="uk-UA" dirty="0" smtClean="0"/>
              <a:t>програмного забезпечення шляхом </a:t>
            </a:r>
            <a:r>
              <a:rPr lang="uk-UA" dirty="0"/>
              <a:t>автоматизації </a:t>
            </a:r>
            <a:r>
              <a:rPr lang="uk-UA" dirty="0" smtClean="0"/>
              <a:t>етапів </a:t>
            </a:r>
            <a:r>
              <a:rPr lang="uk-UA" dirty="0"/>
              <a:t>розробки, а також створення і надання інформації, необхідної для розробки.</a:t>
            </a: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9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Автоматизац</a:t>
            </a:r>
            <a:r>
              <a:rPr lang="uk-UA" dirty="0" err="1" smtClean="0"/>
              <a:t>ія</a:t>
            </a:r>
            <a:r>
              <a:rPr lang="uk-UA" dirty="0" smtClean="0"/>
              <a:t> процесів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uk-UA" dirty="0"/>
              <a:t>Розробка графічних моделей системи на етапах створення специфікації і проектування.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 smtClean="0"/>
              <a:t>Проектування структури програмного забезпечення </a:t>
            </a:r>
            <a:r>
              <a:rPr lang="uk-UA" dirty="0"/>
              <a:t>з використанням словників даних, що зберігають інформацію про об'єкти структури і </a:t>
            </a:r>
            <a:r>
              <a:rPr lang="uk-UA" dirty="0" smtClean="0"/>
              <a:t>зв'язки </a:t>
            </a:r>
            <a:r>
              <a:rPr lang="uk-UA" dirty="0"/>
              <a:t>між ними.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Генерування користувацьких інтерфейсів на основі графічного опису інтерфейсу, створюваного в діалоговому режимі.</a:t>
            </a:r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Налагодження програм на основі інформації, одержуваної в ході виконання програми.</a:t>
            </a:r>
          </a:p>
          <a:p>
            <a:r>
              <a:rPr lang="uk-UA" dirty="0"/>
              <a:t> </a:t>
            </a:r>
            <a:br>
              <a:rPr lang="uk-UA" dirty="0"/>
            </a:br>
            <a:r>
              <a:rPr lang="uk-UA" dirty="0"/>
              <a:t>Автоматична трансляція програм, написаних на застарілих мовах програмування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Обмеження розширення </a:t>
            </a:r>
            <a:r>
              <a:rPr lang="uk-UA" dirty="0"/>
              <a:t>застосування </a:t>
            </a:r>
            <a:r>
              <a:rPr lang="uk-UA" dirty="0" err="1"/>
              <a:t>САSЕ-технологій</a:t>
            </a:r>
            <a:r>
              <a:rPr lang="uk-UA" dirty="0"/>
              <a:t> 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err="1"/>
              <a:t>САSЕ-технології</a:t>
            </a:r>
            <a:r>
              <a:rPr lang="uk-UA" dirty="0"/>
              <a:t> не зробили революції в інженерії програмного забезпечення, як очікувалося</a:t>
            </a:r>
            <a:r>
              <a:rPr lang="uk-UA" dirty="0" smtClean="0"/>
              <a:t>.</a:t>
            </a:r>
          </a:p>
          <a:p>
            <a:pPr lvl="0"/>
            <a:r>
              <a:rPr lang="uk-UA" dirty="0"/>
              <a:t>Створення </a:t>
            </a:r>
            <a:r>
              <a:rPr lang="uk-UA" dirty="0" smtClean="0"/>
              <a:t>програмного забезпечення, </a:t>
            </a:r>
            <a:r>
              <a:rPr lang="uk-UA" dirty="0"/>
              <a:t>особливо етап проектування, багато в чому є творчим процесом. </a:t>
            </a:r>
            <a:endParaRPr lang="uk-UA" dirty="0" smtClean="0"/>
          </a:p>
          <a:p>
            <a:pPr lvl="0"/>
            <a:r>
              <a:rPr lang="uk-UA" dirty="0" err="1" smtClean="0"/>
              <a:t>САSЕ-засоби</a:t>
            </a:r>
            <a:r>
              <a:rPr lang="uk-UA" dirty="0" smtClean="0"/>
              <a:t> </a:t>
            </a:r>
            <a:r>
              <a:rPr lang="uk-UA" dirty="0"/>
              <a:t>автоматизують рутинні </a:t>
            </a:r>
            <a:r>
              <a:rPr lang="uk-UA" dirty="0" smtClean="0"/>
              <a:t>процеси.</a:t>
            </a:r>
          </a:p>
          <a:p>
            <a:pPr lvl="0"/>
            <a:r>
              <a:rPr lang="uk-UA" dirty="0" smtClean="0"/>
              <a:t>Спроби </a:t>
            </a:r>
            <a:r>
              <a:rPr lang="uk-UA" dirty="0"/>
              <a:t>залучити їх до </a:t>
            </a:r>
            <a:r>
              <a:rPr lang="uk-UA" dirty="0" smtClean="0"/>
              <a:t>розв'язку інтелектуальних </a:t>
            </a:r>
            <a:r>
              <a:rPr lang="uk-UA" dirty="0"/>
              <a:t>і творчих завдань проектування особливим успіхом не увінчалися.</a:t>
            </a:r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9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uk-UA" dirty="0"/>
              <a:t>У багатьох організаціях-розробниках створення </a:t>
            </a:r>
            <a:r>
              <a:rPr lang="uk-UA" dirty="0" smtClean="0"/>
              <a:t>програмного забезпечення </a:t>
            </a:r>
            <a:r>
              <a:rPr lang="uk-UA" dirty="0"/>
              <a:t>‒ результат роботи команди фахівців із програмного забезпечення. </a:t>
            </a:r>
            <a:endParaRPr lang="uk-UA" dirty="0" smtClean="0"/>
          </a:p>
          <a:p>
            <a:pPr lvl="0"/>
            <a:r>
              <a:rPr lang="uk-UA" dirty="0" smtClean="0"/>
              <a:t>Багато часу </a:t>
            </a:r>
            <a:r>
              <a:rPr lang="uk-UA" dirty="0"/>
              <a:t>витрачається на </a:t>
            </a:r>
            <a:r>
              <a:rPr lang="uk-UA" dirty="0" smtClean="0"/>
              <a:t>спілкування </a:t>
            </a:r>
            <a:r>
              <a:rPr lang="uk-UA" dirty="0"/>
              <a:t>між членами команди розробників. </a:t>
            </a:r>
          </a:p>
          <a:p>
            <a:pPr lvl="0"/>
            <a:r>
              <a:rPr lang="uk-UA" dirty="0" smtClean="0"/>
              <a:t>У </a:t>
            </a:r>
            <a:r>
              <a:rPr lang="uk-UA" dirty="0"/>
              <a:t>цій ситуації </a:t>
            </a:r>
            <a:r>
              <a:rPr lang="uk-UA" dirty="0" err="1"/>
              <a:t>САSЕ-технології</a:t>
            </a:r>
            <a:r>
              <a:rPr lang="uk-UA" dirty="0"/>
              <a:t> не можуть запропонувати нічого </a:t>
            </a:r>
            <a:r>
              <a:rPr lang="uk-UA" dirty="0" smtClean="0"/>
              <a:t>нового, </a:t>
            </a:r>
            <a:r>
              <a:rPr lang="uk-UA" dirty="0"/>
              <a:t>що здатне підвищити продуктивність праці розробників.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1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287937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83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САSЕ-засоби</a:t>
                      </a:r>
                      <a:endParaRPr lang="uk-UA" sz="1800" baseline="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Приклади</a:t>
                      </a:r>
                      <a:endParaRPr lang="uk-UA" dirty="0"/>
                    </a:p>
                  </a:txBody>
                  <a:tcPr/>
                </a:tc>
              </a:tr>
              <a:tr h="2669852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планування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Засоби системи </a:t>
                      </a:r>
                      <a:r>
                        <a:rPr lang="en-US" dirty="0" smtClean="0"/>
                        <a:t>PERT (PERT (Program Evaluation and Review Technique) - </a:t>
                      </a:r>
                      <a:r>
                        <a:rPr lang="uk-UA" dirty="0" smtClean="0"/>
                        <a:t>система планування і керівництва розробками програмних систем),засоби оцінювання, електронні таблиці</a:t>
                      </a:r>
                      <a:endParaRPr lang="uk-UA" dirty="0"/>
                    </a:p>
                  </a:txBody>
                  <a:tcPr/>
                </a:tc>
              </a:tr>
              <a:tr h="983630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редагування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Текстові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редактори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редактори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діаграм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тестові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процесори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2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98735"/>
              </p:ext>
            </p:extLst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керування змінами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Засоби</a:t>
                      </a:r>
                      <a:r>
                        <a:rPr lang="ru-RU" dirty="0" smtClean="0"/>
                        <a:t> оперативного контролю над </a:t>
                      </a:r>
                      <a:r>
                        <a:rPr lang="ru-RU" dirty="0" err="1" smtClean="0"/>
                        <a:t>вимогами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керування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змінами</a:t>
                      </a:r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Засоби керування конфігурацією</a:t>
                      </a:r>
                    </a:p>
                    <a:p>
                      <a:r>
                        <a:rPr lang="uk-UA" dirty="0" smtClean="0"/>
                        <a:t>(Конфігурація ПЗ - сукупність його функціональних характеристик і фізичних показників, зафіксована в системній специфікації.)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керування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версіями</a:t>
                      </a:r>
                      <a:r>
                        <a:rPr lang="ru-RU" dirty="0" smtClean="0"/>
                        <a:t> ПЗ, </a:t>
                      </a:r>
                      <a:r>
                        <a:rPr lang="ru-RU" dirty="0" err="1" smtClean="0"/>
                        <a:t>засоби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побудови</a:t>
                      </a:r>
                      <a:r>
                        <a:rPr lang="ru-RU" dirty="0" smtClean="0"/>
                        <a:t> систем</a:t>
                      </a:r>
                    </a:p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Засоби </a:t>
                      </a:r>
                      <a:r>
                        <a:rPr lang="uk-UA" dirty="0" err="1" smtClean="0"/>
                        <a:t>прототипування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Мови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програмування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найвищого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рівня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енератори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користувацьких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інтерфейсів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7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08863"/>
              </p:ext>
            </p:extLst>
          </p:nvPr>
        </p:nvGraphicFramePr>
        <p:xfrm>
          <a:off x="457200" y="692697"/>
          <a:ext cx="8229600" cy="588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34409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Засоби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орієнтовані</a:t>
                      </a:r>
                      <a:r>
                        <a:rPr lang="ru-RU" dirty="0" smtClean="0"/>
                        <a:t> на </a:t>
                      </a:r>
                      <a:r>
                        <a:rPr lang="ru-RU" dirty="0" err="1" smtClean="0"/>
                        <a:t>підтримку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певних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методів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Редактори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системних</a:t>
                      </a:r>
                      <a:r>
                        <a:rPr lang="ru-RU" dirty="0" smtClean="0"/>
                        <a:t> структур, словники </a:t>
                      </a:r>
                      <a:r>
                        <a:rPr lang="ru-RU" dirty="0" err="1" smtClean="0"/>
                        <a:t>даних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генератори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програмного</a:t>
                      </a:r>
                      <a:r>
                        <a:rPr lang="ru-RU" dirty="0" smtClean="0"/>
                        <a:t> коду</a:t>
                      </a:r>
                    </a:p>
                    <a:p>
                      <a:endParaRPr lang="uk-UA" dirty="0"/>
                    </a:p>
                  </a:txBody>
                  <a:tcPr/>
                </a:tc>
              </a:tr>
              <a:tr h="723743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Засоби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орієнтовані</a:t>
                      </a:r>
                      <a:r>
                        <a:rPr lang="ru-RU" dirty="0" smtClean="0"/>
                        <a:t> на </a:t>
                      </a:r>
                      <a:r>
                        <a:rPr lang="ru-RU" dirty="0" err="1" smtClean="0"/>
                        <a:t>певні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мови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Компілятори, інтерпретатори</a:t>
                      </a:r>
                      <a:endParaRPr lang="uk-UA" dirty="0"/>
                    </a:p>
                  </a:txBody>
                  <a:tcPr/>
                </a:tc>
              </a:tr>
              <a:tr h="1033919">
                <a:tc>
                  <a:txBody>
                    <a:bodyPr/>
                    <a:lstStyle/>
                    <a:p>
                      <a:r>
                        <a:rPr lang="uk-UA" dirty="0" smtClean="0"/>
                        <a:t>Засоби аналізу програм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Генератори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перехресних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посилань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статичні</a:t>
                      </a:r>
                      <a:r>
                        <a:rPr lang="ru-RU" dirty="0" smtClean="0"/>
                        <a:t> і </a:t>
                      </a:r>
                      <a:r>
                        <a:rPr lang="ru-RU" dirty="0" err="1" smtClean="0"/>
                        <a:t>динамічні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аналізатори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</a:t>
                      </a:r>
                      <a:endParaRPr lang="uk-UA" dirty="0"/>
                    </a:p>
                  </a:txBody>
                  <a:tcPr/>
                </a:tc>
              </a:tr>
              <a:tr h="723743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тестування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Генератори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тестових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даних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компаратори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файлів</a:t>
                      </a:r>
                      <a:r>
                        <a:rPr lang="ru-RU" dirty="0" smtClean="0"/>
                        <a:t> </a:t>
                      </a:r>
                      <a:endParaRPr lang="uk-UA" dirty="0"/>
                    </a:p>
                  </a:txBody>
                  <a:tcPr/>
                </a:tc>
              </a:tr>
              <a:tr h="419311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налагодження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Інтерактивні засоби налагодження</a:t>
                      </a:r>
                      <a:endParaRPr lang="uk-UA" dirty="0"/>
                    </a:p>
                  </a:txBody>
                  <a:tcPr/>
                </a:tc>
              </a:tr>
              <a:tr h="723743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документування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Програми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розмітки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сторінок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редактори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зображень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генератори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звітів</a:t>
                      </a:r>
                      <a:endParaRPr lang="uk-UA" dirty="0"/>
                    </a:p>
                  </a:txBody>
                  <a:tcPr/>
                </a:tc>
              </a:tr>
              <a:tr h="723743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Засоби модернізації програмного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забезпечення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створення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перехресних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посилань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модернізації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1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Допоміжні програми (</a:t>
            </a:r>
            <a:r>
              <a:rPr lang="en-US" dirty="0"/>
              <a:t>tools)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Підтримують </a:t>
            </a:r>
            <a:r>
              <a:rPr lang="uk-UA" dirty="0"/>
              <a:t>окремі процеси розробки </a:t>
            </a:r>
            <a:r>
              <a:rPr lang="uk-UA" dirty="0" smtClean="0"/>
              <a:t>програмного забезпечення</a:t>
            </a:r>
          </a:p>
          <a:p>
            <a:r>
              <a:rPr lang="uk-UA" dirty="0" smtClean="0"/>
              <a:t>(перевірка </a:t>
            </a:r>
            <a:r>
              <a:rPr lang="uk-UA" dirty="0"/>
              <a:t>несуперечності архітектури системи, компіляція програм, порівняння результатів </a:t>
            </a:r>
            <a:r>
              <a:rPr lang="uk-UA" dirty="0" smtClean="0"/>
              <a:t>тестів). </a:t>
            </a:r>
          </a:p>
          <a:p>
            <a:r>
              <a:rPr lang="uk-UA" dirty="0" smtClean="0"/>
              <a:t>Допоміжні </a:t>
            </a:r>
            <a:r>
              <a:rPr lang="uk-UA" dirty="0"/>
              <a:t>програми можуть </a:t>
            </a:r>
            <a:r>
              <a:rPr lang="uk-UA" dirty="0" smtClean="0"/>
              <a:t>бути універсальними </a:t>
            </a:r>
            <a:r>
              <a:rPr lang="uk-UA" dirty="0"/>
              <a:t>функціонально-закінченими засобами </a:t>
            </a:r>
            <a:r>
              <a:rPr lang="uk-UA" dirty="0" smtClean="0"/>
              <a:t>(текстовий </a:t>
            </a:r>
            <a:r>
              <a:rPr lang="uk-UA" dirty="0"/>
              <a:t>процесор) або можуть входити до складу інструментальних засобів.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4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i="1" dirty="0"/>
              <a:t>Інструментальні засоби </a:t>
            </a:r>
            <a:r>
              <a:rPr lang="uk-UA" dirty="0"/>
              <a:t>(</a:t>
            </a:r>
            <a:r>
              <a:rPr lang="uk-UA" dirty="0" err="1"/>
              <a:t>workbenches</a:t>
            </a:r>
            <a:r>
              <a:rPr lang="uk-UA" dirty="0"/>
              <a:t>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Підтримують </a:t>
            </a:r>
            <a:r>
              <a:rPr lang="uk-UA" dirty="0"/>
              <a:t>визначені процеси розробки </a:t>
            </a:r>
            <a:r>
              <a:rPr lang="uk-UA" dirty="0" smtClean="0"/>
              <a:t>програмного забезпечення (створення </a:t>
            </a:r>
            <a:r>
              <a:rPr lang="uk-UA" dirty="0"/>
              <a:t>специфікації, </a:t>
            </a:r>
            <a:r>
              <a:rPr lang="uk-UA" dirty="0" smtClean="0"/>
              <a:t>проектування)</a:t>
            </a:r>
          </a:p>
          <a:p>
            <a:r>
              <a:rPr lang="uk-UA" dirty="0" smtClean="0"/>
              <a:t>Інструментальні </a:t>
            </a:r>
            <a:r>
              <a:rPr lang="uk-UA" dirty="0"/>
              <a:t>засоби є набором допоміжних програм, які </a:t>
            </a:r>
            <a:r>
              <a:rPr lang="uk-UA" dirty="0" smtClean="0"/>
              <a:t>є інтегрованими.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6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Шаблони специфікацій вимог для програмного забезпечення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Державні, галузеві, корпоративні стандарти</a:t>
            </a:r>
          </a:p>
          <a:p>
            <a:r>
              <a:rPr lang="en-US" dirty="0" smtClean="0"/>
              <a:t>IEEE 830-1998 Recommended Practice for </a:t>
            </a:r>
            <a:r>
              <a:rPr lang="en-US" b="1" dirty="0" smtClean="0"/>
              <a:t>Software </a:t>
            </a:r>
            <a:r>
              <a:rPr lang="en-US" b="1" dirty="0"/>
              <a:t>requirements </a:t>
            </a:r>
            <a:r>
              <a:rPr lang="en-US" b="1" dirty="0" smtClean="0"/>
              <a:t>specification</a:t>
            </a:r>
          </a:p>
          <a:p>
            <a:r>
              <a:rPr lang="en-US" b="1" dirty="0" smtClean="0"/>
              <a:t>IEEE Guide </a:t>
            </a:r>
            <a:r>
              <a:rPr lang="en-US" b="1" dirty="0"/>
              <a:t>for developing system requirements specifications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69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i="1" dirty="0"/>
              <a:t>Робочі середовища розробника </a:t>
            </a:r>
            <a:r>
              <a:rPr lang="uk-UA" dirty="0"/>
              <a:t>(</a:t>
            </a:r>
            <a:r>
              <a:rPr lang="uk-UA" dirty="0" err="1"/>
              <a:t>environments</a:t>
            </a:r>
            <a:r>
              <a:rPr lang="uk-UA" dirty="0"/>
              <a:t>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підтримують </a:t>
            </a:r>
            <a:r>
              <a:rPr lang="uk-UA" dirty="0"/>
              <a:t>усі або</a:t>
            </a:r>
            <a:r>
              <a:rPr lang="uk-UA" i="1" dirty="0"/>
              <a:t> </a:t>
            </a:r>
            <a:r>
              <a:rPr lang="uk-UA" dirty="0"/>
              <a:t>більшість процесів розробки </a:t>
            </a:r>
            <a:r>
              <a:rPr lang="uk-UA" dirty="0" smtClean="0"/>
              <a:t>програмного забезпечення</a:t>
            </a:r>
          </a:p>
          <a:p>
            <a:pPr lvl="0"/>
            <a:r>
              <a:rPr lang="uk-UA" dirty="0" smtClean="0"/>
              <a:t>Робочі </a:t>
            </a:r>
            <a:r>
              <a:rPr lang="uk-UA" dirty="0"/>
              <a:t>середовища </a:t>
            </a:r>
            <a:r>
              <a:rPr lang="uk-UA" dirty="0" smtClean="0"/>
              <a:t>містять </a:t>
            </a:r>
            <a:r>
              <a:rPr lang="uk-UA" dirty="0"/>
              <a:t>кілька різних інтегрованих інструментальних засобів.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2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8651653" cy="5577484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6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Критер</a:t>
            </a:r>
            <a:r>
              <a:rPr lang="uk-UA" dirty="0" err="1" smtClean="0"/>
              <a:t>ії</a:t>
            </a:r>
            <a:r>
              <a:rPr lang="uk-UA" dirty="0" smtClean="0"/>
              <a:t> прийняття робіт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Чому недостатньо специфікації вимог</a:t>
            </a:r>
            <a:r>
              <a:rPr lang="en-US" dirty="0" smtClean="0"/>
              <a:t>?</a:t>
            </a:r>
          </a:p>
          <a:p>
            <a:r>
              <a:rPr lang="ru-RU" dirty="0" err="1" smtClean="0"/>
              <a:t>Критер</a:t>
            </a:r>
            <a:r>
              <a:rPr lang="uk-UA" dirty="0" err="1" smtClean="0"/>
              <a:t>ії</a:t>
            </a:r>
            <a:r>
              <a:rPr lang="uk-UA" dirty="0" smtClean="0"/>
              <a:t> мають бути прийняті всіма зацікавленими особами</a:t>
            </a:r>
          </a:p>
          <a:p>
            <a:r>
              <a:rPr lang="uk-UA" dirty="0" smtClean="0"/>
              <a:t>Критерії мають бути чіткими та однозначними</a:t>
            </a:r>
          </a:p>
          <a:p>
            <a:r>
              <a:rPr lang="uk-UA" dirty="0" smtClean="0"/>
              <a:t>Критерії мають визначатись кількісними параметрами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0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65721"/>
            <a:ext cx="8352928" cy="5283559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3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Керування вимогами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Якщо пройшли всі тести розробника, ще не означає, що створений продукт який влаштує замовника</a:t>
            </a:r>
          </a:p>
          <a:p>
            <a:r>
              <a:rPr lang="uk-UA" dirty="0" smtClean="0"/>
              <a:t>Управління змінами вимог</a:t>
            </a:r>
          </a:p>
          <a:p>
            <a:r>
              <a:rPr lang="uk-UA" dirty="0" smtClean="0"/>
              <a:t>Контроль версій вимог</a:t>
            </a:r>
          </a:p>
          <a:p>
            <a:r>
              <a:rPr lang="uk-UA" dirty="0" smtClean="0"/>
              <a:t>Причини зміни вимог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4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 smtClean="0"/>
              <a:t>Замовник – </a:t>
            </a:r>
          </a:p>
          <a:p>
            <a:r>
              <a:rPr lang="uk-UA" dirty="0" smtClean="0"/>
              <a:t>Не сподобався прототип</a:t>
            </a:r>
          </a:p>
          <a:p>
            <a:r>
              <a:rPr lang="uk-UA" dirty="0" smtClean="0"/>
              <a:t>Передумав</a:t>
            </a:r>
          </a:p>
          <a:p>
            <a:r>
              <a:rPr lang="uk-UA" dirty="0" smtClean="0"/>
              <a:t>Якась вимога не потрапила в специфікацію</a:t>
            </a:r>
          </a:p>
          <a:p>
            <a:pPr marL="0" indent="0">
              <a:buNone/>
            </a:pPr>
            <a:r>
              <a:rPr lang="uk-UA" dirty="0" smtClean="0"/>
              <a:t>Ринок – </a:t>
            </a:r>
          </a:p>
          <a:p>
            <a:r>
              <a:rPr lang="uk-UA" dirty="0" smtClean="0"/>
              <a:t>Продукт застарів в процесі розробки</a:t>
            </a:r>
          </a:p>
          <a:p>
            <a:r>
              <a:rPr lang="uk-UA" dirty="0" smtClean="0"/>
              <a:t>В конкурентів з</a:t>
            </a:r>
            <a:r>
              <a:rPr lang="en-US" dirty="0" smtClean="0"/>
              <a:t>’</a:t>
            </a:r>
            <a:r>
              <a:rPr lang="ru-RU" dirty="0" err="1" smtClean="0"/>
              <a:t>явився</a:t>
            </a:r>
            <a:r>
              <a:rPr lang="ru-RU" dirty="0" smtClean="0"/>
              <a:t> схожий продукт</a:t>
            </a:r>
          </a:p>
          <a:p>
            <a:pPr marL="0" indent="0">
              <a:buNone/>
            </a:pPr>
            <a:r>
              <a:rPr lang="ru-RU" dirty="0" err="1" smtClean="0"/>
              <a:t>Розробка</a:t>
            </a:r>
            <a:r>
              <a:rPr lang="ru-RU" dirty="0" smtClean="0"/>
              <a:t> – </a:t>
            </a:r>
          </a:p>
          <a:p>
            <a:r>
              <a:rPr lang="ru-RU" dirty="0" err="1" smtClean="0"/>
              <a:t>Вимоги</a:t>
            </a:r>
            <a:r>
              <a:rPr lang="ru-RU" dirty="0" smtClean="0"/>
              <a:t> неправильно </a:t>
            </a:r>
            <a:r>
              <a:rPr lang="ru-RU" dirty="0" err="1" smtClean="0"/>
              <a:t>зрозуміли</a:t>
            </a:r>
            <a:endParaRPr lang="ru-RU" dirty="0" smtClean="0"/>
          </a:p>
          <a:p>
            <a:r>
              <a:rPr lang="ru-RU" dirty="0" err="1" smtClean="0"/>
              <a:t>Вимоги</a:t>
            </a:r>
            <a:r>
              <a:rPr lang="ru-RU" dirty="0" smtClean="0"/>
              <a:t> погано </a:t>
            </a:r>
            <a:r>
              <a:rPr lang="ru-RU" dirty="0" err="1" smtClean="0"/>
              <a:t>визначені</a:t>
            </a:r>
            <a:endParaRPr lang="ru-RU" dirty="0" smtClean="0"/>
          </a:p>
          <a:p>
            <a:r>
              <a:rPr lang="ru-RU" dirty="0" err="1" smtClean="0"/>
              <a:t>Архітектурні</a:t>
            </a:r>
            <a:r>
              <a:rPr lang="ru-RU" dirty="0" smtClean="0"/>
              <a:t> </a:t>
            </a:r>
            <a:r>
              <a:rPr lang="ru-RU" dirty="0" err="1" smtClean="0"/>
              <a:t>ризики</a:t>
            </a:r>
            <a:endParaRPr lang="ru-RU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6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</a:t>
            </a:r>
            <a:r>
              <a:rPr lang="uk-UA" dirty="0" err="1" smtClean="0"/>
              <a:t>ітика</a:t>
            </a:r>
            <a:r>
              <a:rPr lang="uk-UA" dirty="0" smtClean="0"/>
              <a:t> керування змінами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Має бути прийнятий процес контролю за змінами, зміни, які не відповідають процесу – ігноруються</a:t>
            </a:r>
          </a:p>
          <a:p>
            <a:r>
              <a:rPr lang="uk-UA" dirty="0" smtClean="0"/>
              <a:t>Щодо змін, які не затверджені, ніякі дії не виконуються, крім аналізу можливості змін.</a:t>
            </a:r>
          </a:p>
          <a:p>
            <a:r>
              <a:rPr lang="uk-UA" dirty="0" smtClean="0"/>
              <a:t>Зміст запиту на зміну вимог має бути доступним всім зацікавленим учасникам проекту</a:t>
            </a:r>
          </a:p>
          <a:p>
            <a:r>
              <a:rPr lang="uk-UA" dirty="0" smtClean="0"/>
              <a:t>Аналіз впливу має проводитись для кожної зміни</a:t>
            </a:r>
          </a:p>
          <a:p>
            <a:r>
              <a:rPr lang="uk-UA" dirty="0" smtClean="0"/>
              <a:t>Переваги, недоліки, затрати, ризики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8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Управління версіями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Системи контролю версій</a:t>
            </a:r>
          </a:p>
          <a:p>
            <a:r>
              <a:rPr lang="uk-UA" b="1" dirty="0" smtClean="0"/>
              <a:t>Архіви</a:t>
            </a:r>
          </a:p>
          <a:p>
            <a:r>
              <a:rPr lang="uk-UA" dirty="0" smtClean="0"/>
              <a:t>Контроль версій вимог</a:t>
            </a:r>
          </a:p>
          <a:p>
            <a:r>
              <a:rPr lang="uk-UA" dirty="0" smtClean="0"/>
              <a:t>Створення початкових версій</a:t>
            </a:r>
          </a:p>
          <a:p>
            <a:r>
              <a:rPr lang="uk-UA" dirty="0" smtClean="0"/>
              <a:t>Історія змін</a:t>
            </a:r>
          </a:p>
          <a:p>
            <a:r>
              <a:rPr lang="uk-UA" dirty="0" smtClean="0"/>
              <a:t>Авторизований доступ до зміни вимог</a:t>
            </a:r>
          </a:p>
          <a:p>
            <a:r>
              <a:rPr lang="uk-UA" dirty="0" smtClean="0"/>
              <a:t>Вимоги можуть бути суперечливими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89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Документац</a:t>
            </a:r>
            <a:r>
              <a:rPr lang="uk-UA" smtClean="0"/>
              <a:t>ія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Запропоновано</a:t>
            </a:r>
          </a:p>
          <a:p>
            <a:r>
              <a:rPr lang="uk-UA" dirty="0" smtClean="0"/>
              <a:t>Схвалено</a:t>
            </a:r>
          </a:p>
          <a:p>
            <a:r>
              <a:rPr lang="uk-UA" dirty="0" smtClean="0"/>
              <a:t>Реалізовано</a:t>
            </a:r>
          </a:p>
          <a:p>
            <a:r>
              <a:rPr lang="uk-UA" dirty="0" smtClean="0"/>
              <a:t>Перевірено</a:t>
            </a:r>
          </a:p>
          <a:p>
            <a:r>
              <a:rPr lang="uk-UA" dirty="0" smtClean="0"/>
              <a:t>Вилучено</a:t>
            </a:r>
          </a:p>
          <a:p>
            <a:r>
              <a:rPr lang="uk-UA" dirty="0" smtClean="0"/>
              <a:t>Відхилено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39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uk-UA" dirty="0" err="1" smtClean="0"/>
              <a:t>ідслідковування</a:t>
            </a:r>
            <a:r>
              <a:rPr lang="uk-UA" dirty="0" smtClean="0"/>
              <a:t> вимог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Отримати підтвердження, що мета була досягнута</a:t>
            </a:r>
          </a:p>
          <a:p>
            <a:r>
              <a:rPr lang="uk-UA" dirty="0" smtClean="0"/>
              <a:t>Впевнитись, що вимоги були протестовані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Вступ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1.1 Призначення</a:t>
            </a:r>
            <a:br>
              <a:rPr lang="uk-UA" dirty="0"/>
            </a:br>
            <a:r>
              <a:rPr lang="uk-UA" dirty="0"/>
              <a:t>1.2 Область дії;</a:t>
            </a:r>
            <a:br>
              <a:rPr lang="uk-UA" dirty="0"/>
            </a:br>
            <a:r>
              <a:rPr lang="uk-UA" dirty="0"/>
              <a:t>1.3 Визначення, акроніми та скорочення;</a:t>
            </a:r>
            <a:br>
              <a:rPr lang="uk-UA" dirty="0"/>
            </a:br>
            <a:r>
              <a:rPr lang="uk-UA" dirty="0"/>
              <a:t>1.4 Публікації;</a:t>
            </a:r>
            <a:br>
              <a:rPr lang="uk-UA" dirty="0"/>
            </a:br>
            <a:r>
              <a:rPr lang="uk-UA" dirty="0"/>
              <a:t>1.5 Короткий </a:t>
            </a:r>
            <a:r>
              <a:rPr lang="uk-UA" dirty="0" smtClean="0"/>
              <a:t>огляд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2. Загальний опис</a:t>
            </a:r>
            <a:br>
              <a:rPr lang="uk-UA" dirty="0"/>
            </a:br>
            <a:r>
              <a:rPr lang="uk-UA" dirty="0"/>
              <a:t>2.1 Перспектива вироби</a:t>
            </a:r>
            <a:br>
              <a:rPr lang="uk-UA" dirty="0"/>
            </a:br>
            <a:r>
              <a:rPr lang="uk-UA" dirty="0"/>
              <a:t>2.2 Функції вироби</a:t>
            </a:r>
            <a:br>
              <a:rPr lang="uk-UA" dirty="0"/>
            </a:br>
            <a:r>
              <a:rPr lang="uk-UA" dirty="0"/>
              <a:t>2.3 Характеристики користувачів</a:t>
            </a:r>
            <a:br>
              <a:rPr lang="uk-UA" dirty="0"/>
            </a:br>
            <a:r>
              <a:rPr lang="uk-UA" dirty="0"/>
              <a:t>2.4 Обмеження</a:t>
            </a:r>
            <a:br>
              <a:rPr lang="uk-UA" dirty="0"/>
            </a:br>
            <a:r>
              <a:rPr lang="uk-UA" dirty="0"/>
              <a:t>2.5 Допущення і залежності</a:t>
            </a:r>
            <a:br>
              <a:rPr lang="uk-UA" dirty="0"/>
            </a:br>
            <a:r>
              <a:rPr lang="uk-UA" dirty="0"/>
              <a:t>2.6 Поділ </a:t>
            </a:r>
            <a:r>
              <a:rPr lang="uk-UA" dirty="0" smtClean="0"/>
              <a:t>вимог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3. Специфічні вимоги</a:t>
            </a:r>
            <a:br>
              <a:rPr lang="uk-UA" dirty="0"/>
            </a:br>
            <a:r>
              <a:rPr lang="uk-UA" dirty="0"/>
              <a:t>3.1 Зовнішні інтерфейси</a:t>
            </a:r>
            <a:br>
              <a:rPr lang="uk-UA" dirty="0"/>
            </a:br>
            <a:r>
              <a:rPr lang="uk-UA" dirty="0"/>
              <a:t>3.2 Функції системи</a:t>
            </a:r>
            <a:br>
              <a:rPr lang="uk-UA" dirty="0"/>
            </a:br>
            <a:r>
              <a:rPr lang="uk-UA" dirty="0"/>
              <a:t>3.3 Вимоги до робочих характеристик</a:t>
            </a:r>
            <a:br>
              <a:rPr lang="uk-UA" dirty="0"/>
            </a:br>
            <a:r>
              <a:rPr lang="uk-UA" dirty="0" smtClean="0"/>
              <a:t>3.4.Логічні </a:t>
            </a:r>
            <a:r>
              <a:rPr lang="uk-UA" dirty="0"/>
              <a:t>вимоги до бази даних</a:t>
            </a:r>
            <a:br>
              <a:rPr lang="uk-UA" dirty="0"/>
            </a:br>
            <a:r>
              <a:rPr lang="uk-UA" dirty="0"/>
              <a:t>3.5 Проектні обмеження</a:t>
            </a:r>
            <a:br>
              <a:rPr lang="uk-UA" dirty="0"/>
            </a:br>
            <a:r>
              <a:rPr lang="uk-UA" dirty="0"/>
              <a:t>3.6 Атрибути системи програмного забезпечення (</a:t>
            </a:r>
            <a:r>
              <a:rPr lang="uk-UA" dirty="0" err="1"/>
              <a:t>нефункціональні</a:t>
            </a:r>
            <a:r>
              <a:rPr lang="uk-UA" dirty="0"/>
              <a:t> вимоги)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79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76" y="908720"/>
            <a:ext cx="3485356" cy="5621542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86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1" y="1600200"/>
            <a:ext cx="8180858" cy="4525963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Шаблон 3 розділу специфікацій.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2060848"/>
            <a:ext cx="3898776" cy="4525963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3.1 Вимоги до зовнішніх</a:t>
            </a:r>
            <a:br>
              <a:rPr lang="uk-UA" dirty="0"/>
            </a:br>
            <a:r>
              <a:rPr lang="uk-UA" dirty="0"/>
              <a:t>інтерфейсів</a:t>
            </a:r>
            <a:br>
              <a:rPr lang="uk-UA" dirty="0"/>
            </a:br>
            <a:r>
              <a:rPr lang="uk-UA" dirty="0"/>
              <a:t>3.1.1 Інтерфейси користувача</a:t>
            </a:r>
            <a:br>
              <a:rPr lang="uk-UA" dirty="0"/>
            </a:br>
            <a:r>
              <a:rPr lang="uk-UA" dirty="0"/>
              <a:t>3.1.2 Апаратні інтерфейси</a:t>
            </a:r>
            <a:br>
              <a:rPr lang="uk-UA" dirty="0"/>
            </a:br>
            <a:r>
              <a:rPr lang="uk-UA" dirty="0"/>
              <a:t>3.1.3 </a:t>
            </a:r>
            <a:r>
              <a:rPr lang="uk-UA" dirty="0" err="1"/>
              <a:t>Інтерфейси</a:t>
            </a:r>
            <a:r>
              <a:rPr lang="uk-UA" dirty="0"/>
              <a:t> програмного</a:t>
            </a:r>
            <a:br>
              <a:rPr lang="uk-UA" dirty="0"/>
            </a:br>
            <a:r>
              <a:rPr lang="uk-UA" dirty="0"/>
              <a:t>забезпечення</a:t>
            </a:r>
            <a:br>
              <a:rPr lang="uk-UA" dirty="0"/>
            </a:br>
            <a:r>
              <a:rPr lang="uk-UA" dirty="0"/>
              <a:t>3.1.4 Інтерфейси зв'язку</a:t>
            </a:r>
            <a:br>
              <a:rPr lang="uk-UA" dirty="0"/>
            </a:br>
            <a:r>
              <a:rPr lang="uk-UA" dirty="0"/>
              <a:t>3.2 Функціональні вимоги</a:t>
            </a:r>
            <a:br>
              <a:rPr lang="uk-UA" dirty="0"/>
            </a:br>
            <a:r>
              <a:rPr lang="uk-UA" dirty="0"/>
              <a:t>3.2.1 Режим 1</a:t>
            </a:r>
            <a:br>
              <a:rPr lang="uk-UA" dirty="0"/>
            </a:br>
            <a:r>
              <a:rPr lang="uk-UA" dirty="0"/>
              <a:t>3.2.1.1 </a:t>
            </a:r>
            <a:r>
              <a:rPr lang="uk-UA" dirty="0" smtClean="0"/>
              <a:t>Функціональна вимога </a:t>
            </a:r>
            <a:r>
              <a:rPr lang="uk-UA" dirty="0"/>
              <a:t>1.1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3.2.1.n. Опції. вимога 1.n</a:t>
            </a:r>
            <a:br>
              <a:rPr lang="uk-UA" dirty="0"/>
            </a:br>
            <a:r>
              <a:rPr lang="uk-UA" dirty="0"/>
              <a:t>... ...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494940" y="1988840"/>
            <a:ext cx="3898776" cy="3373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3.2.2 Режим 2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3.2.m Режим m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3.3. Вимоги до робочих</a:t>
            </a:r>
            <a:br>
              <a:rPr lang="uk-UA" dirty="0"/>
            </a:br>
            <a:r>
              <a:rPr lang="uk-UA" dirty="0" smtClean="0"/>
              <a:t>характеристик</a:t>
            </a:r>
          </a:p>
          <a:p>
            <a:r>
              <a:rPr lang="uk-UA" dirty="0" smtClean="0"/>
              <a:t>3.4</a:t>
            </a:r>
            <a:r>
              <a:rPr lang="uk-UA" dirty="0"/>
              <a:t>. проектні обмеження</a:t>
            </a:r>
            <a:br>
              <a:rPr lang="uk-UA" dirty="0"/>
            </a:br>
            <a:r>
              <a:rPr lang="uk-UA" dirty="0"/>
              <a:t>3.5.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3.6. інші вимоги</a:t>
            </a:r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899592" y="1444401"/>
            <a:ext cx="7632848" cy="5718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 smtClean="0">
                <a:solidFill>
                  <a:schemeClr val="tx2"/>
                </a:solidFill>
              </a:rPr>
              <a:t>З точки зору режимів роботи.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</a:t>
            </a:r>
            <a:r>
              <a:rPr lang="uk-UA" dirty="0" smtClean="0"/>
              <a:t>специфікацій за режимами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9593" y="1600200"/>
            <a:ext cx="3978351" cy="4525963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3.1 Функціональні</a:t>
            </a:r>
            <a:br>
              <a:rPr lang="uk-UA" dirty="0"/>
            </a:br>
            <a:r>
              <a:rPr lang="uk-UA" dirty="0"/>
              <a:t>вимоги</a:t>
            </a:r>
            <a:br>
              <a:rPr lang="uk-UA" dirty="0"/>
            </a:br>
            <a:r>
              <a:rPr lang="uk-UA" dirty="0"/>
              <a:t>3.1.1 Режим 1</a:t>
            </a:r>
            <a:br>
              <a:rPr lang="uk-UA" dirty="0"/>
            </a:br>
            <a:r>
              <a:rPr lang="uk-UA" dirty="0"/>
              <a:t>3.1.1.1 Зовнішні інтерфейси</a:t>
            </a:r>
            <a:br>
              <a:rPr lang="uk-UA" dirty="0"/>
            </a:br>
            <a:r>
              <a:rPr lang="uk-UA" dirty="0"/>
              <a:t>3.1.1.1.1.Інтерфейси користувача</a:t>
            </a:r>
            <a:br>
              <a:rPr lang="uk-UA" dirty="0"/>
            </a:br>
            <a:r>
              <a:rPr lang="uk-UA" dirty="0"/>
              <a:t>3.1.1.1.2 Апаратні інтерфейси</a:t>
            </a:r>
            <a:br>
              <a:rPr lang="uk-UA" dirty="0"/>
            </a:br>
            <a:r>
              <a:rPr lang="uk-UA" dirty="0"/>
              <a:t>3.1.1.1.3 </a:t>
            </a:r>
            <a:r>
              <a:rPr lang="uk-UA" dirty="0" err="1"/>
              <a:t>Інтерфейси</a:t>
            </a:r>
            <a:r>
              <a:rPr lang="uk-UA" dirty="0"/>
              <a:t> </a:t>
            </a:r>
            <a:r>
              <a:rPr lang="uk-UA" dirty="0" smtClean="0"/>
              <a:t>програмного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забезпечення</a:t>
            </a:r>
            <a:br>
              <a:rPr lang="uk-UA" dirty="0"/>
            </a:br>
            <a:r>
              <a:rPr lang="uk-UA" dirty="0"/>
              <a:t>3.1.1.1.4 Інтерфейси зв'язку</a:t>
            </a:r>
            <a:br>
              <a:rPr lang="uk-UA" dirty="0"/>
            </a:br>
            <a:r>
              <a:rPr lang="uk-UA" dirty="0"/>
              <a:t>3.1.1.2 Функціональні</a:t>
            </a:r>
            <a:br>
              <a:rPr lang="uk-UA" dirty="0"/>
            </a:br>
            <a:r>
              <a:rPr lang="uk-UA" dirty="0"/>
              <a:t>вимоги</a:t>
            </a:r>
            <a:br>
              <a:rPr lang="uk-UA" dirty="0"/>
            </a:br>
            <a:r>
              <a:rPr lang="uk-UA" dirty="0"/>
              <a:t>3.1.1.2.1 Опції. вимога 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3.1.1.2.n Опції. вимога n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355976" y="1747652"/>
            <a:ext cx="39783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uk-UA" dirty="0"/>
          </a:p>
        </p:txBody>
      </p:sp>
      <p:sp>
        <p:nvSpPr>
          <p:cNvPr id="7" name="Місце для вмісту 2"/>
          <p:cNvSpPr txBox="1">
            <a:spLocks/>
          </p:cNvSpPr>
          <p:nvPr/>
        </p:nvSpPr>
        <p:spPr>
          <a:xfrm>
            <a:off x="4355975" y="1628801"/>
            <a:ext cx="3978351" cy="2381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3.1.2 Режим 2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3.1.m Режим m</a:t>
            </a:r>
            <a:br>
              <a:rPr lang="uk-UA" dirty="0"/>
            </a:br>
            <a:r>
              <a:rPr lang="uk-UA" dirty="0"/>
              <a:t>3.2 Проектні обмеження</a:t>
            </a:r>
            <a:br>
              <a:rPr lang="uk-UA" dirty="0"/>
            </a:br>
            <a:r>
              <a:rPr lang="uk-UA" dirty="0"/>
              <a:t>3.3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3.4 Інші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357745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специфікацій за </a:t>
            </a:r>
            <a:r>
              <a:rPr lang="ru-RU" dirty="0" err="1" smtClean="0"/>
              <a:t>класами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uk-UA" dirty="0" err="1" smtClean="0"/>
              <a:t>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3.1 Зовнішні інтерфейси</a:t>
            </a:r>
            <a:br>
              <a:rPr lang="uk-UA" dirty="0"/>
            </a:br>
            <a:r>
              <a:rPr lang="uk-UA" dirty="0"/>
              <a:t>3.1.1 </a:t>
            </a:r>
            <a:r>
              <a:rPr lang="uk-UA" dirty="0" err="1"/>
              <a:t>Інтерфейси</a:t>
            </a:r>
            <a:r>
              <a:rPr lang="uk-UA" dirty="0"/>
              <a:t> користувача</a:t>
            </a:r>
            <a:br>
              <a:rPr lang="uk-UA" dirty="0"/>
            </a:br>
            <a:r>
              <a:rPr lang="uk-UA" dirty="0"/>
              <a:t>3.1.2 Апаратні інтерфейси</a:t>
            </a:r>
            <a:br>
              <a:rPr lang="uk-UA" dirty="0"/>
            </a:br>
            <a:r>
              <a:rPr lang="uk-UA" dirty="0"/>
              <a:t>3.1.3 </a:t>
            </a:r>
            <a:r>
              <a:rPr lang="uk-UA" dirty="0" err="1"/>
              <a:t>Інтерфейси</a:t>
            </a:r>
            <a:r>
              <a:rPr lang="uk-UA" dirty="0"/>
              <a:t> програмного</a:t>
            </a:r>
            <a:br>
              <a:rPr lang="uk-UA" dirty="0"/>
            </a:br>
            <a:r>
              <a:rPr lang="uk-UA" dirty="0"/>
              <a:t>забезпечення</a:t>
            </a:r>
            <a:br>
              <a:rPr lang="uk-UA" dirty="0"/>
            </a:br>
            <a:r>
              <a:rPr lang="uk-UA" dirty="0"/>
              <a:t>3.1.4 Інтерфейси зв'язку</a:t>
            </a:r>
            <a:br>
              <a:rPr lang="uk-UA" dirty="0"/>
            </a:br>
            <a:r>
              <a:rPr lang="uk-UA" dirty="0"/>
              <a:t>3.2 Функціональні</a:t>
            </a:r>
            <a:br>
              <a:rPr lang="uk-UA" dirty="0"/>
            </a:br>
            <a:r>
              <a:rPr lang="uk-UA" dirty="0"/>
              <a:t>вимоги</a:t>
            </a:r>
            <a:br>
              <a:rPr lang="uk-UA" dirty="0"/>
            </a:br>
            <a:r>
              <a:rPr lang="uk-UA" dirty="0"/>
              <a:t>3.2.1 Клас користувачів 1</a:t>
            </a:r>
            <a:br>
              <a:rPr lang="uk-UA" dirty="0"/>
            </a:br>
            <a:r>
              <a:rPr lang="uk-UA" dirty="0"/>
              <a:t>3.2.1.1 Опції. вимога 1.1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3.2.1.n Опції. вимога 1.n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3.2.2 Клас користувачів 2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716016" y="1752599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3.2.m Клас користувачів m</a:t>
            </a:r>
            <a:br>
              <a:rPr lang="uk-UA" dirty="0"/>
            </a:br>
            <a:r>
              <a:rPr lang="uk-UA" dirty="0"/>
              <a:t>3.2.m.1 Опції. вимога m.1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3.2.m.n Опції. вимога </a:t>
            </a:r>
            <a:r>
              <a:rPr lang="uk-UA" dirty="0" err="1"/>
              <a:t>m.n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3.3 Вимоги до робочих</a:t>
            </a:r>
            <a:br>
              <a:rPr lang="uk-UA" dirty="0"/>
            </a:br>
            <a:r>
              <a:rPr lang="uk-UA" dirty="0" smtClean="0"/>
              <a:t>характеристик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3.4 Проектні обмеження</a:t>
            </a:r>
            <a:br>
              <a:rPr lang="uk-UA" dirty="0"/>
            </a:br>
            <a:r>
              <a:rPr lang="uk-UA" dirty="0"/>
              <a:t>3.5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 Інші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258882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специфікацій </a:t>
            </a:r>
            <a:r>
              <a:rPr lang="uk-UA" dirty="0" smtClean="0"/>
              <a:t>за об</a:t>
            </a:r>
            <a:r>
              <a:rPr lang="en-US" dirty="0" smtClean="0"/>
              <a:t>’</a:t>
            </a:r>
            <a:r>
              <a:rPr lang="uk-UA" dirty="0" err="1" smtClean="0"/>
              <a:t>єктами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52392" y="1556792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3.2.1.2 Функції</a:t>
            </a:r>
            <a:br>
              <a:rPr lang="uk-UA" dirty="0"/>
            </a:br>
            <a:r>
              <a:rPr lang="uk-UA" dirty="0"/>
              <a:t>3.2.1.2.1 Опції. вимога 1.1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3.2.1.2.</a:t>
            </a:r>
            <a:r>
              <a:rPr lang="en-US" dirty="0"/>
              <a:t>m </a:t>
            </a:r>
            <a:r>
              <a:rPr lang="uk-UA" dirty="0"/>
              <a:t>Опції. вимога 1.</a:t>
            </a:r>
            <a:r>
              <a:rPr lang="en-US" dirty="0"/>
              <a:t>m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3.2.1.3 </a:t>
            </a:r>
            <a:r>
              <a:rPr lang="uk-UA" dirty="0"/>
              <a:t>Повідомлення</a:t>
            </a:r>
            <a:br>
              <a:rPr lang="uk-UA" dirty="0"/>
            </a:br>
            <a:r>
              <a:rPr lang="uk-UA" dirty="0"/>
              <a:t>3.2.2 Клас / об'єкт 1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3.3 Вимоги до робочих</a:t>
            </a:r>
            <a:br>
              <a:rPr lang="uk-UA" dirty="0"/>
            </a:br>
            <a:r>
              <a:rPr lang="uk-UA" dirty="0" smtClean="0"/>
              <a:t>характеристик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3.4 Проектні обмеження</a:t>
            </a:r>
            <a:br>
              <a:rPr lang="uk-UA" dirty="0"/>
            </a:br>
            <a:r>
              <a:rPr lang="uk-UA" dirty="0"/>
              <a:t>3.5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 Інші вимоги</a:t>
            </a:r>
          </a:p>
          <a:p>
            <a:endParaRPr lang="en-US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609600" y="17526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mtClean="0"/>
              <a:t>3.1 Зовнішні інтерфейси</a:t>
            </a:r>
            <a:br>
              <a:rPr lang="uk-UA" smtClean="0"/>
            </a:br>
            <a:r>
              <a:rPr lang="uk-UA" smtClean="0"/>
              <a:t>3.1.1 Інтерфейси користувача</a:t>
            </a:r>
            <a:br>
              <a:rPr lang="uk-UA" smtClean="0"/>
            </a:br>
            <a:r>
              <a:rPr lang="uk-UA" smtClean="0"/>
              <a:t>3.1.2 Апаратні інтерфейси</a:t>
            </a:r>
            <a:br>
              <a:rPr lang="uk-UA" smtClean="0"/>
            </a:br>
            <a:r>
              <a:rPr lang="uk-UA" smtClean="0"/>
              <a:t>3.1.3 Інтерфейси програмного</a:t>
            </a:r>
            <a:br>
              <a:rPr lang="uk-UA" smtClean="0"/>
            </a:br>
            <a:r>
              <a:rPr lang="uk-UA" smtClean="0"/>
              <a:t>забезпечення</a:t>
            </a:r>
            <a:br>
              <a:rPr lang="uk-UA" smtClean="0"/>
            </a:br>
            <a:r>
              <a:rPr lang="uk-UA" smtClean="0"/>
              <a:t>3.1.4 Інтерфейси зв'язку</a:t>
            </a:r>
            <a:br>
              <a:rPr lang="uk-UA" smtClean="0"/>
            </a:br>
            <a:r>
              <a:rPr lang="uk-UA" smtClean="0"/>
              <a:t>3.2 Класи / об'єкти</a:t>
            </a:r>
            <a:br>
              <a:rPr lang="uk-UA" smtClean="0"/>
            </a:br>
            <a:r>
              <a:rPr lang="uk-UA" smtClean="0"/>
              <a:t>3.2.1 Клас / об'єкт 1</a:t>
            </a:r>
            <a:br>
              <a:rPr lang="uk-UA" smtClean="0"/>
            </a:br>
            <a:r>
              <a:rPr lang="uk-UA" smtClean="0"/>
              <a:t>3.2.1.1 Атрибути</a:t>
            </a:r>
            <a:br>
              <a:rPr lang="uk-UA" smtClean="0"/>
            </a:br>
            <a:r>
              <a:rPr lang="uk-UA" smtClean="0"/>
              <a:t>3.2.1.1.1 Атрибут 1</a:t>
            </a:r>
            <a:br>
              <a:rPr lang="uk-UA" smtClean="0"/>
            </a:br>
            <a:r>
              <a:rPr lang="uk-UA" smtClean="0"/>
              <a:t>...</a:t>
            </a:r>
            <a:br>
              <a:rPr lang="uk-UA" smtClean="0"/>
            </a:br>
            <a:r>
              <a:rPr lang="uk-UA" smtClean="0"/>
              <a:t>3.2.1.1.n Атрибут 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55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Шаблон 3 розділу специфікацій за </a:t>
            </a:r>
            <a:r>
              <a:rPr lang="ru-RU" dirty="0" err="1" smtClean="0"/>
              <a:t>властивостями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3.1 Зовнішні інтерфейси</a:t>
            </a:r>
            <a:br>
              <a:rPr lang="uk-UA" dirty="0"/>
            </a:br>
            <a:r>
              <a:rPr lang="uk-UA" dirty="0"/>
              <a:t>3.1.1 </a:t>
            </a:r>
            <a:r>
              <a:rPr lang="uk-UA" dirty="0" err="1"/>
              <a:t>Інтерфейси</a:t>
            </a:r>
            <a:r>
              <a:rPr lang="uk-UA" dirty="0"/>
              <a:t> користувача</a:t>
            </a:r>
            <a:br>
              <a:rPr lang="uk-UA" dirty="0"/>
            </a:br>
            <a:r>
              <a:rPr lang="uk-UA" dirty="0"/>
              <a:t>3.1.2 Апаратні інтерфейси</a:t>
            </a:r>
            <a:br>
              <a:rPr lang="uk-UA" dirty="0"/>
            </a:br>
            <a:r>
              <a:rPr lang="uk-UA" dirty="0"/>
              <a:t>3.1.3 </a:t>
            </a:r>
            <a:r>
              <a:rPr lang="uk-UA" dirty="0" err="1"/>
              <a:t>Інтерфейси</a:t>
            </a:r>
            <a:r>
              <a:rPr lang="uk-UA" dirty="0"/>
              <a:t> програмного</a:t>
            </a:r>
            <a:br>
              <a:rPr lang="uk-UA" dirty="0"/>
            </a:br>
            <a:r>
              <a:rPr lang="uk-UA" dirty="0"/>
              <a:t>забезпечення</a:t>
            </a:r>
            <a:br>
              <a:rPr lang="uk-UA" dirty="0"/>
            </a:br>
            <a:r>
              <a:rPr lang="uk-UA" dirty="0"/>
              <a:t>3.1.4 Інтерфейси зв'язку</a:t>
            </a:r>
            <a:br>
              <a:rPr lang="uk-UA" dirty="0"/>
            </a:br>
            <a:r>
              <a:rPr lang="uk-UA" dirty="0"/>
              <a:t>3.2 Властивості системи</a:t>
            </a:r>
            <a:br>
              <a:rPr lang="uk-UA" dirty="0"/>
            </a:br>
            <a:r>
              <a:rPr lang="uk-UA" dirty="0"/>
              <a:t>3.2.1 Властивість системи 1</a:t>
            </a:r>
            <a:br>
              <a:rPr lang="uk-UA" dirty="0"/>
            </a:br>
            <a:r>
              <a:rPr lang="uk-UA" dirty="0"/>
              <a:t>3.2.1.1 Призначення властивості</a:t>
            </a:r>
            <a:br>
              <a:rPr lang="uk-UA" dirty="0"/>
            </a:br>
            <a:r>
              <a:rPr lang="uk-UA" dirty="0"/>
              <a:t>3.2.1.2 Послідовність</a:t>
            </a:r>
            <a:br>
              <a:rPr lang="uk-UA" dirty="0"/>
            </a:br>
            <a:r>
              <a:rPr lang="uk-UA" dirty="0"/>
              <a:t>стимулів / відповідей</a:t>
            </a:r>
            <a:br>
              <a:rPr lang="uk-UA" dirty="0"/>
            </a:br>
            <a:r>
              <a:rPr lang="uk-UA" dirty="0"/>
              <a:t>3.2.1.3 Асоційовані </a:t>
            </a:r>
            <a:r>
              <a:rPr lang="uk-UA" dirty="0" smtClean="0"/>
              <a:t>ФВ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3.2.1.3.1. </a:t>
            </a:r>
            <a:r>
              <a:rPr lang="uk-UA" dirty="0" smtClean="0"/>
              <a:t>ФВ 1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...</a:t>
            </a:r>
          </a:p>
          <a:p>
            <a:r>
              <a:rPr lang="uk-UA" dirty="0"/>
              <a:t>3.2.1.3.1. </a:t>
            </a:r>
            <a:r>
              <a:rPr lang="uk-UA" dirty="0" smtClean="0"/>
              <a:t>ФВ 2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4788024" y="1735777"/>
            <a:ext cx="4042792" cy="2773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3.2.2 Властивість системи 2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3.2.m Властивість системи m</a:t>
            </a:r>
            <a:br>
              <a:rPr lang="uk-UA" dirty="0"/>
            </a:br>
            <a:r>
              <a:rPr lang="uk-UA" dirty="0"/>
              <a:t>...</a:t>
            </a:r>
            <a:br>
              <a:rPr lang="uk-UA" dirty="0"/>
            </a:br>
            <a:r>
              <a:rPr lang="uk-UA" dirty="0"/>
              <a:t>3.3 Вимоги до робочих</a:t>
            </a:r>
            <a:br>
              <a:rPr lang="uk-UA" dirty="0"/>
            </a:br>
            <a:r>
              <a:rPr lang="uk-UA" dirty="0" smtClean="0"/>
              <a:t>характеристик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3.4 Проектні обмеження</a:t>
            </a:r>
            <a:br>
              <a:rPr lang="uk-UA" dirty="0"/>
            </a:br>
            <a:r>
              <a:rPr lang="uk-UA" dirty="0"/>
              <a:t>3.5 Атрибути системи</a:t>
            </a:r>
            <a:br>
              <a:rPr lang="uk-UA" dirty="0"/>
            </a:br>
            <a:r>
              <a:rPr lang="uk-UA" dirty="0"/>
              <a:t>програмного забезпечення</a:t>
            </a:r>
            <a:br>
              <a:rPr lang="uk-UA" dirty="0"/>
            </a:br>
            <a:r>
              <a:rPr lang="uk-UA" dirty="0"/>
              <a:t>3.6 Інші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3266361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1116</Words>
  <Application>Microsoft Office PowerPoint</Application>
  <PresentationFormat>Екран (4:3)</PresentationFormat>
  <Paragraphs>239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41</vt:i4>
      </vt:variant>
    </vt:vector>
  </HeadingPairs>
  <TitlesOfParts>
    <vt:vector size="42" baseType="lpstr">
      <vt:lpstr>Тема Office</vt:lpstr>
      <vt:lpstr>  Інженерія програмного забезпечення  </vt:lpstr>
      <vt:lpstr>Специфікація вимог</vt:lpstr>
      <vt:lpstr>Шаблони специфікацій вимог для програмного забезпечення</vt:lpstr>
      <vt:lpstr>Презентація PowerPoint</vt:lpstr>
      <vt:lpstr>Шаблон 3 розділу специфікацій.</vt:lpstr>
      <vt:lpstr>Шаблон 3 розділу специфікацій за режимами </vt:lpstr>
      <vt:lpstr>Шаблон 3 розділу специфікацій за класами користувачів</vt:lpstr>
      <vt:lpstr>Шаблон 3 розділу специфікацій за об’єктами</vt:lpstr>
      <vt:lpstr>Шаблон 3 розділу специфікацій за властивостями</vt:lpstr>
      <vt:lpstr>Шаблон 3 розділу специфікацій за функціональною ієрархією</vt:lpstr>
      <vt:lpstr>Шаблон 3 розділу специфікацій  (множинна організація)</vt:lpstr>
      <vt:lpstr>Інформаційні системи</vt:lpstr>
      <vt:lpstr>Презентація PowerPoint</vt:lpstr>
      <vt:lpstr>Презентація PowerPoint</vt:lpstr>
      <vt:lpstr>Класифікація  інформаційних систем</vt:lpstr>
      <vt:lpstr>Інформаційні системи для вирішення частково структурованих завдань:</vt:lpstr>
      <vt:lpstr>За характером уявлення і логічної організації інформації, що зберігається:</vt:lpstr>
      <vt:lpstr>Основні компоненти ІС</vt:lpstr>
      <vt:lpstr>Презентація PowerPoint</vt:lpstr>
      <vt:lpstr>Автоматизовані засоби розробки  Computer-Aided Software Engineering </vt:lpstr>
      <vt:lpstr>Презентація PowerPoint</vt:lpstr>
      <vt:lpstr>Автоматизація процесів</vt:lpstr>
      <vt:lpstr>Обмеження розширення застосування САSЕ-технологій </vt:lpstr>
      <vt:lpstr>Презентація PowerPoint</vt:lpstr>
      <vt:lpstr>Презентація PowerPoint</vt:lpstr>
      <vt:lpstr>Презентація PowerPoint</vt:lpstr>
      <vt:lpstr>Презентація PowerPoint</vt:lpstr>
      <vt:lpstr>Допоміжні програми (tools)</vt:lpstr>
      <vt:lpstr>Інструментальні засоби (workbenches)</vt:lpstr>
      <vt:lpstr>Робочі середовища розробника (environments)</vt:lpstr>
      <vt:lpstr>Презентація PowerPoint</vt:lpstr>
      <vt:lpstr>Критерії прийняття робіт</vt:lpstr>
      <vt:lpstr>Презентація PowerPoint</vt:lpstr>
      <vt:lpstr>Керування вимогами</vt:lpstr>
      <vt:lpstr>Презентація PowerPoint</vt:lpstr>
      <vt:lpstr>Політика керування змінами</vt:lpstr>
      <vt:lpstr>Управління версіями вимог</vt:lpstr>
      <vt:lpstr>Документація</vt:lpstr>
      <vt:lpstr>Відслідковування вимог</vt:lpstr>
      <vt:lpstr>Презентація PowerPoint</vt:lpstr>
      <vt:lpstr>Презентація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bn-tsnuk</cp:lastModifiedBy>
  <cp:revision>908</cp:revision>
  <dcterms:created xsi:type="dcterms:W3CDTF">2017-02-10T18:14:26Z</dcterms:created>
  <dcterms:modified xsi:type="dcterms:W3CDTF">2019-10-05T05:17:27Z</dcterms:modified>
</cp:coreProperties>
</file>