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454" r:id="rId3"/>
    <p:sldId id="455" r:id="rId4"/>
    <p:sldId id="456" r:id="rId5"/>
    <p:sldId id="457" r:id="rId6"/>
    <p:sldId id="458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12" r:id="rId15"/>
    <p:sldId id="413" r:id="rId16"/>
    <p:sldId id="426" r:id="rId17"/>
    <p:sldId id="427" r:id="rId18"/>
    <p:sldId id="428" r:id="rId19"/>
    <p:sldId id="429" r:id="rId20"/>
    <p:sldId id="430" r:id="rId21"/>
    <p:sldId id="431" r:id="rId22"/>
    <p:sldId id="437" r:id="rId23"/>
    <p:sldId id="43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8CF16-DEFC-4201-8B35-260F5D745A18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03C05-3E96-4179-8934-5932139E59A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6628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879B7B-06E1-4303-970D-25FF5F945606}" type="slidenum">
              <a:rPr lang="uk-U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uk-U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B84D-F515-49E8-9DA2-E5087B965CB8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0A8-5D78-4591-B03F-6DF7166F0EF9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C6F-84F2-419D-875C-D15A65411E85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6DD0-325A-4BC2-8B3A-18911BA67DCB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A26D-2D53-4966-8861-98F81A89C04F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D6CE-3C8A-4E56-9284-95240E30290D}" type="datetime1">
              <a:rPr lang="ru-RU" smtClean="0"/>
              <a:t>20.10.2020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ECAC-9EAA-4326-98CB-32627AF507C2}" type="datetime1">
              <a:rPr lang="ru-RU" smtClean="0"/>
              <a:t>20.10.2020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9BED-3BC8-43C6-B5F4-C65806476397}" type="datetime1">
              <a:rPr lang="ru-RU" smtClean="0"/>
              <a:t>20.10.2020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47BC-CEE5-4ECB-9DE7-FDAE8B19B35E}" type="datetime1">
              <a:rPr lang="ru-RU" smtClean="0"/>
              <a:t>20.10.2020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57BE-E6FD-4023-AEF3-4E8948789C7B}" type="datetime1">
              <a:rPr lang="ru-RU" smtClean="0"/>
              <a:t>20.10.2020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356-13C0-422B-9F57-23D949118ECB}" type="datetime1">
              <a:rPr lang="ru-RU" smtClean="0"/>
              <a:t>20.10.2020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chemeClr val="bg1"/>
            </a:gs>
            <a:gs pos="100000">
              <a:srgbClr val="FFCC99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E1F7-4422-4708-8012-E47E67479112}" type="datetime1">
              <a:rPr lang="ru-RU" smtClean="0"/>
              <a:t>20.10.2020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E96B-E1A1-43F9-9E35-5BBC9F41AC44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850" y="692150"/>
            <a:ext cx="8424863" cy="1439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uk-UA" sz="5300" dirty="0" smtClean="0"/>
              <a:t>Інженерія програмного забезпечення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500" dirty="0" smtClean="0"/>
              <a:t/>
            </a:r>
            <a:br>
              <a:rPr lang="en-US" sz="3500" dirty="0" smtClean="0"/>
            </a:br>
            <a:endParaRPr lang="uk-UA" sz="2500" i="1" dirty="0" smtClean="0"/>
          </a:p>
        </p:txBody>
      </p:sp>
      <p:pic>
        <p:nvPicPr>
          <p:cNvPr id="3075" name="Picture 2" descr="D:\Job\Tempus 2013\До презентації на планувальному дні\Logo - TSN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8067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468313" y="5942013"/>
            <a:ext cx="4895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ffectLst/>
              </a:rPr>
              <a:t>Taras Shevchenko National University of Kyiv</a:t>
            </a:r>
          </a:p>
          <a:p>
            <a:r>
              <a:rPr lang="en-US">
                <a:effectLst/>
              </a:rPr>
              <a:t>Institute of High Technologies</a:t>
            </a:r>
            <a:br>
              <a:rPr lang="en-US">
                <a:effectLst/>
              </a:rPr>
            </a:br>
            <a:endParaRPr lang="ru-RU">
              <a:effectLst/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6156325" y="5661025"/>
            <a:ext cx="26193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effectLst/>
              </a:rPr>
              <a:t>Bohdan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Sus</a:t>
            </a:r>
            <a:endParaRPr lang="en-US" dirty="0">
              <a:effectLst/>
            </a:endParaRPr>
          </a:p>
          <a:p>
            <a:r>
              <a:rPr lang="en-US" u="sng" dirty="0">
                <a:solidFill>
                  <a:schemeClr val="hlink"/>
                </a:solidFill>
                <a:effectLst/>
              </a:rPr>
              <a:t>bnsuse@gmail.com</a:t>
            </a:r>
            <a:r>
              <a:rPr lang="en-US" i="1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/>
              <a:t>Рівні</a:t>
            </a:r>
            <a:r>
              <a:rPr lang="ru-RU" sz="3200" dirty="0"/>
              <a:t> </a:t>
            </a:r>
            <a:r>
              <a:rPr lang="ru-RU" sz="3200" dirty="0" err="1"/>
              <a:t>зрілості</a:t>
            </a:r>
            <a:r>
              <a:rPr lang="ru-RU" sz="3200" dirty="0"/>
              <a:t> в </a:t>
            </a:r>
            <a:r>
              <a:rPr lang="ru-RU" sz="3200" dirty="0" err="1"/>
              <a:t>процесах</a:t>
            </a:r>
            <a:r>
              <a:rPr lang="ru-RU" sz="3200" dirty="0"/>
              <a:t> </a:t>
            </a:r>
            <a:r>
              <a:rPr lang="ru-RU" sz="3200" dirty="0" err="1"/>
              <a:t>розроблення</a:t>
            </a:r>
            <a:r>
              <a:rPr lang="ru-RU" sz="3200" dirty="0"/>
              <a:t> </a:t>
            </a:r>
            <a:r>
              <a:rPr lang="ru-RU" sz="3200" dirty="0" err="1"/>
              <a:t>програмного</a:t>
            </a:r>
            <a:r>
              <a:rPr lang="ru-RU" sz="3200" dirty="0"/>
              <a:t> </a:t>
            </a:r>
            <a:r>
              <a:rPr lang="ru-RU" sz="3200" dirty="0" err="1"/>
              <a:t>забезпечення</a:t>
            </a:r>
            <a:r>
              <a:rPr lang="ru-RU" sz="3200" dirty="0"/>
              <a:t/>
            </a:r>
            <a:br>
              <a:rPr lang="ru-RU" sz="3200" dirty="0"/>
            </a:br>
            <a:endParaRPr lang="uk-UA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2 – </a:t>
            </a:r>
            <a:r>
              <a:rPr lang="uk-UA" dirty="0" err="1" smtClean="0"/>
              <a:t>керовний</a:t>
            </a:r>
            <a:r>
              <a:rPr lang="uk-UA" dirty="0" smtClean="0"/>
              <a:t>. </a:t>
            </a:r>
          </a:p>
          <a:p>
            <a:r>
              <a:rPr lang="uk-UA" dirty="0"/>
              <a:t>описано</a:t>
            </a:r>
            <a:r>
              <a:rPr lang="uk-UA" b="1" dirty="0"/>
              <a:t> </a:t>
            </a:r>
            <a:r>
              <a:rPr lang="uk-UA" dirty="0"/>
              <a:t>основні процеси, їх можна використовувати неодноразово. </a:t>
            </a:r>
            <a:endParaRPr lang="uk-UA" dirty="0" smtClean="0"/>
          </a:p>
          <a:p>
            <a:r>
              <a:rPr lang="uk-UA" dirty="0" smtClean="0"/>
              <a:t>Проекти</a:t>
            </a:r>
            <a:r>
              <a:rPr lang="uk-UA" dirty="0"/>
              <a:t>, що виконуються організацією, відповідають </a:t>
            </a:r>
            <a:r>
              <a:rPr lang="uk-UA" dirty="0" smtClean="0"/>
              <a:t>вимогам.</a:t>
            </a:r>
          </a:p>
          <a:p>
            <a:r>
              <a:rPr lang="uk-UA" dirty="0" smtClean="0"/>
              <a:t>Процеси </a:t>
            </a:r>
            <a:r>
              <a:rPr lang="uk-UA" dirty="0"/>
              <a:t>керовані, вони плануються, виконуються, </a:t>
            </a:r>
            <a:r>
              <a:rPr lang="uk-UA" dirty="0" smtClean="0"/>
              <a:t>вимірюються контролюються</a:t>
            </a:r>
            <a:r>
              <a:rPr lang="uk-UA" dirty="0"/>
              <a:t>.  </a:t>
            </a:r>
            <a:endParaRPr lang="uk-UA" dirty="0" smtClean="0"/>
          </a:p>
          <a:p>
            <a:pPr lvl="0"/>
            <a:r>
              <a:rPr lang="uk-UA" dirty="0" smtClean="0"/>
              <a:t>На </a:t>
            </a:r>
            <a:r>
              <a:rPr lang="uk-UA" dirty="0"/>
              <a:t>рівні  2  контролюються  вимоги </a:t>
            </a:r>
            <a:r>
              <a:rPr lang="uk-UA" dirty="0" smtClean="0"/>
              <a:t>замовників проміжні </a:t>
            </a:r>
            <a:r>
              <a:rPr lang="uk-UA" dirty="0"/>
              <a:t>продукти, а також установлені основні практики </a:t>
            </a:r>
            <a:r>
              <a:rPr lang="uk-UA" dirty="0" err="1"/>
              <a:t>керу-вання</a:t>
            </a:r>
            <a:r>
              <a:rPr lang="uk-UA" dirty="0"/>
              <a:t> проектом. </a:t>
            </a:r>
            <a:endParaRPr lang="uk-UA" dirty="0" smtClean="0"/>
          </a:p>
          <a:p>
            <a:pPr lvl="0"/>
            <a:r>
              <a:rPr lang="uk-UA" dirty="0" smtClean="0"/>
              <a:t>Засоби дають можливість </a:t>
            </a:r>
            <a:r>
              <a:rPr lang="uk-UA" dirty="0"/>
              <a:t>керувати проектом, проте дають фрагментарне уявлення про нього. </a:t>
            </a:r>
            <a:endParaRPr lang="uk-UA" dirty="0" smtClean="0"/>
          </a:p>
          <a:p>
            <a:pPr lvl="0"/>
            <a:r>
              <a:rPr lang="uk-UA" dirty="0" smtClean="0"/>
              <a:t>Виробничий </a:t>
            </a:r>
            <a:r>
              <a:rPr lang="uk-UA" dirty="0"/>
              <a:t>процес </a:t>
            </a:r>
            <a:r>
              <a:rPr lang="uk-UA" dirty="0" smtClean="0"/>
              <a:t>можна </a:t>
            </a:r>
            <a:r>
              <a:rPr lang="uk-UA" dirty="0"/>
              <a:t>уявити послідовністю «чорних ящиків» і реальне бачення </a:t>
            </a:r>
            <a:r>
              <a:rPr lang="uk-UA" dirty="0" smtClean="0"/>
              <a:t>проекту </a:t>
            </a:r>
            <a:r>
              <a:rPr lang="uk-UA" dirty="0"/>
              <a:t>можливе лише на проміжних етапах.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0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/>
              <a:t>Рівні</a:t>
            </a:r>
            <a:r>
              <a:rPr lang="ru-RU" sz="3600" dirty="0"/>
              <a:t> </a:t>
            </a:r>
            <a:r>
              <a:rPr lang="ru-RU" sz="3600" dirty="0" err="1"/>
              <a:t>зрілості</a:t>
            </a:r>
            <a:r>
              <a:rPr lang="ru-RU" sz="3600" dirty="0"/>
              <a:t> в </a:t>
            </a:r>
            <a:r>
              <a:rPr lang="ru-RU" sz="3600" dirty="0" err="1"/>
              <a:t>процесах</a:t>
            </a:r>
            <a:r>
              <a:rPr lang="ru-RU" sz="3600" dirty="0"/>
              <a:t> </a:t>
            </a:r>
            <a:r>
              <a:rPr lang="ru-RU" sz="3600" dirty="0" err="1"/>
              <a:t>розроблення</a:t>
            </a:r>
            <a:r>
              <a:rPr lang="ru-RU" sz="3600" dirty="0"/>
              <a:t> </a:t>
            </a:r>
            <a:r>
              <a:rPr lang="ru-RU" sz="3600" dirty="0" err="1"/>
              <a:t>програмного</a:t>
            </a:r>
            <a:r>
              <a:rPr lang="ru-RU" sz="3600" dirty="0"/>
              <a:t> </a:t>
            </a:r>
            <a:r>
              <a:rPr lang="ru-RU" sz="3600" dirty="0" err="1"/>
              <a:t>забезпечення</a:t>
            </a:r>
            <a:r>
              <a:rPr lang="ru-RU" sz="3600" dirty="0"/>
              <a:t/>
            </a:r>
            <a:br>
              <a:rPr lang="ru-RU" sz="3600" dirty="0"/>
            </a:b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Рівень 3. – (визначеності, зрілості)</a:t>
            </a:r>
          </a:p>
          <a:p>
            <a:r>
              <a:rPr lang="uk-UA" dirty="0" smtClean="0"/>
              <a:t>Визначено </a:t>
            </a:r>
            <a:r>
              <a:rPr lang="uk-UA" dirty="0"/>
              <a:t>процеси, стандарти </a:t>
            </a:r>
            <a:r>
              <a:rPr lang="uk-UA" dirty="0" smtClean="0"/>
              <a:t>встановлено </a:t>
            </a:r>
            <a:r>
              <a:rPr lang="uk-UA" dirty="0"/>
              <a:t>в межах </a:t>
            </a:r>
            <a:r>
              <a:rPr lang="uk-UA" dirty="0" smtClean="0"/>
              <a:t>організації</a:t>
            </a:r>
          </a:p>
          <a:p>
            <a:r>
              <a:rPr lang="uk-UA" dirty="0" smtClean="0"/>
              <a:t>Процеси </a:t>
            </a:r>
            <a:r>
              <a:rPr lang="uk-UA" dirty="0"/>
              <a:t>описано не на рівні окремого проекту, а на рівні всієї організації, детально </a:t>
            </a:r>
            <a:r>
              <a:rPr lang="uk-UA" dirty="0" smtClean="0"/>
              <a:t>описані </a:t>
            </a:r>
            <a:r>
              <a:rPr lang="uk-UA" dirty="0"/>
              <a:t>зв’язки і залежності, що </a:t>
            </a:r>
            <a:r>
              <a:rPr lang="uk-UA" dirty="0" smtClean="0"/>
              <a:t>покращує керування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цьому рівні зрілості стає видимою внутрішня частина «чорних ящиків». </a:t>
            </a:r>
            <a:endParaRPr lang="uk-UA" dirty="0" smtClean="0"/>
          </a:p>
          <a:p>
            <a:r>
              <a:rPr lang="uk-UA" dirty="0" smtClean="0"/>
              <a:t>Ця </a:t>
            </a:r>
            <a:r>
              <a:rPr lang="uk-UA" dirty="0"/>
              <a:t>внутрішня структура відображає спосіб, </a:t>
            </a:r>
            <a:r>
              <a:rPr lang="uk-UA" dirty="0" smtClean="0"/>
              <a:t>застосування </a:t>
            </a:r>
            <a:r>
              <a:rPr lang="uk-UA" dirty="0"/>
              <a:t>стандартного виробничого процесу організації.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90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/>
              <a:t>Рівні</a:t>
            </a:r>
            <a:r>
              <a:rPr lang="ru-RU" sz="3600" dirty="0"/>
              <a:t> </a:t>
            </a:r>
            <a:r>
              <a:rPr lang="ru-RU" sz="3600" dirty="0" err="1"/>
              <a:t>зрілості</a:t>
            </a:r>
            <a:r>
              <a:rPr lang="ru-RU" sz="3600" dirty="0"/>
              <a:t> в </a:t>
            </a:r>
            <a:r>
              <a:rPr lang="ru-RU" sz="3600" dirty="0" err="1"/>
              <a:t>процесах</a:t>
            </a:r>
            <a:r>
              <a:rPr lang="ru-RU" sz="3600" dirty="0"/>
              <a:t> </a:t>
            </a:r>
            <a:r>
              <a:rPr lang="ru-RU" sz="3600" dirty="0" err="1"/>
              <a:t>розроблення</a:t>
            </a:r>
            <a:r>
              <a:rPr lang="ru-RU" sz="3600" dirty="0"/>
              <a:t> </a:t>
            </a:r>
            <a:r>
              <a:rPr lang="ru-RU" sz="3600" dirty="0" err="1"/>
              <a:t>програмного</a:t>
            </a:r>
            <a:r>
              <a:rPr lang="ru-RU" sz="3600" dirty="0"/>
              <a:t> </a:t>
            </a:r>
            <a:r>
              <a:rPr lang="ru-RU" sz="3600" dirty="0" err="1"/>
              <a:t>забезпечення</a:t>
            </a:r>
            <a:r>
              <a:rPr lang="ru-RU" sz="3600" dirty="0"/>
              <a:t/>
            </a:r>
            <a:br>
              <a:rPr lang="ru-RU" sz="3600" dirty="0"/>
            </a:b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 smtClean="0"/>
              <a:t>Рівень 4 – кількісно-керований. </a:t>
            </a:r>
          </a:p>
          <a:p>
            <a:r>
              <a:rPr lang="uk-UA" dirty="0"/>
              <a:t>Д</a:t>
            </a:r>
            <a:r>
              <a:rPr lang="uk-UA" dirty="0" smtClean="0"/>
              <a:t>осягнуті </a:t>
            </a:r>
            <a:r>
              <a:rPr lang="uk-UA" dirty="0"/>
              <a:t>всі цілі рівнів 1–3. </a:t>
            </a:r>
            <a:endParaRPr lang="uk-UA" dirty="0" smtClean="0"/>
          </a:p>
          <a:p>
            <a:r>
              <a:rPr lang="uk-UA" dirty="0" smtClean="0"/>
              <a:t>Обрано практики</a:t>
            </a:r>
            <a:r>
              <a:rPr lang="uk-UA" dirty="0"/>
              <a:t>, які з використанням статистичних методів та інших кількісних технік дозволяють </a:t>
            </a:r>
            <a:r>
              <a:rPr lang="uk-UA" dirty="0" smtClean="0"/>
              <a:t>контролювати </a:t>
            </a:r>
            <a:r>
              <a:rPr lang="uk-UA" dirty="0"/>
              <a:t>якість виконання процесів. </a:t>
            </a:r>
            <a:endParaRPr lang="uk-UA" dirty="0" smtClean="0"/>
          </a:p>
          <a:p>
            <a:r>
              <a:rPr lang="uk-UA" dirty="0" smtClean="0"/>
              <a:t>Головна </a:t>
            </a:r>
            <a:r>
              <a:rPr lang="uk-UA" dirty="0"/>
              <a:t>відмінність цього рівня від попереднього полягає в передбачуваності ефективності процесів і </a:t>
            </a:r>
            <a:r>
              <a:rPr lang="uk-UA" dirty="0" smtClean="0"/>
              <a:t>можливості керування ефективністю. </a:t>
            </a:r>
          </a:p>
          <a:p>
            <a:r>
              <a:rPr lang="uk-UA" dirty="0" smtClean="0"/>
              <a:t>На </a:t>
            </a:r>
            <a:r>
              <a:rPr lang="uk-UA" dirty="0"/>
              <a:t>рівні 4 певні процеси кількісно контролюються за допомогою відповідних засобів і технік.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4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/>
              <a:t>Рівні</a:t>
            </a:r>
            <a:r>
              <a:rPr lang="ru-RU" sz="3600" dirty="0"/>
              <a:t> </a:t>
            </a:r>
            <a:r>
              <a:rPr lang="ru-RU" sz="3600" dirty="0" err="1"/>
              <a:t>зрілості</a:t>
            </a:r>
            <a:r>
              <a:rPr lang="ru-RU" sz="3600" dirty="0"/>
              <a:t> в </a:t>
            </a:r>
            <a:r>
              <a:rPr lang="ru-RU" sz="3600" dirty="0" err="1"/>
              <a:t>процесах</a:t>
            </a:r>
            <a:r>
              <a:rPr lang="ru-RU" sz="3600" dirty="0"/>
              <a:t> </a:t>
            </a:r>
            <a:r>
              <a:rPr lang="ru-RU" sz="3600" dirty="0" err="1"/>
              <a:t>розроблення</a:t>
            </a:r>
            <a:r>
              <a:rPr lang="ru-RU" sz="3600" dirty="0"/>
              <a:t> </a:t>
            </a:r>
            <a:r>
              <a:rPr lang="ru-RU" sz="3600" dirty="0" err="1"/>
              <a:t>програмного</a:t>
            </a:r>
            <a:r>
              <a:rPr lang="ru-RU" sz="3600" dirty="0"/>
              <a:t> </a:t>
            </a:r>
            <a:r>
              <a:rPr lang="ru-RU" sz="3600" dirty="0" err="1"/>
              <a:t>забезпечення</a:t>
            </a:r>
            <a:r>
              <a:rPr lang="ru-RU" sz="3600" dirty="0"/>
              <a:t/>
            </a:r>
            <a:br>
              <a:rPr lang="ru-RU" sz="3600" dirty="0"/>
            </a:b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Рівень 5 - постійне </a:t>
            </a:r>
            <a:r>
              <a:rPr lang="uk-UA" dirty="0"/>
              <a:t>поліпшення,</a:t>
            </a:r>
            <a:r>
              <a:rPr lang="uk-UA" b="1" dirty="0"/>
              <a:t> </a:t>
            </a:r>
            <a:r>
              <a:rPr lang="uk-UA" dirty="0"/>
              <a:t>оптимізація </a:t>
            </a:r>
            <a:r>
              <a:rPr lang="uk-UA" dirty="0" smtClean="0"/>
              <a:t>процесів.</a:t>
            </a:r>
            <a:r>
              <a:rPr lang="uk-UA" b="1" dirty="0" smtClean="0"/>
              <a:t> </a:t>
            </a:r>
          </a:p>
          <a:p>
            <a:r>
              <a:rPr lang="uk-UA" dirty="0" smtClean="0"/>
              <a:t>Наявні </a:t>
            </a:r>
            <a:r>
              <a:rPr lang="uk-UA" dirty="0"/>
              <a:t>точні характеристики оцінювання ефективності </a:t>
            </a:r>
            <a:r>
              <a:rPr lang="uk-UA" dirty="0" smtClean="0"/>
              <a:t>бізнес-процесів</a:t>
            </a:r>
          </a:p>
          <a:p>
            <a:r>
              <a:rPr lang="uk-UA" dirty="0" smtClean="0"/>
              <a:t>Дає можливість </a:t>
            </a:r>
            <a:r>
              <a:rPr lang="uk-UA" dirty="0"/>
              <a:t>постійно й ефективно їх поліпшувати через розвиток існуючих </a:t>
            </a:r>
            <a:r>
              <a:rPr lang="uk-UA" dirty="0" smtClean="0"/>
              <a:t>та </a:t>
            </a:r>
            <a:r>
              <a:rPr lang="uk-UA" dirty="0"/>
              <a:t>впровадження </a:t>
            </a:r>
            <a:r>
              <a:rPr lang="uk-UA" dirty="0" smtClean="0"/>
              <a:t>нових </a:t>
            </a:r>
            <a:r>
              <a:rPr lang="uk-UA" dirty="0"/>
              <a:t>методів </a:t>
            </a:r>
            <a:r>
              <a:rPr lang="uk-UA"/>
              <a:t>і </a:t>
            </a:r>
            <a:r>
              <a:rPr lang="uk-UA" smtClean="0"/>
              <a:t>технік.</a:t>
            </a:r>
            <a:endParaRPr lang="uk-UA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0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Імперативне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Процедурне</a:t>
            </a:r>
            <a:r>
              <a:rPr lang="ru-RU" dirty="0"/>
              <a:t> (</a:t>
            </a:r>
            <a:r>
              <a:rPr lang="ru-RU" dirty="0" err="1"/>
              <a:t>імперативне</a:t>
            </a:r>
            <a:r>
              <a:rPr lang="ru-RU" dirty="0"/>
              <a:t>)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 smtClean="0"/>
              <a:t>пов</a:t>
            </a:r>
            <a:r>
              <a:rPr lang="en-US" dirty="0" smtClean="0"/>
              <a:t>’</a:t>
            </a:r>
            <a:r>
              <a:rPr lang="ru-RU" dirty="0" err="1" smtClean="0"/>
              <a:t>язане</a:t>
            </a:r>
            <a:r>
              <a:rPr lang="ru-RU" dirty="0" smtClean="0"/>
              <a:t> з </a:t>
            </a:r>
            <a:r>
              <a:rPr lang="ru-RU" dirty="0" err="1" smtClean="0"/>
              <a:t>архітектурою</a:t>
            </a:r>
            <a:r>
              <a:rPr lang="ru-RU" dirty="0" smtClean="0"/>
              <a:t> </a:t>
            </a:r>
            <a:r>
              <a:rPr lang="ru-RU" dirty="0" err="1"/>
              <a:t>традиційних</a:t>
            </a:r>
            <a:r>
              <a:rPr lang="ru-RU" dirty="0"/>
              <a:t> ЕОМ, яка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запропонована</a:t>
            </a:r>
            <a:r>
              <a:rPr lang="ru-RU" dirty="0"/>
              <a:t> фон Нейманом в 40-х роках. </a:t>
            </a:r>
            <a:endParaRPr lang="ru-RU" dirty="0" smtClean="0"/>
          </a:p>
          <a:p>
            <a:r>
              <a:rPr lang="ru-RU" dirty="0" smtClean="0"/>
              <a:t>Теоретичною </a:t>
            </a:r>
            <a:r>
              <a:rPr lang="ru-RU" dirty="0" err="1"/>
              <a:t>моделлю</a:t>
            </a:r>
            <a:r>
              <a:rPr lang="ru-RU" dirty="0"/>
              <a:t> процедурного </a:t>
            </a:r>
            <a:r>
              <a:rPr lang="ru-RU" dirty="0" err="1"/>
              <a:t>програмування</a:t>
            </a:r>
            <a:r>
              <a:rPr lang="ru-RU" dirty="0"/>
              <a:t> служить </a:t>
            </a:r>
            <a:r>
              <a:rPr lang="ru-RU" dirty="0" err="1"/>
              <a:t>алгоритмічна</a:t>
            </a:r>
            <a:r>
              <a:rPr lang="ru-RU" dirty="0"/>
              <a:t> система </a:t>
            </a:r>
            <a:r>
              <a:rPr lang="ru-RU" dirty="0" smtClean="0"/>
              <a:t>- </a:t>
            </a:r>
            <a:r>
              <a:rPr lang="ru-RU" dirty="0"/>
              <a:t>«машина </a:t>
            </a:r>
            <a:r>
              <a:rPr lang="ru-RU" dirty="0" err="1"/>
              <a:t>Т’юринга</a:t>
            </a:r>
            <a:r>
              <a:rPr lang="ru-RU" dirty="0"/>
              <a:t>».</a:t>
            </a:r>
          </a:p>
          <a:p>
            <a:r>
              <a:rPr lang="ru-RU" dirty="0" err="1" smtClean="0"/>
              <a:t>Процедурне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парадигма </a:t>
            </a:r>
            <a:r>
              <a:rPr lang="ru-RU" dirty="0" err="1"/>
              <a:t>програмування</a:t>
            </a:r>
            <a:r>
              <a:rPr lang="ru-RU" dirty="0"/>
              <a:t>, яка заснована на </a:t>
            </a:r>
            <a:r>
              <a:rPr lang="ru-RU" dirty="0" err="1"/>
              <a:t>концепції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Процедури</a:t>
            </a:r>
            <a:r>
              <a:rPr lang="ru-RU" dirty="0"/>
              <a:t>,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відомі</a:t>
            </a:r>
            <a:r>
              <a:rPr lang="ru-RU" dirty="0"/>
              <a:t> як </a:t>
            </a:r>
            <a:r>
              <a:rPr lang="ru-RU" dirty="0" err="1"/>
              <a:t>підпрограми</a:t>
            </a:r>
            <a:r>
              <a:rPr lang="ru-RU" dirty="0"/>
              <a:t>,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Процедури</a:t>
            </a:r>
            <a:r>
              <a:rPr lang="ru-RU" dirty="0"/>
              <a:t> </a:t>
            </a:r>
            <a:r>
              <a:rPr lang="ru-RU" dirty="0" err="1" smtClean="0"/>
              <a:t>містять</a:t>
            </a:r>
            <a:r>
              <a:rPr lang="ru-RU" dirty="0" smtClean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кроків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.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84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будь-яка процедура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викликана</a:t>
            </a:r>
            <a:r>
              <a:rPr lang="ru-RU" dirty="0"/>
              <a:t> з будь-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smtClean="0"/>
              <a:t>точки, </a:t>
            </a:r>
            <a:r>
              <a:rPr lang="ru-RU" dirty="0" err="1"/>
              <a:t>включаючи</a:t>
            </a:r>
            <a:r>
              <a:rPr lang="ru-RU" dirty="0"/>
              <a:t> саму </a:t>
            </a:r>
            <a:r>
              <a:rPr lang="ru-RU" dirty="0" err="1"/>
              <a:t>дану</a:t>
            </a:r>
            <a:r>
              <a:rPr lang="ru-RU" dirty="0"/>
              <a:t> процедуру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Процедурне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кращий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просто </a:t>
            </a:r>
            <a:r>
              <a:rPr lang="ru-RU" dirty="0" err="1"/>
              <a:t>послідовне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неструктуроване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в </a:t>
            </a:r>
            <a:r>
              <a:rPr lang="ru-RU" dirty="0" err="1" smtClean="0"/>
              <a:t>завданнях</a:t>
            </a:r>
            <a:r>
              <a:rPr lang="ru-RU" dirty="0" smtClean="0"/>
              <a:t> з </a:t>
            </a:r>
            <a:r>
              <a:rPr lang="ru-RU" dirty="0" err="1" smtClean="0"/>
              <a:t>помірною</a:t>
            </a:r>
            <a:r>
              <a:rPr lang="ru-RU" dirty="0" smtClean="0"/>
              <a:t> </a:t>
            </a:r>
            <a:r>
              <a:rPr lang="ru-RU" dirty="0" err="1" smtClean="0"/>
              <a:t>складністю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1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</a:t>
            </a:r>
            <a:r>
              <a:rPr lang="uk-UA" dirty="0" err="1" smtClean="0"/>
              <a:t>ільшість</a:t>
            </a:r>
            <a:r>
              <a:rPr lang="uk-UA" dirty="0" smtClean="0"/>
              <a:t> </a:t>
            </a:r>
            <a:r>
              <a:rPr lang="uk-UA" dirty="0"/>
              <a:t>обчислювальної техніки, яку ми програмуємо </a:t>
            </a:r>
            <a:r>
              <a:rPr lang="uk-UA" dirty="0" smtClean="0"/>
              <a:t>має чіткі логічні стани і </a:t>
            </a:r>
            <a:r>
              <a:rPr lang="uk-UA" dirty="0"/>
              <a:t>програмується </a:t>
            </a:r>
            <a:r>
              <a:rPr lang="uk-UA" dirty="0" smtClean="0"/>
              <a:t>інструкціями</a:t>
            </a:r>
          </a:p>
          <a:p>
            <a:r>
              <a:rPr lang="uk-UA" dirty="0" smtClean="0"/>
              <a:t>Перші </a:t>
            </a:r>
            <a:r>
              <a:rPr lang="uk-UA" dirty="0"/>
              <a:t>мови програмування в основному були чисто імперативними, тобто не підтримували ніяких парадигм крім </a:t>
            </a:r>
            <a:r>
              <a:rPr lang="uk-UA" dirty="0" smtClean="0"/>
              <a:t>імперативної.</a:t>
            </a:r>
          </a:p>
          <a:p>
            <a:r>
              <a:rPr lang="uk-UA" dirty="0" smtClean="0"/>
              <a:t>Машині коди</a:t>
            </a:r>
          </a:p>
          <a:p>
            <a:r>
              <a:rPr lang="uk-UA" dirty="0" smtClean="0"/>
              <a:t>Асемблер</a:t>
            </a:r>
          </a:p>
          <a:p>
            <a:r>
              <a:rPr lang="uk-UA" dirty="0" smtClean="0"/>
              <a:t>Фортран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3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 </a:t>
            </a:r>
            <a:r>
              <a:rPr lang="uk-UA" dirty="0"/>
              <a:t>цій парадигмі обчислення описуються у вигляді інструкцій, </a:t>
            </a:r>
            <a:r>
              <a:rPr lang="uk-UA" dirty="0" smtClean="0"/>
              <a:t>що крок </a:t>
            </a:r>
            <a:r>
              <a:rPr lang="uk-UA" dirty="0"/>
              <a:t>за кроком змінюють стан програми</a:t>
            </a:r>
            <a:r>
              <a:rPr lang="uk-UA" dirty="0" smtClean="0"/>
              <a:t>.</a:t>
            </a:r>
          </a:p>
          <a:p>
            <a:r>
              <a:rPr lang="uk-UA" dirty="0" smtClean="0"/>
              <a:t>В асемблері станами </a:t>
            </a:r>
            <a:r>
              <a:rPr lang="uk-UA" dirty="0"/>
              <a:t>можуть бути пам'ять, регістри і </a:t>
            </a:r>
            <a:r>
              <a:rPr lang="uk-UA" dirty="0" smtClean="0"/>
              <a:t>вказівники переходів, </a:t>
            </a:r>
            <a:r>
              <a:rPr lang="uk-UA" dirty="0"/>
              <a:t>а інструкціями - ті команди, що підтримує </a:t>
            </a:r>
            <a:r>
              <a:rPr lang="uk-UA" dirty="0" smtClean="0"/>
              <a:t>процесор</a:t>
            </a:r>
            <a:r>
              <a:rPr lang="uk-UA" dirty="0"/>
              <a:t>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57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В </a:t>
            </a:r>
            <a:r>
              <a:rPr lang="uk-UA" dirty="0"/>
              <a:t>більш </a:t>
            </a:r>
            <a:r>
              <a:rPr lang="uk-UA" dirty="0" err="1" smtClean="0"/>
              <a:t>високорівневих</a:t>
            </a:r>
            <a:r>
              <a:rPr lang="uk-UA" dirty="0" smtClean="0"/>
              <a:t> мовах  </a:t>
            </a:r>
            <a:r>
              <a:rPr lang="uk-UA" dirty="0"/>
              <a:t>(таких як </a:t>
            </a:r>
            <a:r>
              <a:rPr lang="uk-UA" dirty="0" smtClean="0"/>
              <a:t>С) </a:t>
            </a:r>
            <a:r>
              <a:rPr lang="uk-UA" dirty="0"/>
              <a:t>стан - це тільки </a:t>
            </a:r>
            <a:r>
              <a:rPr lang="uk-UA" dirty="0" smtClean="0"/>
              <a:t>пам'ять</a:t>
            </a:r>
          </a:p>
          <a:p>
            <a:r>
              <a:rPr lang="uk-UA" dirty="0" smtClean="0"/>
              <a:t>Інструкції </a:t>
            </a:r>
            <a:r>
              <a:rPr lang="uk-UA" dirty="0"/>
              <a:t>можуть бути </a:t>
            </a:r>
            <a:r>
              <a:rPr lang="uk-UA" dirty="0" smtClean="0"/>
              <a:t>складнішими </a:t>
            </a:r>
            <a:r>
              <a:rPr lang="uk-UA" dirty="0"/>
              <a:t>і викликати виділення і </a:t>
            </a:r>
            <a:r>
              <a:rPr lang="uk-UA" dirty="0" smtClean="0"/>
              <a:t>та вивільнення </a:t>
            </a:r>
            <a:r>
              <a:rPr lang="uk-UA" dirty="0"/>
              <a:t>пам'яті в процесі своєї </a:t>
            </a:r>
            <a:r>
              <a:rPr lang="uk-UA" dirty="0" smtClean="0"/>
              <a:t>роботи.</a:t>
            </a:r>
          </a:p>
          <a:p>
            <a:r>
              <a:rPr lang="uk-UA" dirty="0" smtClean="0"/>
              <a:t>В більш </a:t>
            </a:r>
            <a:r>
              <a:rPr lang="uk-UA" dirty="0" err="1" smtClean="0"/>
              <a:t>високорівневих</a:t>
            </a:r>
            <a:r>
              <a:rPr lang="uk-UA" dirty="0" smtClean="0"/>
              <a:t> мовах </a:t>
            </a:r>
            <a:r>
              <a:rPr lang="uk-UA" dirty="0"/>
              <a:t>(таких як </a:t>
            </a:r>
            <a:r>
              <a:rPr lang="uk-UA" dirty="0" err="1"/>
              <a:t>Python</a:t>
            </a:r>
            <a:r>
              <a:rPr lang="uk-UA" dirty="0"/>
              <a:t>, якщо на ньому програмувати імперативно) стан обмежується лише змінними, а команди можуть являти собою комплексні операції, які на асемблері займали б сотні рядків.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3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Імперативне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/>
              <a:t>Основні поняття – </a:t>
            </a:r>
          </a:p>
          <a:p>
            <a:pPr marL="0" indent="0">
              <a:buNone/>
            </a:pPr>
            <a:r>
              <a:rPr lang="uk-UA" dirty="0" smtClean="0"/>
              <a:t>Інструкція</a:t>
            </a:r>
          </a:p>
          <a:p>
            <a:pPr marL="0" indent="0">
              <a:buNone/>
            </a:pPr>
            <a:r>
              <a:rPr lang="uk-UA" dirty="0" smtClean="0"/>
              <a:t>Стан</a:t>
            </a:r>
          </a:p>
          <a:p>
            <a:pPr marL="0" indent="0">
              <a:buNone/>
            </a:pPr>
            <a:r>
              <a:rPr lang="uk-UA" b="1" dirty="0" smtClean="0"/>
              <a:t>Похідні поняття – </a:t>
            </a:r>
          </a:p>
          <a:p>
            <a:pPr marL="0" indent="0">
              <a:buNone/>
            </a:pPr>
            <a:r>
              <a:rPr lang="uk-UA" dirty="0" smtClean="0"/>
              <a:t>Присвоювання </a:t>
            </a:r>
          </a:p>
          <a:p>
            <a:pPr marL="0" indent="0">
              <a:buNone/>
            </a:pPr>
            <a:r>
              <a:rPr lang="uk-UA" dirty="0" smtClean="0"/>
              <a:t>Перехід</a:t>
            </a:r>
          </a:p>
          <a:p>
            <a:pPr marL="0" indent="0">
              <a:buNone/>
            </a:pP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ru-RU" dirty="0" smtClean="0"/>
              <a:t>ять</a:t>
            </a:r>
          </a:p>
          <a:p>
            <a:pPr marL="0" indent="0">
              <a:buNone/>
            </a:pPr>
            <a:r>
              <a:rPr lang="ru-RU" dirty="0" err="1" smtClean="0"/>
              <a:t>Вказ</a:t>
            </a:r>
            <a:r>
              <a:rPr lang="uk-UA" dirty="0" err="1" smtClean="0"/>
              <a:t>івник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</a:t>
            </a:r>
            <a:r>
              <a:rPr lang="uk-UA" dirty="0" err="1" smtClean="0"/>
              <a:t>ія</a:t>
            </a:r>
            <a:r>
              <a:rPr lang="uk-UA" dirty="0" smtClean="0"/>
              <a:t> стерильного цеху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Процес проектування пов'язаний з поданням програми як функції, у вигляді </a:t>
            </a:r>
            <a:r>
              <a:rPr lang="uk-UA" dirty="0" smtClean="0"/>
              <a:t>скриньок.</a:t>
            </a:r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Чорна скринька - </a:t>
            </a:r>
            <a:r>
              <a:rPr lang="uk-UA" dirty="0"/>
              <a:t>з фіксованими аргументами (стимулами) і результатами (відповідями).</a:t>
            </a:r>
            <a:br>
              <a:rPr lang="uk-UA" dirty="0"/>
            </a:br>
            <a:r>
              <a:rPr lang="uk-UA" dirty="0"/>
              <a:t>• Скриньки зі станом, в якому виділяється внутрішній стан.</a:t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Прозора </a:t>
            </a:r>
            <a:r>
              <a:rPr lang="uk-UA" dirty="0"/>
              <a:t>(</a:t>
            </a:r>
            <a:r>
              <a:rPr lang="uk-UA" dirty="0" smtClean="0"/>
              <a:t>біла) скринька, яка представляє </a:t>
            </a:r>
            <a:r>
              <a:rPr lang="uk-UA" dirty="0"/>
              <a:t>реалізацію у вигляді сукупності функцій при покроковому </a:t>
            </a:r>
            <a:r>
              <a:rPr lang="uk-UA" dirty="0" smtClean="0"/>
              <a:t>уточненні.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3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Мови, що підтримують парадигму, як основну -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Асемблер</a:t>
            </a:r>
            <a:endParaRPr lang="uk-UA" dirty="0"/>
          </a:p>
          <a:p>
            <a:r>
              <a:rPr lang="en-US" dirty="0" smtClean="0"/>
              <a:t>Fortran</a:t>
            </a:r>
            <a:r>
              <a:rPr lang="uk-UA" dirty="0" smtClean="0"/>
              <a:t>   (50 р</a:t>
            </a:r>
            <a:r>
              <a:rPr lang="ru-RU" dirty="0" smtClean="0"/>
              <a:t>. </a:t>
            </a:r>
            <a:r>
              <a:rPr lang="en-US" dirty="0" smtClean="0"/>
              <a:t>XX </a:t>
            </a:r>
            <a:r>
              <a:rPr lang="ru-RU" dirty="0" err="1" smtClean="0"/>
              <a:t>ст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 smtClean="0"/>
              <a:t>Algol</a:t>
            </a:r>
            <a:r>
              <a:rPr lang="ru-RU" dirty="0" smtClean="0"/>
              <a:t>       </a:t>
            </a:r>
            <a:r>
              <a:rPr lang="uk-UA" dirty="0" smtClean="0"/>
              <a:t>(60 </a:t>
            </a:r>
            <a:r>
              <a:rPr lang="uk-UA" dirty="0"/>
              <a:t>р</a:t>
            </a:r>
            <a:r>
              <a:rPr lang="ru-RU" dirty="0"/>
              <a:t>. </a:t>
            </a:r>
            <a:r>
              <a:rPr lang="en-US" dirty="0"/>
              <a:t>XX </a:t>
            </a:r>
            <a:r>
              <a:rPr lang="ru-RU" dirty="0" err="1"/>
              <a:t>ст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smtClean="0"/>
              <a:t>Cobol</a:t>
            </a:r>
            <a:endParaRPr lang="en-US" dirty="0"/>
          </a:p>
          <a:p>
            <a:r>
              <a:rPr lang="en-US" dirty="0" smtClean="0"/>
              <a:t>Pascal</a:t>
            </a:r>
            <a:r>
              <a:rPr lang="ru-RU" dirty="0" smtClean="0"/>
              <a:t>     (70 р. </a:t>
            </a:r>
            <a:r>
              <a:rPr lang="en-US" dirty="0" smtClean="0"/>
              <a:t>XX </a:t>
            </a:r>
            <a:r>
              <a:rPr lang="ru-RU" dirty="0" err="1" smtClean="0"/>
              <a:t>ст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smtClean="0"/>
              <a:t>C</a:t>
            </a:r>
            <a:r>
              <a:rPr lang="ru-RU" dirty="0"/>
              <a:t> </a:t>
            </a:r>
            <a:r>
              <a:rPr lang="ru-RU" dirty="0" smtClean="0"/>
              <a:t>             </a:t>
            </a:r>
            <a:r>
              <a:rPr lang="ru-RU" dirty="0"/>
              <a:t>(70 р. </a:t>
            </a:r>
            <a:r>
              <a:rPr lang="en-US" dirty="0"/>
              <a:t>XX </a:t>
            </a:r>
            <a:r>
              <a:rPr lang="ru-RU" dirty="0" err="1"/>
              <a:t>ст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++</a:t>
            </a:r>
          </a:p>
          <a:p>
            <a:r>
              <a:rPr lang="en-US" dirty="0" smtClean="0"/>
              <a:t>Ada</a:t>
            </a:r>
            <a:endParaRPr lang="ru-RU" dirty="0" smtClean="0"/>
          </a:p>
          <a:p>
            <a:r>
              <a:rPr lang="uk-UA" dirty="0" smtClean="0"/>
              <a:t>В </a:t>
            </a:r>
            <a:r>
              <a:rPr lang="en-US" dirty="0" smtClean="0"/>
              <a:t>C</a:t>
            </a:r>
            <a:r>
              <a:rPr lang="uk-UA" dirty="0" smtClean="0"/>
              <a:t> </a:t>
            </a:r>
            <a:r>
              <a:rPr lang="uk-UA" dirty="0"/>
              <a:t>відмінності між виразами і операторами згладжуються, що наближає </a:t>
            </a:r>
            <a:r>
              <a:rPr lang="ru-RU" dirty="0" err="1" smtClean="0"/>
              <a:t>мову</a:t>
            </a:r>
            <a:r>
              <a:rPr lang="uk-UA" dirty="0" smtClean="0"/>
              <a:t> до функціональних </a:t>
            </a:r>
            <a:r>
              <a:rPr lang="uk-UA" dirty="0"/>
              <a:t>мов </a:t>
            </a:r>
            <a:r>
              <a:rPr lang="uk-UA" dirty="0" smtClean="0"/>
              <a:t>програмування</a:t>
            </a:r>
          </a:p>
          <a:p>
            <a:r>
              <a:rPr lang="ru-RU" dirty="0" smtClean="0"/>
              <a:t>В </a:t>
            </a:r>
            <a:r>
              <a:rPr lang="uk-UA" dirty="0" smtClean="0"/>
              <a:t>С </a:t>
            </a:r>
            <a:r>
              <a:rPr lang="ru-RU" dirty="0" err="1" smtClean="0"/>
              <a:t>відсутнє</a:t>
            </a:r>
            <a:r>
              <a:rPr lang="ru-RU" dirty="0" smtClean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r>
              <a:rPr lang="ru-RU" dirty="0"/>
              <a:t>, 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підпрограм</a:t>
            </a:r>
            <a:r>
              <a:rPr lang="ru-RU" dirty="0"/>
              <a:t> </a:t>
            </a:r>
            <a:r>
              <a:rPr lang="ru-RU" dirty="0" err="1"/>
              <a:t>засноване</a:t>
            </a:r>
            <a:r>
              <a:rPr lang="ru-RU" dirty="0"/>
              <a:t> на </a:t>
            </a:r>
            <a:r>
              <a:rPr lang="ru-RU" dirty="0" err="1"/>
              <a:t>понятті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яка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поєднувати</a:t>
            </a:r>
            <a:r>
              <a:rPr lang="ru-RU" dirty="0"/>
              <a:t> в </a:t>
            </a:r>
            <a:r>
              <a:rPr lang="ru-RU" dirty="0" err="1"/>
              <a:t>собі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процедури</a:t>
            </a:r>
            <a:endParaRPr lang="ru-RU" dirty="0"/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24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Як допоміжну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Python</a:t>
            </a:r>
            <a:endParaRPr lang="uk-UA" dirty="0"/>
          </a:p>
          <a:p>
            <a:r>
              <a:rPr lang="fi-FI" dirty="0" smtClean="0"/>
              <a:t>Ruby</a:t>
            </a:r>
            <a:endParaRPr lang="uk-UA" dirty="0" smtClean="0"/>
          </a:p>
          <a:p>
            <a:r>
              <a:rPr lang="fi-FI" dirty="0" smtClean="0"/>
              <a:t> Java</a:t>
            </a:r>
            <a:endParaRPr lang="uk-UA" dirty="0" smtClean="0"/>
          </a:p>
          <a:p>
            <a:r>
              <a:rPr lang="fi-FI" dirty="0" smtClean="0"/>
              <a:t> </a:t>
            </a:r>
            <a:r>
              <a:rPr lang="fi-FI" dirty="0"/>
              <a:t>C</a:t>
            </a:r>
            <a:r>
              <a:rPr lang="fi-FI" dirty="0" smtClean="0"/>
              <a:t>#</a:t>
            </a:r>
            <a:endParaRPr lang="uk-UA" smtClean="0"/>
          </a:p>
          <a:p>
            <a:r>
              <a:rPr lang="fi-FI" smtClean="0"/>
              <a:t> </a:t>
            </a:r>
            <a:r>
              <a:rPr lang="fi-FI"/>
              <a:t>PHP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5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Основні поняття процедурного (алгоритмічного)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Процедура</a:t>
            </a:r>
          </a:p>
          <a:p>
            <a:r>
              <a:rPr lang="uk-UA" dirty="0" smtClean="0"/>
              <a:t>Похідні </a:t>
            </a:r>
            <a:r>
              <a:rPr lang="uk-UA" dirty="0"/>
              <a:t>поняття: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>- Виклик</a:t>
            </a:r>
            <a:br>
              <a:rPr lang="uk-UA" dirty="0"/>
            </a:br>
            <a:r>
              <a:rPr lang="uk-UA" dirty="0"/>
              <a:t>- Аргументи</a:t>
            </a:r>
            <a:br>
              <a:rPr lang="uk-UA" dirty="0"/>
            </a:br>
            <a:r>
              <a:rPr lang="uk-UA" dirty="0"/>
              <a:t>- Повернення</a:t>
            </a:r>
            <a:br>
              <a:rPr lang="uk-UA" dirty="0"/>
            </a:br>
            <a:r>
              <a:rPr lang="uk-UA" dirty="0"/>
              <a:t>- Рекурсія</a:t>
            </a:r>
            <a:br>
              <a:rPr lang="uk-UA" dirty="0"/>
            </a:br>
            <a:r>
              <a:rPr lang="uk-UA" dirty="0"/>
              <a:t>- </a:t>
            </a:r>
            <a:r>
              <a:rPr lang="uk-UA" dirty="0" smtClean="0"/>
              <a:t>Перевантаження</a:t>
            </a:r>
          </a:p>
          <a:p>
            <a:r>
              <a:rPr lang="uk-UA" dirty="0" smtClean="0"/>
              <a:t>Процедурне програмування фокусується на операторах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6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Мови, що підтримують процедурну парадигму програмування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В якості основної</a:t>
            </a:r>
            <a:endParaRPr lang="en-US" dirty="0" smtClean="0"/>
          </a:p>
          <a:p>
            <a:pPr marL="0" indent="0">
              <a:buNone/>
            </a:pPr>
            <a:r>
              <a:rPr lang="pt-BR" dirty="0"/>
              <a:t>—</a:t>
            </a:r>
            <a:r>
              <a:rPr lang="pt-BR" dirty="0" smtClean="0"/>
              <a:t> C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— C++</a:t>
            </a:r>
            <a:br>
              <a:rPr lang="pt-BR" dirty="0"/>
            </a:br>
            <a:r>
              <a:rPr lang="pt-BR" dirty="0"/>
              <a:t>— Pascal</a:t>
            </a:r>
            <a:br>
              <a:rPr lang="pt-BR" dirty="0"/>
            </a:br>
            <a:r>
              <a:rPr lang="pt-BR" dirty="0"/>
              <a:t>— Object </a:t>
            </a:r>
            <a:r>
              <a:rPr lang="pt-BR" dirty="0" smtClean="0"/>
              <a:t>Pascal</a:t>
            </a:r>
            <a:endParaRPr lang="ru-RU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 smtClean="0"/>
              <a:t>якост</a:t>
            </a:r>
            <a:r>
              <a:rPr lang="uk-UA" dirty="0" smtClean="0"/>
              <a:t>і допоміжної</a:t>
            </a:r>
          </a:p>
          <a:p>
            <a:pPr marL="0" indent="0">
              <a:buNone/>
            </a:pPr>
            <a:r>
              <a:rPr lang="en-US" dirty="0"/>
              <a:t>— C#</a:t>
            </a:r>
            <a:br>
              <a:rPr lang="en-US" dirty="0"/>
            </a:br>
            <a:r>
              <a:rPr lang="en-US" dirty="0"/>
              <a:t>— Java</a:t>
            </a:r>
            <a:br>
              <a:rPr lang="en-US" dirty="0"/>
            </a:br>
            <a:r>
              <a:rPr lang="en-US" dirty="0"/>
              <a:t>— Ruby</a:t>
            </a:r>
            <a:br>
              <a:rPr lang="en-US" dirty="0"/>
            </a:br>
            <a:r>
              <a:rPr lang="en-US" dirty="0"/>
              <a:t>— Python</a:t>
            </a:r>
            <a:br>
              <a:rPr lang="en-US" dirty="0"/>
            </a:br>
            <a:r>
              <a:rPr lang="en-US" dirty="0"/>
              <a:t>— </a:t>
            </a:r>
            <a:r>
              <a:rPr lang="en-US" dirty="0" smtClean="0"/>
              <a:t>JavaScript</a:t>
            </a:r>
            <a:endParaRPr lang="uk-UA" dirty="0" smtClean="0"/>
          </a:p>
          <a:p>
            <a:pPr marL="0" indent="0">
              <a:buNone/>
            </a:pPr>
            <a:r>
              <a:rPr lang="en-US" dirty="0"/>
              <a:t>— </a:t>
            </a:r>
            <a:r>
              <a:rPr lang="en-US" dirty="0" smtClean="0"/>
              <a:t>Basic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Кілька </a:t>
            </a:r>
            <a:r>
              <a:rPr lang="uk-UA" dirty="0"/>
              <a:t>точок входу з усіх цих мов підтримуються </a:t>
            </a:r>
            <a:r>
              <a:rPr lang="uk-UA" dirty="0" smtClean="0"/>
              <a:t>лише </a:t>
            </a:r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Принципи використання скриньок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Всі </a:t>
            </a:r>
            <a:r>
              <a:rPr lang="uk-UA" dirty="0" smtClean="0"/>
              <a:t>дані визначені </a:t>
            </a:r>
            <a:r>
              <a:rPr lang="uk-UA" dirty="0"/>
              <a:t>при </a:t>
            </a:r>
            <a:r>
              <a:rPr lang="uk-UA" dirty="0" smtClean="0"/>
              <a:t>проектуванні </a:t>
            </a:r>
            <a:r>
              <a:rPr lang="uk-UA" dirty="0" err="1" smtClean="0"/>
              <a:t>інкапсульовані</a:t>
            </a:r>
            <a:r>
              <a:rPr lang="uk-UA" dirty="0" smtClean="0"/>
              <a:t> </a:t>
            </a:r>
            <a:r>
              <a:rPr lang="uk-UA" dirty="0"/>
              <a:t>в </a:t>
            </a:r>
            <a:r>
              <a:rPr lang="uk-UA" dirty="0" smtClean="0"/>
              <a:t>скриньках.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• Всі процеси визначені </a:t>
            </a:r>
            <a:r>
              <a:rPr lang="uk-UA" dirty="0" smtClean="0"/>
              <a:t>такими, що  </a:t>
            </a:r>
            <a:r>
              <a:rPr lang="uk-UA" dirty="0"/>
              <a:t>використовують </a:t>
            </a:r>
            <a:r>
              <a:rPr lang="uk-UA" dirty="0" smtClean="0"/>
              <a:t>скриньки </a:t>
            </a:r>
            <a:r>
              <a:rPr lang="uk-UA" dirty="0"/>
              <a:t>послідовно або паралельно.</a:t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smtClean="0"/>
              <a:t>Кожна скринька займає </a:t>
            </a:r>
            <a:r>
              <a:rPr lang="uk-UA" dirty="0"/>
              <a:t>певне місце в системній ієрархії.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6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mtClean="0"/>
              <a:t>Чорна </a:t>
            </a:r>
            <a:r>
              <a:rPr lang="uk-UA" dirty="0" smtClean="0"/>
              <a:t>скринька – це точна специфікація зовнішньої поведінки, що видима з точки зору користувача</a:t>
            </a:r>
          </a:p>
          <a:p>
            <a:r>
              <a:rPr lang="uk-UA" dirty="0" smtClean="0"/>
              <a:t>Скринька отримує стимули </a:t>
            </a:r>
            <a:r>
              <a:rPr lang="en-US" dirty="0" smtClean="0"/>
              <a:t>S </a:t>
            </a:r>
            <a:r>
              <a:rPr lang="ru-RU" dirty="0" smtClean="0"/>
              <a:t>в</a:t>
            </a:r>
            <a:r>
              <a:rPr lang="uk-UA" dirty="0" err="1" smtClean="0"/>
              <a:t>ід</a:t>
            </a:r>
            <a:r>
              <a:rPr lang="uk-UA" dirty="0" smtClean="0"/>
              <a:t> користувача і видає відповідь </a:t>
            </a:r>
            <a:r>
              <a:rPr lang="en-US" dirty="0" smtClean="0"/>
              <a:t>R</a:t>
            </a:r>
          </a:p>
          <a:p>
            <a:r>
              <a:rPr lang="ru-RU" dirty="0" err="1" smtClean="0"/>
              <a:t>Кожна</a:t>
            </a:r>
            <a:r>
              <a:rPr lang="ru-RU" dirty="0" smtClean="0"/>
              <a:t> в</a:t>
            </a:r>
            <a:r>
              <a:rPr lang="uk-UA" dirty="0" err="1" smtClean="0"/>
              <a:t>ідповідь</a:t>
            </a:r>
            <a:r>
              <a:rPr lang="uk-UA" dirty="0" smtClean="0"/>
              <a:t> чорної скриньки визначається історією стимулів </a:t>
            </a:r>
            <a:r>
              <a:rPr lang="en-US" dirty="0" smtClean="0"/>
              <a:t>SH </a:t>
            </a:r>
            <a:r>
              <a:rPr lang="uk-UA" dirty="0" smtClean="0"/>
              <a:t>як </a:t>
            </a:r>
            <a:r>
              <a:rPr lang="ru-RU" dirty="0" err="1" smtClean="0"/>
              <a:t>функц</a:t>
            </a:r>
            <a:r>
              <a:rPr lang="uk-UA" dirty="0" err="1" smtClean="0"/>
              <a:t>ія</a:t>
            </a:r>
            <a:r>
              <a:rPr lang="uk-UA" dirty="0" smtClean="0"/>
              <a:t> (</a:t>
            </a:r>
            <a:r>
              <a:rPr lang="en-US" dirty="0" smtClean="0"/>
              <a:t>S, SH</a:t>
            </a:r>
            <a:r>
              <a:rPr lang="uk-UA" dirty="0" smtClean="0"/>
              <a:t>)</a:t>
            </a:r>
            <a:r>
              <a:rPr lang="en-US" dirty="0" smtClean="0"/>
              <a:t> -&gt; (R)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 </a:t>
            </a:r>
            <a:r>
              <a:rPr lang="ru-RU" dirty="0" err="1" smtClean="0"/>
              <a:t>однакових</a:t>
            </a:r>
            <a:r>
              <a:rPr lang="ru-RU" dirty="0" smtClean="0"/>
              <a:t> </a:t>
            </a:r>
            <a:r>
              <a:rPr lang="uk-UA" dirty="0" smtClean="0"/>
              <a:t>стимулах можемо </a:t>
            </a:r>
            <a:r>
              <a:rPr lang="uk-UA" dirty="0"/>
              <a:t>отримати різні відповіді, що базуються на історії використання. </a:t>
            </a:r>
            <a:endParaRPr lang="uk-UA" dirty="0" smtClean="0"/>
          </a:p>
          <a:p>
            <a:r>
              <a:rPr lang="uk-UA" dirty="0" smtClean="0"/>
              <a:t>Пр. калькулятор </a:t>
            </a:r>
            <a:r>
              <a:rPr lang="uk-UA" dirty="0"/>
              <a:t>з двома історіями стимулів:</a:t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err="1"/>
              <a:t>Clear</a:t>
            </a:r>
            <a:r>
              <a:rPr lang="uk-UA" dirty="0"/>
              <a:t> 3 1 4</a:t>
            </a:r>
            <a:br>
              <a:rPr lang="uk-UA" dirty="0"/>
            </a:br>
            <a:r>
              <a:rPr lang="uk-UA" dirty="0"/>
              <a:t>• </a:t>
            </a:r>
            <a:r>
              <a:rPr lang="uk-UA" dirty="0" err="1"/>
              <a:t>Clear</a:t>
            </a:r>
            <a:r>
              <a:rPr lang="uk-UA" dirty="0"/>
              <a:t> 3 1 4 </a:t>
            </a:r>
            <a:r>
              <a:rPr lang="uk-UA" dirty="0" smtClean="0"/>
              <a:t>+</a:t>
            </a:r>
          </a:p>
          <a:p>
            <a:r>
              <a:rPr lang="uk-UA" dirty="0"/>
              <a:t>Якщо наступним стимулом буде число 1, то на підставі першої історії калькулятор видасть відповідь </a:t>
            </a:r>
            <a:r>
              <a:rPr lang="uk-UA" dirty="0" smtClean="0"/>
              <a:t>3141</a:t>
            </a:r>
          </a:p>
          <a:p>
            <a:r>
              <a:rPr lang="uk-UA" dirty="0" smtClean="0"/>
              <a:t>На </a:t>
            </a:r>
            <a:r>
              <a:rPr lang="uk-UA" dirty="0"/>
              <a:t>підставі </a:t>
            </a:r>
            <a:r>
              <a:rPr lang="uk-UA" dirty="0" smtClean="0"/>
              <a:t>другої </a:t>
            </a:r>
            <a:r>
              <a:rPr lang="uk-UA" dirty="0"/>
              <a:t>- 1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Скриньку зі </a:t>
            </a:r>
            <a:r>
              <a:rPr lang="uk-UA" dirty="0"/>
              <a:t>станами можна отримати з </a:t>
            </a:r>
            <a:r>
              <a:rPr lang="uk-UA" dirty="0" smtClean="0"/>
              <a:t>чорної скриньки </a:t>
            </a:r>
            <a:r>
              <a:rPr lang="uk-UA" dirty="0"/>
              <a:t>виділенням елементів історії стимулів, які зберігають стан (інваріанти станів) в процесі виконання дій в </a:t>
            </a:r>
            <a:r>
              <a:rPr lang="uk-UA" dirty="0" smtClean="0"/>
              <a:t>чорній скриньці. </a:t>
            </a:r>
          </a:p>
          <a:p>
            <a:r>
              <a:rPr lang="uk-UA" dirty="0" smtClean="0"/>
              <a:t>Функція </a:t>
            </a:r>
            <a:r>
              <a:rPr lang="uk-UA" dirty="0"/>
              <a:t>перетворення </a:t>
            </a:r>
            <a:r>
              <a:rPr lang="uk-UA" dirty="0" smtClean="0"/>
              <a:t>скриньки зі </a:t>
            </a:r>
            <a:r>
              <a:rPr lang="uk-UA" dirty="0"/>
              <a:t>станами виглядає так</a:t>
            </a:r>
            <a:r>
              <a:rPr lang="uk-UA" dirty="0" smtClean="0"/>
              <a:t>: (</a:t>
            </a:r>
            <a:r>
              <a:rPr lang="uk-UA" dirty="0"/>
              <a:t>S, OS) -&gt; (R, NS</a:t>
            </a:r>
            <a:r>
              <a:rPr lang="uk-UA" dirty="0" smtClean="0"/>
              <a:t>)</a:t>
            </a:r>
          </a:p>
          <a:p>
            <a:r>
              <a:rPr lang="en-US" dirty="0" smtClean="0"/>
              <a:t>OS - </a:t>
            </a:r>
            <a:r>
              <a:rPr lang="ru-RU" dirty="0" err="1" smtClean="0"/>
              <a:t>старий</a:t>
            </a:r>
            <a:r>
              <a:rPr lang="ru-RU" dirty="0" smtClean="0"/>
              <a:t> стан</a:t>
            </a:r>
          </a:p>
          <a:p>
            <a:r>
              <a:rPr lang="en-US" dirty="0" smtClean="0"/>
              <a:t>NS – </a:t>
            </a:r>
            <a:r>
              <a:rPr lang="ru-RU" dirty="0" err="1" smtClean="0"/>
              <a:t>новий</a:t>
            </a:r>
            <a:r>
              <a:rPr lang="ru-RU" dirty="0" smtClean="0"/>
              <a:t> стан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3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/>
              <a:t>Моделі зрілості в керуванні вимогами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Модель зрілості можливостей створення ПЗ – це еволюційна модель розвитку здатності компанії розробляти ПЗ</a:t>
            </a:r>
            <a:r>
              <a:rPr lang="uk-UA" dirty="0" smtClean="0"/>
              <a:t>.</a:t>
            </a:r>
            <a:endParaRPr lang="en-US" sz="4000" dirty="0"/>
          </a:p>
          <a:p>
            <a:r>
              <a:rPr lang="uk-UA" dirty="0" smtClean="0"/>
              <a:t> В 1986 </a:t>
            </a:r>
            <a:r>
              <a:rPr lang="uk-UA" dirty="0"/>
              <a:t>р. американський інститут </a:t>
            </a:r>
            <a:r>
              <a:rPr lang="uk-UA" i="1" dirty="0" err="1"/>
              <a:t>Software</a:t>
            </a:r>
            <a:r>
              <a:rPr lang="uk-UA" dirty="0"/>
              <a:t> </a:t>
            </a:r>
            <a:r>
              <a:rPr lang="uk-UA" i="1" dirty="0" err="1"/>
              <a:t>Engineering</a:t>
            </a:r>
            <a:r>
              <a:rPr lang="uk-UA" i="1" dirty="0"/>
              <a:t> </a:t>
            </a:r>
            <a:r>
              <a:rPr lang="uk-UA" i="1" dirty="0" err="1"/>
              <a:t>Institute</a:t>
            </a:r>
            <a:r>
              <a:rPr lang="uk-UA" i="1" dirty="0"/>
              <a:t> </a:t>
            </a:r>
            <a:r>
              <a:rPr lang="uk-UA" dirty="0"/>
              <a:t>(</a:t>
            </a:r>
            <a:r>
              <a:rPr lang="uk-UA" i="1" dirty="0"/>
              <a:t>SEI</a:t>
            </a:r>
            <a:r>
              <a:rPr lang="uk-UA" dirty="0"/>
              <a:t>)</a:t>
            </a:r>
            <a:r>
              <a:rPr lang="uk-UA" i="1" dirty="0"/>
              <a:t> </a:t>
            </a:r>
            <a:r>
              <a:rPr lang="uk-UA" dirty="0"/>
              <a:t>спільно з</a:t>
            </a:r>
            <a:r>
              <a:rPr lang="uk-UA" i="1" dirty="0"/>
              <a:t> </a:t>
            </a:r>
            <a:r>
              <a:rPr lang="uk-UA" i="1" dirty="0" err="1"/>
              <a:t>Mitre</a:t>
            </a:r>
            <a:r>
              <a:rPr lang="uk-UA" i="1" dirty="0"/>
              <a:t> </a:t>
            </a:r>
            <a:r>
              <a:rPr lang="uk-UA" i="1" dirty="0" err="1"/>
              <a:t>Corporation</a:t>
            </a:r>
            <a:r>
              <a:rPr lang="uk-UA" i="1" dirty="0"/>
              <a:t> </a:t>
            </a:r>
            <a:r>
              <a:rPr lang="uk-UA" dirty="0"/>
              <a:t>почали </a:t>
            </a:r>
            <a:r>
              <a:rPr lang="uk-UA" dirty="0" smtClean="0"/>
              <a:t>аналізувати </a:t>
            </a:r>
            <a:r>
              <a:rPr lang="uk-UA" dirty="0"/>
              <a:t>зрілість розроблення ПЗ. </a:t>
            </a:r>
            <a:endParaRPr lang="uk-UA" dirty="0" smtClean="0"/>
          </a:p>
          <a:p>
            <a:r>
              <a:rPr lang="uk-UA" dirty="0"/>
              <a:t>проблема полягала в нездатності керувати великими проектами. У багатьох компаніях проекти виконувалися зі значним запізненням </a:t>
            </a:r>
            <a:r>
              <a:rPr lang="uk-UA" dirty="0" smtClean="0"/>
              <a:t>і перевищенням </a:t>
            </a:r>
            <a:r>
              <a:rPr lang="uk-UA" dirty="0"/>
              <a:t>запланованого бюджету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i="1" dirty="0"/>
              <a:t>SEI</a:t>
            </a:r>
            <a:r>
              <a:rPr lang="uk-UA" dirty="0"/>
              <a:t> випустив короткий аналіз процесів </a:t>
            </a:r>
            <a:r>
              <a:rPr lang="uk-UA" dirty="0" smtClean="0"/>
              <a:t>розроблення </a:t>
            </a:r>
            <a:r>
              <a:rPr lang="uk-UA" dirty="0"/>
              <a:t>ПЗ з описом їх рівнів зрілості, а також опитувальник, що призначався для виявлення напрямів діяльності компанії, які </a:t>
            </a:r>
            <a:r>
              <a:rPr lang="uk-UA" dirty="0" smtClean="0"/>
              <a:t>потребують </a:t>
            </a:r>
            <a:r>
              <a:rPr lang="uk-UA" dirty="0"/>
              <a:t>істотних змін. </a:t>
            </a:r>
            <a:endParaRPr lang="uk-UA" dirty="0" smtClean="0"/>
          </a:p>
          <a:p>
            <a:r>
              <a:rPr lang="uk-UA" dirty="0" smtClean="0"/>
              <a:t>Більшість </a:t>
            </a:r>
            <a:r>
              <a:rPr lang="uk-UA" dirty="0"/>
              <a:t>компаній розглядали такий опитувальник як готову модель, </a:t>
            </a:r>
            <a:r>
              <a:rPr lang="uk-UA" dirty="0" smtClean="0"/>
              <a:t> </a:t>
            </a:r>
            <a:r>
              <a:rPr lang="uk-UA" dirty="0"/>
              <a:t>його перетворили в реальну модель зрілості для ПЗ (</a:t>
            </a:r>
            <a:r>
              <a:rPr lang="uk-UA" i="1" dirty="0"/>
              <a:t>CMM</a:t>
            </a:r>
            <a:r>
              <a:rPr lang="uk-UA" dirty="0"/>
              <a:t>). 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Рівні</a:t>
            </a:r>
            <a:r>
              <a:rPr lang="ru-RU" sz="3600" dirty="0" smtClean="0"/>
              <a:t> </a:t>
            </a:r>
            <a:r>
              <a:rPr lang="ru-RU" sz="3600" dirty="0" err="1" smtClean="0"/>
              <a:t>зрілості</a:t>
            </a:r>
            <a:r>
              <a:rPr lang="ru-RU" sz="3600" dirty="0" smtClean="0"/>
              <a:t> в </a:t>
            </a:r>
            <a:r>
              <a:rPr lang="ru-RU" sz="3600" dirty="0" err="1" smtClean="0"/>
              <a:t>процесах</a:t>
            </a:r>
            <a:r>
              <a:rPr lang="ru-RU" sz="3600" dirty="0" smtClean="0"/>
              <a:t> </a:t>
            </a:r>
            <a:r>
              <a:rPr lang="ru-RU" sz="3600" dirty="0" err="1" smtClean="0"/>
              <a:t>розроблення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програмного</a:t>
            </a:r>
            <a:r>
              <a:rPr lang="ru-RU" sz="3600" dirty="0" smtClean="0"/>
              <a:t> </a:t>
            </a:r>
            <a:r>
              <a:rPr lang="ru-RU" sz="3600" dirty="0" err="1" smtClean="0"/>
              <a:t>забезпечення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uk-UA" sz="36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 – </a:t>
            </a:r>
            <a:r>
              <a:rPr lang="uk-UA" dirty="0" smtClean="0"/>
              <a:t>початковий. </a:t>
            </a:r>
          </a:p>
          <a:p>
            <a:r>
              <a:rPr lang="uk-UA" dirty="0" smtClean="0"/>
              <a:t>Примітивний </a:t>
            </a:r>
            <a:r>
              <a:rPr lang="uk-UA" dirty="0"/>
              <a:t>статус </a:t>
            </a:r>
            <a:r>
              <a:rPr lang="uk-UA" dirty="0" smtClean="0"/>
              <a:t>організації</a:t>
            </a:r>
            <a:r>
              <a:rPr lang="uk-UA" dirty="0"/>
              <a:t>, яка здатна розробляти ПЗ. </a:t>
            </a:r>
            <a:endParaRPr lang="uk-UA" dirty="0" smtClean="0"/>
          </a:p>
          <a:p>
            <a:r>
              <a:rPr lang="uk-UA" dirty="0" smtClean="0"/>
              <a:t>Організація </a:t>
            </a:r>
            <a:r>
              <a:rPr lang="uk-UA" dirty="0"/>
              <a:t>не має чітко </a:t>
            </a:r>
            <a:r>
              <a:rPr lang="uk-UA" dirty="0" smtClean="0"/>
              <a:t>усвідомленої </a:t>
            </a:r>
            <a:r>
              <a:rPr lang="uk-UA" dirty="0"/>
              <a:t>послідовності процесу розроблення ПЗ, і якість продукту цілком визначається індивідуальними здібностями розробників. </a:t>
            </a:r>
            <a:endParaRPr lang="uk-UA" dirty="0" smtClean="0"/>
          </a:p>
          <a:p>
            <a:r>
              <a:rPr lang="uk-UA" dirty="0" smtClean="0"/>
              <a:t>Успіх </a:t>
            </a:r>
            <a:r>
              <a:rPr lang="uk-UA" dirty="0"/>
              <a:t>одного проекту не гарантує успіх іншого. </a:t>
            </a:r>
            <a:endParaRPr lang="uk-UA" dirty="0" smtClean="0"/>
          </a:p>
          <a:p>
            <a:r>
              <a:rPr lang="uk-UA" dirty="0" smtClean="0"/>
              <a:t>По </a:t>
            </a:r>
            <a:r>
              <a:rPr lang="uk-UA" dirty="0"/>
              <a:t>завершенні проекту не фіксуються дані щодо трудовитрат і якість. </a:t>
            </a:r>
            <a:endParaRPr lang="uk-UA" dirty="0" smtClean="0"/>
          </a:p>
          <a:p>
            <a:r>
              <a:rPr lang="uk-UA" dirty="0" smtClean="0"/>
              <a:t>Процеси </a:t>
            </a:r>
            <a:r>
              <a:rPr lang="uk-UA" dirty="0"/>
              <a:t>першого рівня зрілості характеризуються хаотичністю, </a:t>
            </a:r>
            <a:r>
              <a:rPr lang="uk-UA" dirty="0" smtClean="0"/>
              <a:t>реактивністю</a:t>
            </a:r>
            <a:r>
              <a:rPr lang="uk-UA" dirty="0"/>
              <a:t>, непередбачуваністю. Хоча організації на цьому етапі розвитку виробляють досить якісні продукти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E96B-E1A1-43F9-9E35-5BBC9F41AC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27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1021</Words>
  <Application>Microsoft Office PowerPoint</Application>
  <PresentationFormat>Екран (4:3)</PresentationFormat>
  <Paragraphs>139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24" baseType="lpstr">
      <vt:lpstr>Тема Office</vt:lpstr>
      <vt:lpstr>  Інженерія програмного забезпечення  </vt:lpstr>
      <vt:lpstr>Технологія стерильного цеху</vt:lpstr>
      <vt:lpstr>Принципи використання скриньок</vt:lpstr>
      <vt:lpstr>Презентація PowerPoint</vt:lpstr>
      <vt:lpstr>Презентація PowerPoint</vt:lpstr>
      <vt:lpstr>Презентація PowerPoint</vt:lpstr>
      <vt:lpstr>Моделі зрілості в керуванні вимогами </vt:lpstr>
      <vt:lpstr>Презентація PowerPoint</vt:lpstr>
      <vt:lpstr>Рівні зрілості в процесах розроблення програмного забезпечення </vt:lpstr>
      <vt:lpstr>Рівні зрілості в процесах розроблення програмного забезпечення </vt:lpstr>
      <vt:lpstr>Рівні зрілості в процесах розроблення програмного забезпечення </vt:lpstr>
      <vt:lpstr>Рівні зрілості в процесах розроблення програмного забезпечення </vt:lpstr>
      <vt:lpstr>Рівні зрілості в процесах розроблення програмного забезпечення </vt:lpstr>
      <vt:lpstr>Імперативне програмування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Імперативне програмування</vt:lpstr>
      <vt:lpstr>Мови, що підтримують парадигму, як основну - </vt:lpstr>
      <vt:lpstr>Як допоміжну</vt:lpstr>
      <vt:lpstr>Основні поняття процедурного (алгоритмічного) програмування</vt:lpstr>
      <vt:lpstr>Мови, що підтримують процедурну парадигму програмування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Bogdan</dc:creator>
  <cp:lastModifiedBy>bn-tsnuk</cp:lastModifiedBy>
  <cp:revision>942</cp:revision>
  <dcterms:created xsi:type="dcterms:W3CDTF">2017-02-10T18:14:26Z</dcterms:created>
  <dcterms:modified xsi:type="dcterms:W3CDTF">2020-10-20T09:13:00Z</dcterms:modified>
</cp:coreProperties>
</file>