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CF16-DEFC-4201-8B35-260F5D745A18}" type="datetimeFigureOut">
              <a:rPr lang="ru-RU" smtClean="0"/>
              <a:t>25.11.2019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C05-3E96-4179-8934-5932139E59A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79B7B-06E1-4303-970D-25FF5F945606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B84D-F515-49E8-9DA2-E5087B965CB8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0A8-5D78-4591-B03F-6DF7166F0EF9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C6F-84F2-419D-875C-D15A65411E85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DD0-325A-4BC2-8B3A-18911BA67DCB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26D-2D53-4966-8861-98F81A89C04F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6CE-3C8A-4E56-9284-95240E30290D}" type="datetime1">
              <a:rPr lang="ru-RU" smtClean="0"/>
              <a:t>25.11.2019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ECAC-9EAA-4326-98CB-32627AF507C2}" type="datetime1">
              <a:rPr lang="ru-RU" smtClean="0"/>
              <a:t>25.11.2019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9BED-3BC8-43C6-B5F4-C65806476397}" type="datetime1">
              <a:rPr lang="ru-RU" smtClean="0"/>
              <a:t>25.11.2019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7BC-CEE5-4ECB-9DE7-FDAE8B19B35E}" type="datetime1">
              <a:rPr lang="ru-RU" smtClean="0"/>
              <a:t>25.11.2019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BE-E6FD-4023-AEF3-4E8948789C7B}" type="datetime1">
              <a:rPr lang="ru-RU" smtClean="0"/>
              <a:t>25.11.2019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356-13C0-422B-9F57-23D949118ECB}" type="datetime1">
              <a:rPr lang="ru-RU" smtClean="0"/>
              <a:t>25.11.2019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rgbClr val="FFCC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E1F7-4422-4708-8012-E47E67479112}" type="datetime1">
              <a:rPr lang="ru-RU" smtClean="0"/>
              <a:t>25.11.2019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692150"/>
            <a:ext cx="8424863" cy="1439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uk-UA" sz="5300" dirty="0" smtClean="0"/>
              <a:t>Інженерія програмного забезпечення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uk-UA" sz="2500" i="1" dirty="0" smtClean="0"/>
          </a:p>
        </p:txBody>
      </p:sp>
      <p:pic>
        <p:nvPicPr>
          <p:cNvPr id="3075" name="Picture 2" descr="D:\Job\Tempus 2013\До презентації на планувальному дні\Logo - TSN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8067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68313" y="59420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ffectLst/>
              </a:rPr>
              <a:t>Taras Shevchenko National University of Kyiv</a:t>
            </a:r>
          </a:p>
          <a:p>
            <a:r>
              <a:rPr lang="en-US">
                <a:effectLst/>
              </a:rPr>
              <a:t>Institute of High Technologies</a:t>
            </a:r>
            <a:br>
              <a:rPr lang="en-US">
                <a:effectLst/>
              </a:rPr>
            </a:br>
            <a:endParaRPr lang="ru-RU">
              <a:effectLst/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6156325" y="5661025"/>
            <a:ext cx="2619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ffectLst/>
              </a:rPr>
              <a:t>Bohdan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Sus</a:t>
            </a:r>
            <a:endParaRPr lang="en-US" dirty="0">
              <a:effectLst/>
            </a:endParaRPr>
          </a:p>
          <a:p>
            <a:r>
              <a:rPr lang="en-US" u="sng" dirty="0">
                <a:solidFill>
                  <a:schemeClr val="hlink"/>
                </a:solidFill>
                <a:effectLst/>
              </a:rPr>
              <a:t>bnsuse@gmail.com</a:t>
            </a:r>
            <a:r>
              <a:rPr lang="en-US" i="1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Основоположний для </a:t>
            </a:r>
            <a:r>
              <a:rPr lang="uk-UA" dirty="0" err="1" smtClean="0"/>
              <a:t>LabVIEW</a:t>
            </a:r>
            <a:r>
              <a:rPr lang="uk-UA" dirty="0" smtClean="0"/>
              <a:t> </a:t>
            </a:r>
            <a:r>
              <a:rPr lang="uk-UA" dirty="0"/>
              <a:t>принцип потоку даних (</a:t>
            </a:r>
            <a:r>
              <a:rPr lang="uk-UA" dirty="0" err="1"/>
              <a:t>dataflow</a:t>
            </a:r>
            <a:r>
              <a:rPr lang="uk-UA" dirty="0"/>
              <a:t>), згідно з яким функції виконуються лише тоді, коли вони отримують на вхід необхідні дані, однозначно визначає порядок виконання алгоритму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ru-RU" dirty="0"/>
              <a:t>Щ</a:t>
            </a:r>
            <a:r>
              <a:rPr lang="uk-UA" dirty="0" smtClean="0"/>
              <a:t>об </a:t>
            </a:r>
            <a:r>
              <a:rPr lang="uk-UA" dirty="0"/>
              <a:t>задати потік даних між певними об'єктами </a:t>
            </a:r>
            <a:r>
              <a:rPr lang="uk-UA" dirty="0" smtClean="0"/>
              <a:t>тобто, створити </a:t>
            </a:r>
            <a:r>
              <a:rPr lang="uk-UA" dirty="0"/>
              <a:t>зв'язок між ними, </a:t>
            </a:r>
            <a:r>
              <a:rPr lang="uk-UA" dirty="0" smtClean="0"/>
              <a:t>необхідно намалювати </a:t>
            </a:r>
            <a:r>
              <a:rPr lang="uk-UA" dirty="0"/>
              <a:t>відповідні провідники (</a:t>
            </a:r>
            <a:r>
              <a:rPr lang="uk-UA" dirty="0" err="1"/>
              <a:t>wires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Об'єкти </a:t>
            </a:r>
            <a:r>
              <a:rPr lang="uk-UA" dirty="0"/>
              <a:t>на лицьовій панелі представлені на блок-діаграмі у вигляді відповідних терміналів (</a:t>
            </a:r>
            <a:r>
              <a:rPr lang="uk-UA" dirty="0" err="1"/>
              <a:t>terminals</a:t>
            </a:r>
            <a:r>
              <a:rPr lang="uk-UA" dirty="0"/>
              <a:t>), через які дані можуть надходити від користувача в програму і </a:t>
            </a:r>
            <a:r>
              <a:rPr lang="uk-UA" dirty="0" smtClean="0"/>
              <a:t>назад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Провідники даних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Віртуальний </a:t>
            </a:r>
            <a:r>
              <a:rPr lang="uk-UA" dirty="0"/>
              <a:t>прилад </a:t>
            </a:r>
            <a:r>
              <a:rPr lang="uk-UA" dirty="0" err="1" smtClean="0"/>
              <a:t>LabVIEW</a:t>
            </a:r>
            <a:r>
              <a:rPr lang="uk-UA" dirty="0" smtClean="0"/>
              <a:t> </a:t>
            </a:r>
            <a:r>
              <a:rPr lang="uk-UA" dirty="0"/>
              <a:t>являє собою єдине ціле за рахунок провідників</a:t>
            </a:r>
            <a:br>
              <a:rPr lang="uk-UA" dirty="0"/>
            </a:br>
            <a:r>
              <a:rPr lang="uk-UA" dirty="0"/>
              <a:t>даних (</a:t>
            </a:r>
            <a:r>
              <a:rPr lang="uk-UA" dirty="0" err="1"/>
              <a:t>wires</a:t>
            </a:r>
            <a:r>
              <a:rPr lang="uk-UA" dirty="0"/>
              <a:t>), що з'єднують вузли і </a:t>
            </a:r>
            <a:r>
              <a:rPr lang="uk-UA" dirty="0" smtClean="0"/>
              <a:t>термінали.</a:t>
            </a:r>
          </a:p>
          <a:p>
            <a:r>
              <a:rPr lang="uk-UA" dirty="0" smtClean="0"/>
              <a:t>Провідники </a:t>
            </a:r>
            <a:r>
              <a:rPr lang="uk-UA" dirty="0"/>
              <a:t>є каналами проходження даних від терміналу-джерела до одного або декількох </a:t>
            </a:r>
            <a:r>
              <a:rPr lang="uk-UA" dirty="0" smtClean="0"/>
              <a:t>терміналів-приймачів.</a:t>
            </a:r>
          </a:p>
          <a:p>
            <a:r>
              <a:rPr lang="uk-UA" dirty="0" smtClean="0"/>
              <a:t>Якщо спробувати </a:t>
            </a:r>
            <a:r>
              <a:rPr lang="uk-UA" dirty="0"/>
              <a:t>приєднати до провідника більш ніж одне джерело або взагалі жодного джерела, то </a:t>
            </a:r>
            <a:r>
              <a:rPr lang="uk-UA" dirty="0" err="1" smtClean="0"/>
              <a:t>LabVIEW</a:t>
            </a:r>
            <a:r>
              <a:rPr lang="uk-UA" dirty="0" smtClean="0"/>
              <a:t> не сприйме таких дій</a:t>
            </a:r>
            <a:r>
              <a:rPr lang="uk-UA" dirty="0"/>
              <a:t>, і провідник стане пошкодженим (</a:t>
            </a:r>
            <a:r>
              <a:rPr lang="uk-UA" dirty="0" err="1"/>
              <a:t>broken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Може </a:t>
            </a:r>
            <a:r>
              <a:rPr lang="uk-UA" dirty="0"/>
              <a:t>бути тільки одне джерело даних, але кілька приймачів.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Принцип з'єднання джерел і приймачів провідниками пояснює, чому керуючі елементи і індикатори не можуть заміняти один </a:t>
            </a:r>
            <a:r>
              <a:rPr lang="uk-UA" dirty="0" smtClean="0"/>
              <a:t>одного.</a:t>
            </a:r>
          </a:p>
          <a:p>
            <a:r>
              <a:rPr lang="uk-UA" dirty="0" smtClean="0"/>
              <a:t>Керуючі </a:t>
            </a:r>
            <a:r>
              <a:rPr lang="uk-UA" dirty="0"/>
              <a:t>елементи - це джерела, а індикатори - приймачі даних.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4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код вузла виконується тільки тоді, коли дані </a:t>
            </a:r>
            <a:r>
              <a:rPr lang="uk-UA" dirty="0" smtClean="0"/>
              <a:t>надійшли на всі </a:t>
            </a:r>
            <a:r>
              <a:rPr lang="uk-UA" dirty="0"/>
              <a:t>його вхідні </a:t>
            </a:r>
            <a:r>
              <a:rPr lang="uk-UA" dirty="0" smtClean="0"/>
              <a:t>термінали.</a:t>
            </a:r>
          </a:p>
          <a:p>
            <a:r>
              <a:rPr lang="uk-UA" dirty="0" smtClean="0"/>
              <a:t>Після </a:t>
            </a:r>
            <a:r>
              <a:rPr lang="uk-UA" dirty="0"/>
              <a:t>закінчення роботи вузол передає дані на свої кінцеві пристрої для виводу, і дані негайно надходять від джерела на термінали наступних приймачів. </a:t>
            </a:r>
            <a:endParaRPr lang="uk-UA" dirty="0" smtClean="0"/>
          </a:p>
          <a:p>
            <a:r>
              <a:rPr lang="uk-UA" dirty="0" smtClean="0"/>
              <a:t>Принцип </a:t>
            </a:r>
            <a:r>
              <a:rPr lang="uk-UA" dirty="0"/>
              <a:t>потоку даних сильно відрізняється від методу потоку управління (</a:t>
            </a:r>
            <a:r>
              <a:rPr lang="uk-UA" dirty="0" err="1"/>
              <a:t>control</a:t>
            </a:r>
            <a:r>
              <a:rPr lang="uk-UA" dirty="0"/>
              <a:t> </a:t>
            </a:r>
            <a:r>
              <a:rPr lang="uk-UA" dirty="0" err="1"/>
              <a:t>flow</a:t>
            </a:r>
            <a:r>
              <a:rPr lang="uk-UA" dirty="0"/>
              <a:t>) в текстових</a:t>
            </a:r>
            <a:br>
              <a:rPr lang="uk-UA" dirty="0"/>
            </a:br>
            <a:r>
              <a:rPr lang="uk-UA" dirty="0"/>
              <a:t>мовах програмування, де інструкції виконуються в тій послідовності, в якій вони написані.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якщо традиційний потік управління </a:t>
            </a:r>
            <a:r>
              <a:rPr lang="uk-UA" dirty="0" smtClean="0"/>
              <a:t>здійснюється за </a:t>
            </a:r>
            <a:r>
              <a:rPr lang="uk-UA" dirty="0"/>
              <a:t>допомогою інструкцій, обробка потоку даних управляється</a:t>
            </a:r>
            <a:br>
              <a:rPr lang="uk-UA" dirty="0"/>
            </a:br>
            <a:r>
              <a:rPr lang="uk-UA" dirty="0"/>
              <a:t>самими даними, тобто залежить від даних (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dependent</a:t>
            </a:r>
            <a:r>
              <a:rPr lang="uk-UA" dirty="0" smtClean="0"/>
              <a:t>).</a:t>
            </a:r>
          </a:p>
          <a:p>
            <a:r>
              <a:rPr lang="uk-UA" dirty="0" err="1"/>
              <a:t>LabVIEW</a:t>
            </a:r>
            <a:r>
              <a:rPr lang="uk-UA" dirty="0"/>
              <a:t> може керувати </a:t>
            </a:r>
            <a:r>
              <a:rPr lang="uk-UA" dirty="0" smtClean="0"/>
              <a:t>вбудованими багатофункціональними </a:t>
            </a:r>
            <a:r>
              <a:rPr lang="uk-UA" dirty="0"/>
              <a:t>пристроями збору даних (plug-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acquisition</a:t>
            </a:r>
            <a:r>
              <a:rPr lang="uk-UA" dirty="0"/>
              <a:t> - DAQ), які призначені для введення і / або виведення аналогових і цифрових сигналів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Наприклад, ви можете спільно використовувати багатофункціональні плати і </a:t>
            </a:r>
            <a:r>
              <a:rPr lang="uk-UA" dirty="0" err="1"/>
              <a:t>LabVIEW</a:t>
            </a:r>
            <a:r>
              <a:rPr lang="uk-UA" dirty="0"/>
              <a:t> для моніторингу температури, формування керуючих сигналів для експериментальної установки або визначення частоти невідомого сигналу.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3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Зв'язок через послідовний порт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При послідовному з'єднанні передавач посилає 1 біт інформації за одиницю часу через єдину лінію зв'язку на приймач. </a:t>
            </a:r>
            <a:endParaRPr lang="uk-UA" dirty="0" smtClean="0"/>
          </a:p>
          <a:p>
            <a:r>
              <a:rPr lang="uk-UA" dirty="0" smtClean="0"/>
              <a:t>Цим методом можна користуватись, </a:t>
            </a:r>
            <a:r>
              <a:rPr lang="uk-UA" dirty="0"/>
              <a:t>коли швидкість передачі даних невелика або коли необхідно передати інформацію на великі відстані. </a:t>
            </a:r>
            <a:endParaRPr lang="uk-UA" dirty="0" smtClean="0"/>
          </a:p>
          <a:p>
            <a:r>
              <a:rPr lang="uk-UA" dirty="0" smtClean="0"/>
              <a:t>Застаріла технологія послідовного зв'язку </a:t>
            </a:r>
            <a:r>
              <a:rPr lang="uk-UA" dirty="0"/>
              <a:t>є більш </a:t>
            </a:r>
            <a:r>
              <a:rPr lang="uk-UA" dirty="0" smtClean="0"/>
              <a:t>повільною, але </a:t>
            </a:r>
            <a:r>
              <a:rPr lang="uk-UA" dirty="0"/>
              <a:t>в цьому випадку вам не потрібна плата-контролер в комп'ютері </a:t>
            </a:r>
            <a:r>
              <a:rPr lang="uk-UA" dirty="0" smtClean="0"/>
              <a:t>і </a:t>
            </a:r>
            <a:r>
              <a:rPr lang="uk-UA" dirty="0"/>
              <a:t>не потрібна сумісність зі стандартом IEEE </a:t>
            </a:r>
            <a:r>
              <a:rPr lang="uk-UA" dirty="0" smtClean="0"/>
              <a:t>488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7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err="1"/>
              <a:t>LabVIEW</a:t>
            </a:r>
            <a:r>
              <a:rPr lang="uk-UA" dirty="0"/>
              <a:t> має кілька вбудованих інструментів, які забезпечують доступ до ваших віртуальним приладів і даними через Інтернет. </a:t>
            </a:r>
            <a:endParaRPr lang="uk-UA" dirty="0" smtClean="0"/>
          </a:p>
          <a:p>
            <a:r>
              <a:rPr lang="uk-UA" dirty="0" smtClean="0"/>
              <a:t>За </a:t>
            </a:r>
            <a:r>
              <a:rPr lang="uk-UA" dirty="0"/>
              <a:t>допомогою </a:t>
            </a:r>
            <a:r>
              <a:rPr lang="uk-UA" dirty="0" err="1"/>
              <a:t>інтернет-сервера</a:t>
            </a:r>
            <a:r>
              <a:rPr lang="uk-UA" dirty="0"/>
              <a:t> і віддалених лицьових панелей </a:t>
            </a:r>
            <a:r>
              <a:rPr lang="uk-UA" dirty="0" err="1"/>
              <a:t>LabVIEW</a:t>
            </a:r>
            <a:r>
              <a:rPr lang="uk-UA" dirty="0"/>
              <a:t> ви дозволяєте </a:t>
            </a:r>
            <a:r>
              <a:rPr lang="uk-UA" dirty="0" smtClean="0"/>
              <a:t>іншим людям </a:t>
            </a:r>
            <a:r>
              <a:rPr lang="uk-UA" dirty="0"/>
              <a:t>переглядати лицьову панель вашого віртуального приладу без будь-якого додаткового програмування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Підсвічування при виконанні програми</a:t>
            </a:r>
            <a:br>
              <a:rPr lang="uk-UA" dirty="0"/>
            </a:br>
            <a:r>
              <a:rPr lang="uk-UA" dirty="0"/>
              <a:t>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err="1" smtClean="0"/>
              <a:t>ноді</a:t>
            </a:r>
            <a:r>
              <a:rPr lang="uk-UA" dirty="0" smtClean="0"/>
              <a:t> </a:t>
            </a:r>
            <a:r>
              <a:rPr lang="uk-UA" dirty="0"/>
              <a:t>зручно візуально відстежити, де знаходяться ваші дані і що з ними відбувається.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 err="1"/>
              <a:t>LabVIEW</a:t>
            </a:r>
            <a:r>
              <a:rPr lang="uk-UA" dirty="0"/>
              <a:t> </a:t>
            </a:r>
            <a:r>
              <a:rPr lang="uk-UA" dirty="0" smtClean="0"/>
              <a:t>можливо </a:t>
            </a:r>
            <a:r>
              <a:rPr lang="uk-UA" dirty="0"/>
              <a:t>спостерігати анімацію виконання блок-діаграми ВП.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включення цього режиму </a:t>
            </a:r>
            <a:r>
              <a:rPr lang="uk-UA" dirty="0" smtClean="0"/>
              <a:t>необхідно натисніть </a:t>
            </a:r>
            <a:r>
              <a:rPr lang="uk-UA" dirty="0"/>
              <a:t>кнопку Підсвічування </a:t>
            </a:r>
            <a:r>
              <a:rPr lang="uk-UA" dirty="0" smtClean="0"/>
              <a:t>виконання (</a:t>
            </a:r>
            <a:r>
              <a:rPr lang="uk-UA" dirty="0" err="1" smtClean="0"/>
              <a:t>Execution</a:t>
            </a:r>
            <a:r>
              <a:rPr lang="uk-UA" dirty="0" smtClean="0"/>
              <a:t> </a:t>
            </a:r>
            <a:r>
              <a:rPr lang="uk-UA" dirty="0" err="1"/>
              <a:t>Highlightning</a:t>
            </a:r>
            <a:r>
              <a:rPr lang="uk-UA" dirty="0"/>
              <a:t>) на </a:t>
            </a:r>
            <a:r>
              <a:rPr lang="uk-UA" dirty="0" smtClean="0"/>
              <a:t>панелі інструментів.</a:t>
            </a:r>
          </a:p>
          <a:p>
            <a:r>
              <a:rPr lang="uk-UA" dirty="0" smtClean="0"/>
              <a:t>Рух </a:t>
            </a:r>
            <a:r>
              <a:rPr lang="uk-UA" dirty="0"/>
              <a:t>даних з одного вузла в інший відзначається </a:t>
            </a:r>
            <a:r>
              <a:rPr lang="uk-UA" dirty="0" smtClean="0"/>
              <a:t>рухомими вздовж </a:t>
            </a:r>
            <a:r>
              <a:rPr lang="uk-UA" dirty="0"/>
              <a:t>провідників </a:t>
            </a:r>
            <a:r>
              <a:rPr lang="uk-UA" dirty="0" smtClean="0"/>
              <a:t>кружечками.</a:t>
            </a:r>
          </a:p>
          <a:p>
            <a:r>
              <a:rPr lang="uk-UA" dirty="0" smtClean="0"/>
              <a:t>В </a:t>
            </a:r>
            <a:r>
              <a:rPr lang="uk-UA"/>
              <a:t>цьому </a:t>
            </a:r>
            <a:r>
              <a:rPr lang="uk-UA" smtClean="0"/>
              <a:t>режимі </a:t>
            </a:r>
            <a:r>
              <a:rPr lang="uk-UA" dirty="0"/>
              <a:t>ВП виконується набагато повільніше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579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383</Words>
  <Application>Microsoft Office PowerPoint</Application>
  <PresentationFormat>Екран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  Інженерія програмного забезпечення  </vt:lpstr>
      <vt:lpstr>Презентація PowerPoint</vt:lpstr>
      <vt:lpstr>Провідники даних</vt:lpstr>
      <vt:lpstr>Презентація PowerPoint</vt:lpstr>
      <vt:lpstr>Презентація PowerPoint</vt:lpstr>
      <vt:lpstr>Презентація PowerPoint</vt:lpstr>
      <vt:lpstr>Зв'язок через послідовний порт</vt:lpstr>
      <vt:lpstr>Презентація PowerPoint</vt:lpstr>
      <vt:lpstr>Підсвічування при виконанні програми І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Bogdan</dc:creator>
  <cp:lastModifiedBy>bn-tsnuk</cp:lastModifiedBy>
  <cp:revision>289</cp:revision>
  <dcterms:created xsi:type="dcterms:W3CDTF">2017-02-10T18:14:26Z</dcterms:created>
  <dcterms:modified xsi:type="dcterms:W3CDTF">2019-11-25T20:31:33Z</dcterms:modified>
</cp:coreProperties>
</file>