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3" r:id="rId5"/>
    <p:sldId id="257" r:id="rId6"/>
    <p:sldId id="258" r:id="rId7"/>
    <p:sldId id="261" r:id="rId8"/>
    <p:sldId id="264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746B87-C7C9-46A4-981F-1BAC18386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123C972-AD11-4597-8E83-B611661DB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13EDA5-AEC6-4C5D-AA9B-4F97850D4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2761-5FFA-4462-85EC-B2102F672BFA}" type="datetimeFigureOut">
              <a:rPr lang="zh-TW" altLang="en-US" smtClean="0"/>
              <a:t>2023/10/30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D85334-12EE-4F01-A75A-C9BF6724B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FB051C-4F30-4FBE-956D-D8A47A9CC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B3A9-30F4-436C-A827-287B877A1B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430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0CB0BA-0007-482E-95EB-1B00D5503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6B90BA7-66A6-44EB-86B5-7E7C21726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5EA8E6-E5D9-4CAE-AD4B-6D24BA3E9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2761-5FFA-4462-85EC-B2102F672BFA}" type="datetimeFigureOut">
              <a:rPr lang="zh-TW" altLang="en-US" smtClean="0"/>
              <a:t>2023/10/30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285DC4-19B1-4A00-8610-C7730C032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E359D8-616B-446F-B5DC-9A87F3113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B3A9-30F4-436C-A827-287B877A1B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9800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44DBC1A-8581-49A3-819B-940F7E7755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99E3AD8-42D4-4E9F-8FF6-3569FE9EA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3CB395-1B8A-4E07-9A82-241F88132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2761-5FFA-4462-85EC-B2102F672BFA}" type="datetimeFigureOut">
              <a:rPr lang="zh-TW" altLang="en-US" smtClean="0"/>
              <a:t>2023/10/30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DB22BE-3BE6-488D-898E-56E67D832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BF2058-2F80-43C0-88B2-A881B229E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B3A9-30F4-436C-A827-287B877A1B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8665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704EBF-589E-4504-AA2A-0D62267A4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7F9A8B-680B-4628-B923-73E5E2C99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A9272B-8D8A-4805-8EF3-780F345AE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2761-5FFA-4462-85EC-B2102F672BFA}" type="datetimeFigureOut">
              <a:rPr lang="zh-TW" altLang="en-US" smtClean="0"/>
              <a:t>2023/10/30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FA5E6F-B747-4E0B-8F9F-592D1F7EA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A1E821-3DE5-4068-8E20-7CD985DA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B3A9-30F4-436C-A827-287B877A1B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02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BF287A-CE2C-4693-A54D-98E4FA7E2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15F5AFE-BBF7-4498-8250-AE34A76BF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9D8E43-DCA4-4D69-813E-B8E554B96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2761-5FFA-4462-85EC-B2102F672BFA}" type="datetimeFigureOut">
              <a:rPr lang="zh-TW" altLang="en-US" smtClean="0"/>
              <a:t>2023/10/30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9E40E9-7747-4F2F-ABD9-27555CFF8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EF9E9A-CF6C-419A-B0CD-EDFE90F19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B3A9-30F4-436C-A827-287B877A1B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13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C47409-4BD7-4B10-A2EB-35AB8D4A5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5CC7FC-94BB-469D-952A-DC034B7F9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53A1F3F-DF06-48EB-B3FA-A02FCCBCA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BF7020-3DE4-48B9-82A1-F54312D9D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2761-5FFA-4462-85EC-B2102F672BFA}" type="datetimeFigureOut">
              <a:rPr lang="zh-TW" altLang="en-US" smtClean="0"/>
              <a:t>2023/10/30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76F1954-BD14-4A68-A17A-72BB15CBD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AA8E9AA-CB7E-40A2-8B5B-90510B8F7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B3A9-30F4-436C-A827-287B877A1B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4774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DE4C6D-0C04-4F9D-A6BB-AA5CC8750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33197A8-3606-4634-9A2E-000B7C21E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91B2C2A-3A53-4BA6-91B0-05168B107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445AA01-FCBF-4879-812C-0D25014583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8B2F7A2-EAFA-4440-92F1-B379257AA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1FDA76A-950D-4CE0-9216-476E6D957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2761-5FFA-4462-85EC-B2102F672BFA}" type="datetimeFigureOut">
              <a:rPr lang="zh-TW" altLang="en-US" smtClean="0"/>
              <a:t>2023/10/30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E7566B5-308F-4704-9EEB-71DC32952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C7A4006-CA5B-4F9D-9E6C-E78EBD51E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B3A9-30F4-436C-A827-287B877A1B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7350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8ECFD2-6259-4B07-A247-9CF7DE3BB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82BBB27-F003-43F6-970C-5155113E8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2761-5FFA-4462-85EC-B2102F672BFA}" type="datetimeFigureOut">
              <a:rPr lang="zh-TW" altLang="en-US" smtClean="0"/>
              <a:t>2023/10/30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E7CB7AF-9458-4635-987B-1FF8851B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D2BBEEA-B558-4C3C-A577-431027A4F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B3A9-30F4-436C-A827-287B877A1B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662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E116A04-CCA4-4F0B-AE1D-A3343D268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2761-5FFA-4462-85EC-B2102F672BFA}" type="datetimeFigureOut">
              <a:rPr lang="zh-TW" altLang="en-US" smtClean="0"/>
              <a:t>2023/10/30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628E0F2-6778-4BD8-93EF-1DD2C2303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AB13E5F-9D13-49A9-ADAE-C1FF4848C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B3A9-30F4-436C-A827-287B877A1B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7147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9B64DE-C815-4FB2-966A-DA43D8D8E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7290E0-E645-48FE-AEE1-DE9449818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6CA2E7C-CD76-4830-ABF4-A25686BA3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A07ABE4-4CC7-4363-AFDA-AE86EC952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2761-5FFA-4462-85EC-B2102F672BFA}" type="datetimeFigureOut">
              <a:rPr lang="zh-TW" altLang="en-US" smtClean="0"/>
              <a:t>2023/10/30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98F933F-405A-454F-ADA0-6723FCACC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3512B98-3E90-4A7E-8465-7569AE06F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B3A9-30F4-436C-A827-287B877A1B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227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94DE5C-18EE-4498-AD35-81044F38A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342EFD2-18C4-42F3-9B44-803BFBB473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C28E778-619F-4FA0-B80B-18513B2D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18E015E-070C-4547-83F4-6F05BCF75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2761-5FFA-4462-85EC-B2102F672BFA}" type="datetimeFigureOut">
              <a:rPr lang="zh-TW" altLang="en-US" smtClean="0"/>
              <a:t>2023/10/30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EEB97F1-2306-4110-967D-9E41AB5BA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9EBD5F7-C6A5-490B-B7AD-8925DD3FD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B3A9-30F4-436C-A827-287B877A1B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0080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05A878F-3D1F-4F60-81EE-B257B7D47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90DC34B-6808-4276-8CC8-71467D7B1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4108B9-4135-471A-BFBB-E60B0025EC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C2761-5FFA-4462-85EC-B2102F672BFA}" type="datetimeFigureOut">
              <a:rPr lang="zh-TW" altLang="en-US" smtClean="0"/>
              <a:t>2023/10/30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6B0251-891A-499D-A034-1525FA41E1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3EB691-0219-41D6-9037-15B1A68E3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EB3A9-30F4-436C-A827-287B877A1B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089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5054C8-6A3C-4CDD-87C0-67A3E886D5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程式範例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BA1C817-5E68-4D3D-A663-35C8076288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2436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C7B180-5D8A-4D1A-9391-FC2CD7539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Folder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5F9167-E0EE-4B09-81F9-370593A1C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913" y="1377052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altLang="zh-TW" dirty="0"/>
              <a:t>demo.py		</a:t>
            </a:r>
            <a:r>
              <a:rPr lang="zh-TW" altLang="en-US" dirty="0"/>
              <a:t>       </a:t>
            </a:r>
            <a:r>
              <a:rPr lang="en-US" altLang="zh-TW" dirty="0"/>
              <a:t>(</a:t>
            </a:r>
            <a:r>
              <a:rPr lang="zh-TW" altLang="en-US" dirty="0"/>
              <a:t>模型庫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polymer2.hdf5</a:t>
            </a:r>
            <a:r>
              <a:rPr lang="zh-TW" altLang="en-US" dirty="0"/>
              <a:t>  </a:t>
            </a:r>
            <a:r>
              <a:rPr lang="en-US" altLang="zh-TW" dirty="0"/>
              <a:t>	</a:t>
            </a:r>
            <a:r>
              <a:rPr lang="zh-TW" altLang="en-US" dirty="0"/>
              <a:t>       </a:t>
            </a:r>
            <a:r>
              <a:rPr lang="en-US" altLang="zh-TW" dirty="0"/>
              <a:t>(</a:t>
            </a:r>
            <a:r>
              <a:rPr lang="zh-TW" altLang="en-US" dirty="0"/>
              <a:t>模型儲存的權重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forward_winform.py</a:t>
            </a:r>
            <a:r>
              <a:rPr lang="zh-TW" altLang="en-US" dirty="0"/>
              <a:t>      </a:t>
            </a:r>
            <a:r>
              <a:rPr lang="en-US" altLang="zh-TW" dirty="0"/>
              <a:t>(</a:t>
            </a:r>
            <a:r>
              <a:rPr lang="zh-TW" altLang="en-US" dirty="0"/>
              <a:t>執行正向預測用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Inverse_winform.py</a:t>
            </a:r>
            <a:r>
              <a:rPr lang="zh-TW" altLang="en-US" dirty="0"/>
              <a:t>   </a:t>
            </a:r>
            <a:r>
              <a:rPr lang="en-US" altLang="zh-TW" dirty="0"/>
              <a:t>(</a:t>
            </a:r>
            <a:r>
              <a:rPr lang="zh-TW" altLang="en-US" dirty="0"/>
              <a:t>執行反向設計用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Csv_file</a:t>
            </a:r>
            <a:r>
              <a:rPr lang="en-US" altLang="zh-TW" dirty="0"/>
              <a:t> (folder for forward _winform.py</a:t>
            </a:r>
            <a:r>
              <a:rPr lang="zh-TW" altLang="en-US" dirty="0"/>
              <a:t> 輸入</a:t>
            </a:r>
            <a:r>
              <a:rPr lang="en-US" altLang="zh-TW" dirty="0"/>
              <a:t>csv</a:t>
            </a:r>
            <a:r>
              <a:rPr lang="zh-TW" altLang="en-US" dirty="0"/>
              <a:t>檔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Forward_pic</a:t>
            </a:r>
            <a:r>
              <a:rPr lang="en-US" altLang="zh-TW" dirty="0"/>
              <a:t> (folder for forward _winform.py</a:t>
            </a:r>
            <a:r>
              <a:rPr lang="zh-TW" altLang="en-US" dirty="0"/>
              <a:t> 輸出圖檔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Preview_pic</a:t>
            </a:r>
            <a:r>
              <a:rPr lang="en-US" altLang="zh-TW" dirty="0"/>
              <a:t> (folder</a:t>
            </a:r>
            <a:r>
              <a:rPr lang="zh-TW" altLang="en-US" dirty="0"/>
              <a:t> </a:t>
            </a:r>
            <a:r>
              <a:rPr lang="en-US" altLang="zh-TW" dirty="0"/>
              <a:t>for Inverse_winform.py</a:t>
            </a:r>
            <a:r>
              <a:rPr lang="zh-TW" altLang="en-US" dirty="0"/>
              <a:t> </a:t>
            </a:r>
            <a:r>
              <a:rPr lang="en-US" altLang="zh-TW" dirty="0"/>
              <a:t>preview</a:t>
            </a:r>
            <a:r>
              <a:rPr lang="zh-TW" altLang="en-US" dirty="0"/>
              <a:t>圖檔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Overlap_pic</a:t>
            </a:r>
            <a:r>
              <a:rPr lang="en-US" altLang="zh-TW" dirty="0"/>
              <a:t> (folder for Inverse_winform.py</a:t>
            </a:r>
            <a:r>
              <a:rPr lang="zh-TW" altLang="en-US" dirty="0"/>
              <a:t>疊圖檔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Suggest_parameter</a:t>
            </a:r>
            <a:r>
              <a:rPr lang="en-US" altLang="zh-TW" dirty="0"/>
              <a:t>(folder for Inverse_winform.py </a:t>
            </a:r>
            <a:r>
              <a:rPr lang="zh-TW" altLang="en-US" dirty="0"/>
              <a:t>建議配方值</a:t>
            </a:r>
            <a:r>
              <a:rPr lang="en-US" altLang="zh-TW" dirty="0"/>
              <a:t>csv)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4118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88B3CE-1AB5-4E74-85CF-BF4D4E070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forward_winform.py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27DCD8-7E81-4C9D-8340-2F779DC2E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70" y="1690688"/>
            <a:ext cx="11694527" cy="4351338"/>
          </a:xfrm>
        </p:spPr>
        <p:txBody>
          <a:bodyPr/>
          <a:lstStyle/>
          <a:p>
            <a:r>
              <a:rPr lang="zh-TW" altLang="en-US" dirty="0"/>
              <a:t>執行方式</a:t>
            </a:r>
            <a:endParaRPr lang="en-US" altLang="zh-TW" dirty="0"/>
          </a:p>
          <a:p>
            <a:r>
              <a:rPr lang="en-US" altLang="zh-TW" dirty="0"/>
              <a:t>python foward_winform.py --N 48 --</a:t>
            </a:r>
            <a:r>
              <a:rPr lang="en-US" altLang="zh-TW" dirty="0" err="1"/>
              <a:t>fA</a:t>
            </a:r>
            <a:r>
              <a:rPr lang="en-US" altLang="zh-TW" dirty="0"/>
              <a:t> 0.59 --a 0.13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--</a:t>
            </a:r>
            <a:r>
              <a:rPr lang="en-US" altLang="zh-TW" dirty="0" err="1">
                <a:solidFill>
                  <a:srgbClr val="FF0000"/>
                </a:solidFill>
              </a:rPr>
              <a:t>save_dir</a:t>
            </a:r>
            <a:r>
              <a:rPr lang="en-US" altLang="zh-TW" dirty="0">
                <a:solidFill>
                  <a:srgbClr val="FF0000"/>
                </a:solidFill>
              </a:rPr>
              <a:t> “</a:t>
            </a:r>
            <a:r>
              <a:rPr lang="zh-TW" altLang="en-US" dirty="0">
                <a:solidFill>
                  <a:srgbClr val="FF0000"/>
                </a:solidFill>
              </a:rPr>
              <a:t>路徑</a:t>
            </a:r>
            <a:r>
              <a:rPr lang="en-US" altLang="zh-TW" dirty="0">
                <a:solidFill>
                  <a:srgbClr val="FF0000"/>
                </a:solidFill>
              </a:rPr>
              <a:t>”</a:t>
            </a:r>
          </a:p>
          <a:p>
            <a:r>
              <a:rPr lang="en-US" altLang="zh-TW" dirty="0" err="1">
                <a:solidFill>
                  <a:srgbClr val="FF0000"/>
                </a:solidFill>
              </a:rPr>
              <a:t>save_dir</a:t>
            </a:r>
            <a:r>
              <a:rPr lang="zh-TW" altLang="en-US" dirty="0">
                <a:solidFill>
                  <a:srgbClr val="FF0000"/>
                </a:solidFill>
              </a:rPr>
              <a:t>可自訂路徑</a:t>
            </a:r>
            <a:r>
              <a:rPr lang="en-US" altLang="zh-TW" dirty="0">
                <a:solidFill>
                  <a:srgbClr val="FF0000"/>
                </a:solidFill>
              </a:rPr>
              <a:t>or</a:t>
            </a:r>
            <a:r>
              <a:rPr lang="zh-TW" altLang="en-US" dirty="0">
                <a:solidFill>
                  <a:srgbClr val="FF0000"/>
                </a:solidFill>
              </a:rPr>
              <a:t>默認</a:t>
            </a:r>
            <a:r>
              <a:rPr lang="en-US" altLang="zh-TW" dirty="0" err="1">
                <a:solidFill>
                  <a:srgbClr val="FF0000"/>
                </a:solidFill>
              </a:rPr>
              <a:t>forward_pic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/>
              <a:t>存檔資料夾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forward_pic</a:t>
            </a:r>
            <a:endParaRPr lang="en-US" altLang="zh-TW" dirty="0"/>
          </a:p>
          <a:p>
            <a:r>
              <a:rPr lang="zh-TW" altLang="en-US" dirty="0"/>
              <a:t>圖檔名稱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curve_N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_fA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_a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.png</a:t>
            </a:r>
            <a:r>
              <a:rPr lang="zh-TW" altLang="en-US" dirty="0"/>
              <a:t>  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A053CB0E-3B17-45BA-A3D7-D42A1DFBF7B6}"/>
              </a:ext>
            </a:extLst>
          </p:cNvPr>
          <p:cNvSpPr txBox="1">
            <a:spLocks/>
          </p:cNvSpPr>
          <p:nvPr/>
        </p:nvSpPr>
        <p:spPr>
          <a:xfrm>
            <a:off x="9723539" y="-115522"/>
            <a:ext cx="12744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800" dirty="0"/>
              <a:t>Input</a:t>
            </a:r>
            <a:endParaRPr lang="zh-TW" altLang="en-US" sz="2800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521628F7-C545-4037-9B91-BDB6903DDD76}"/>
              </a:ext>
            </a:extLst>
          </p:cNvPr>
          <p:cNvSpPr txBox="1">
            <a:spLocks/>
          </p:cNvSpPr>
          <p:nvPr/>
        </p:nvSpPr>
        <p:spPr>
          <a:xfrm>
            <a:off x="9018864" y="2806372"/>
            <a:ext cx="12744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800" dirty="0"/>
              <a:t>Output</a:t>
            </a:r>
            <a:endParaRPr lang="zh-TW" altLang="en-US" sz="2800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F749B06-799A-4A88-A138-9EA1648C2B04}"/>
              </a:ext>
            </a:extLst>
          </p:cNvPr>
          <p:cNvSpPr txBox="1">
            <a:spLocks/>
          </p:cNvSpPr>
          <p:nvPr/>
        </p:nvSpPr>
        <p:spPr>
          <a:xfrm>
            <a:off x="9798341" y="802190"/>
            <a:ext cx="3563300" cy="11602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1600" dirty="0"/>
              <a:t>三變數的設定值</a:t>
            </a:r>
            <a:endParaRPr lang="en-US" altLang="zh-TW" sz="1600" dirty="0"/>
          </a:p>
          <a:p>
            <a:r>
              <a:rPr lang="en-US" altLang="zh-TW" sz="1600" dirty="0"/>
              <a:t>N</a:t>
            </a:r>
          </a:p>
          <a:p>
            <a:r>
              <a:rPr lang="en-US" altLang="zh-TW" sz="1600" dirty="0" err="1"/>
              <a:t>fA</a:t>
            </a:r>
            <a:endParaRPr lang="en-US" altLang="zh-TW" sz="1600" dirty="0"/>
          </a:p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2E491BF-1E5F-46F5-A477-8492A2D11F61}"/>
              </a:ext>
            </a:extLst>
          </p:cNvPr>
          <p:cNvSpPr/>
          <p:nvPr/>
        </p:nvSpPr>
        <p:spPr>
          <a:xfrm>
            <a:off x="4863530" y="2116633"/>
            <a:ext cx="6508961" cy="567426"/>
          </a:xfrm>
          <a:prstGeom prst="rect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5816886-9839-479A-BD27-0E23F82E6DC6}"/>
              </a:ext>
            </a:extLst>
          </p:cNvPr>
          <p:cNvCxnSpPr>
            <a:cxnSpLocks/>
          </p:cNvCxnSpPr>
          <p:nvPr/>
        </p:nvCxnSpPr>
        <p:spPr>
          <a:xfrm flipV="1">
            <a:off x="8138336" y="1292786"/>
            <a:ext cx="1585203" cy="81518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73E06970-2113-4296-8F96-469660940288}"/>
              </a:ext>
            </a:extLst>
          </p:cNvPr>
          <p:cNvSpPr txBox="1">
            <a:spLocks/>
          </p:cNvSpPr>
          <p:nvPr/>
        </p:nvSpPr>
        <p:spPr>
          <a:xfrm>
            <a:off x="8725816" y="3787119"/>
            <a:ext cx="3563300" cy="1160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dirty="0"/>
              <a:t>SS-</a:t>
            </a:r>
            <a:r>
              <a:rPr lang="en-US" altLang="zh-TW" sz="1600" dirty="0" err="1"/>
              <a:t>Cuve</a:t>
            </a:r>
            <a:endParaRPr lang="en-US" altLang="zh-TW" sz="1600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2204FB82-BA37-4975-8972-07251FE97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712" y="4103339"/>
            <a:ext cx="3403285" cy="248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676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88B3CE-1AB5-4E74-85CF-BF4D4E070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976" y="-85676"/>
            <a:ext cx="10515600" cy="1325563"/>
          </a:xfrm>
        </p:spPr>
        <p:txBody>
          <a:bodyPr/>
          <a:lstStyle/>
          <a:p>
            <a:r>
              <a:rPr lang="en-US" altLang="zh-TW" dirty="0"/>
              <a:t>inverse_winform.py</a:t>
            </a:r>
            <a:endParaRPr lang="zh-TW" altLang="en-US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B1C77413-F513-457A-BEAF-15B13C6F4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697" y="3961061"/>
            <a:ext cx="3577891" cy="2786063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5B19205A-8561-4ECF-95E8-4D834148C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5701" y="4290784"/>
            <a:ext cx="3433898" cy="2622143"/>
          </a:xfrm>
          <a:prstGeom prst="rect">
            <a:avLst/>
          </a:prstGeom>
        </p:spPr>
      </p:pic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561F8623-16FB-4330-82C7-8528E8879DA6}"/>
              </a:ext>
            </a:extLst>
          </p:cNvPr>
          <p:cNvSpPr txBox="1">
            <a:spLocks/>
          </p:cNvSpPr>
          <p:nvPr/>
        </p:nvSpPr>
        <p:spPr>
          <a:xfrm>
            <a:off x="59794" y="1073468"/>
            <a:ext cx="3563300" cy="352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600" dirty="0">
                <a:solidFill>
                  <a:srgbClr val="FF0000"/>
                </a:solidFill>
              </a:rPr>
              <a:t>x1, y1;x1, y2….</a:t>
            </a:r>
            <a:r>
              <a:rPr lang="zh-TW" altLang="en-US" sz="1600" dirty="0">
                <a:solidFill>
                  <a:srgbClr val="FF0000"/>
                </a:solidFill>
              </a:rPr>
              <a:t>格式輸入座標</a:t>
            </a:r>
          </a:p>
        </p:txBody>
      </p:sp>
      <p:sp>
        <p:nvSpPr>
          <p:cNvPr id="24" name="箭號: 向右 23">
            <a:extLst>
              <a:ext uri="{FF2B5EF4-FFF2-40B4-BE49-F238E27FC236}">
                <a16:creationId xmlns:a16="http://schemas.microsoft.com/office/drawing/2014/main" id="{D0335B23-2B71-480D-B8FD-59BFB425C840}"/>
              </a:ext>
            </a:extLst>
          </p:cNvPr>
          <p:cNvSpPr/>
          <p:nvPr/>
        </p:nvSpPr>
        <p:spPr>
          <a:xfrm rot="3125499">
            <a:off x="1233965" y="2996557"/>
            <a:ext cx="1034272" cy="405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箭號: 向右 24">
            <a:extLst>
              <a:ext uri="{FF2B5EF4-FFF2-40B4-BE49-F238E27FC236}">
                <a16:creationId xmlns:a16="http://schemas.microsoft.com/office/drawing/2014/main" id="{147CA2C2-318C-48B2-8165-CEAB6C5F5E44}"/>
              </a:ext>
            </a:extLst>
          </p:cNvPr>
          <p:cNvSpPr/>
          <p:nvPr/>
        </p:nvSpPr>
        <p:spPr>
          <a:xfrm>
            <a:off x="5843322" y="5658585"/>
            <a:ext cx="2343146" cy="405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箭號: 向右 25">
            <a:extLst>
              <a:ext uri="{FF2B5EF4-FFF2-40B4-BE49-F238E27FC236}">
                <a16:creationId xmlns:a16="http://schemas.microsoft.com/office/drawing/2014/main" id="{028310FD-5F61-4F5F-8EA6-E4079694A74A}"/>
              </a:ext>
            </a:extLst>
          </p:cNvPr>
          <p:cNvSpPr/>
          <p:nvPr/>
        </p:nvSpPr>
        <p:spPr>
          <a:xfrm rot="18524724">
            <a:off x="5443249" y="3020534"/>
            <a:ext cx="2059963" cy="405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34F19DE1-4A0D-4BBC-94E4-21EF17E2A081}"/>
              </a:ext>
            </a:extLst>
          </p:cNvPr>
          <p:cNvSpPr txBox="1">
            <a:spLocks/>
          </p:cNvSpPr>
          <p:nvPr/>
        </p:nvSpPr>
        <p:spPr>
          <a:xfrm>
            <a:off x="2493570" y="3380935"/>
            <a:ext cx="4131517" cy="1160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600" dirty="0"/>
              <a:t>輸出</a:t>
            </a:r>
            <a:r>
              <a:rPr lang="en-US" altLang="zh-TW" sz="1600" dirty="0"/>
              <a:t>SS-</a:t>
            </a:r>
            <a:r>
              <a:rPr lang="en-US" altLang="zh-TW" sz="1600" dirty="0" err="1"/>
              <a:t>Cuve</a:t>
            </a:r>
            <a:r>
              <a:rPr lang="en-US" altLang="zh-TW" sz="1600" dirty="0"/>
              <a:t> Preview</a:t>
            </a:r>
          </a:p>
          <a:p>
            <a:r>
              <a:rPr lang="zh-TW" altLang="en-US" sz="1600" dirty="0"/>
              <a:t>存檔於</a:t>
            </a:r>
            <a:r>
              <a:rPr lang="en-US" altLang="zh-TW" sz="1600" dirty="0" err="1"/>
              <a:t>preview_pic</a:t>
            </a:r>
            <a:r>
              <a:rPr lang="en-US" altLang="zh-TW" sz="1600" dirty="0"/>
              <a:t> folder</a:t>
            </a: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C0A8A13B-2CEB-4D0D-8510-52745A06E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8987" y="523650"/>
            <a:ext cx="3563300" cy="17784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1600" dirty="0"/>
              <a:t>輸出三變數的建議值</a:t>
            </a:r>
            <a:endParaRPr lang="en-US" altLang="zh-TW" sz="1600" dirty="0"/>
          </a:p>
          <a:p>
            <a:pPr marL="0" indent="0">
              <a:buNone/>
            </a:pPr>
            <a:r>
              <a:rPr lang="zh-TW" altLang="en-US" sz="1600" dirty="0"/>
              <a:t>存檔於</a:t>
            </a:r>
            <a:r>
              <a:rPr lang="en-US" altLang="zh-TW" sz="1600" dirty="0" err="1"/>
              <a:t>suggest_parameter</a:t>
            </a:r>
            <a:r>
              <a:rPr lang="en-US" altLang="zh-TW" sz="1600" dirty="0"/>
              <a:t> folder</a:t>
            </a:r>
          </a:p>
          <a:p>
            <a:r>
              <a:rPr lang="en-US" altLang="zh-TW" sz="1600" dirty="0"/>
              <a:t>N</a:t>
            </a:r>
          </a:p>
          <a:p>
            <a:r>
              <a:rPr lang="en-US" altLang="zh-TW" sz="1600" dirty="0" err="1"/>
              <a:t>fA</a:t>
            </a:r>
            <a:endParaRPr lang="en-US" altLang="zh-TW" sz="1600" dirty="0"/>
          </a:p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29" name="內容版面配置區 2">
            <a:extLst>
              <a:ext uri="{FF2B5EF4-FFF2-40B4-BE49-F238E27FC236}">
                <a16:creationId xmlns:a16="http://schemas.microsoft.com/office/drawing/2014/main" id="{3C52F9F7-0922-4EB0-A870-700685E50A21}"/>
              </a:ext>
            </a:extLst>
          </p:cNvPr>
          <p:cNvSpPr txBox="1">
            <a:spLocks/>
          </p:cNvSpPr>
          <p:nvPr/>
        </p:nvSpPr>
        <p:spPr>
          <a:xfrm>
            <a:off x="8610289" y="3573159"/>
            <a:ext cx="3563300" cy="1160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600" dirty="0"/>
              <a:t>輸出實際 </a:t>
            </a:r>
            <a:r>
              <a:rPr lang="en-US" altLang="zh-TW" sz="1600" dirty="0"/>
              <a:t>vs </a:t>
            </a:r>
            <a:r>
              <a:rPr lang="zh-TW" altLang="en-US" sz="1600" dirty="0"/>
              <a:t>目標 </a:t>
            </a:r>
            <a:r>
              <a:rPr lang="en-US" altLang="zh-TW" sz="1600" dirty="0"/>
              <a:t>SS-curve</a:t>
            </a:r>
            <a:r>
              <a:rPr lang="zh-TW" altLang="en-US" sz="1600" dirty="0"/>
              <a:t> 疊圖</a:t>
            </a:r>
            <a:endParaRPr lang="en-US" altLang="zh-TW" sz="1600" dirty="0"/>
          </a:p>
          <a:p>
            <a:r>
              <a:rPr lang="zh-TW" altLang="en-US" sz="1600" dirty="0"/>
              <a:t>存檔於</a:t>
            </a:r>
            <a:r>
              <a:rPr lang="en-US" altLang="zh-TW" sz="1600" dirty="0" err="1"/>
              <a:t>overlap_pic</a:t>
            </a:r>
            <a:r>
              <a:rPr lang="en-US" altLang="zh-TW" sz="1600" dirty="0"/>
              <a:t> folder</a:t>
            </a:r>
            <a:endParaRPr lang="zh-TW" altLang="en-US" sz="16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EFB7D01-C4C5-48E4-B106-024AD91EA205}"/>
              </a:ext>
            </a:extLst>
          </p:cNvPr>
          <p:cNvSpPr txBox="1"/>
          <p:nvPr/>
        </p:nvSpPr>
        <p:spPr>
          <a:xfrm>
            <a:off x="0" y="1418649"/>
            <a:ext cx="6935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p</a:t>
            </a:r>
            <a:r>
              <a:rPr lang="zh-TW" altLang="en-US" dirty="0"/>
              <a:t>y</a:t>
            </a:r>
            <a:r>
              <a:rPr lang="en-US" altLang="zh-TW" dirty="0"/>
              <a:t>thon </a:t>
            </a:r>
            <a:r>
              <a:rPr lang="en-US" altLang="zh-TW" dirty="0" err="1"/>
              <a:t>inverse_winform</a:t>
            </a:r>
            <a:r>
              <a:rPr lang="zh-TW" altLang="en-US" dirty="0"/>
              <a:t> --coordinates "-0.1,0.3;1.0,0.5;3.5,0.7"</a:t>
            </a:r>
          </a:p>
        </p:txBody>
      </p: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735A2D82-32EC-4FC9-90C8-1C672FBBCBE0}"/>
              </a:ext>
            </a:extLst>
          </p:cNvPr>
          <p:cNvSpPr txBox="1">
            <a:spLocks/>
          </p:cNvSpPr>
          <p:nvPr/>
        </p:nvSpPr>
        <p:spPr>
          <a:xfrm>
            <a:off x="59794" y="1887284"/>
            <a:ext cx="3563300" cy="352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600" dirty="0">
                <a:solidFill>
                  <a:srgbClr val="FF0000"/>
                </a:solidFill>
              </a:rPr>
              <a:t>or</a:t>
            </a:r>
            <a:r>
              <a:rPr lang="zh-TW" altLang="en-US" sz="1600" dirty="0">
                <a:solidFill>
                  <a:srgbClr val="FF0000"/>
                </a:solidFill>
              </a:rPr>
              <a:t>直接匯入座標</a:t>
            </a:r>
            <a:r>
              <a:rPr lang="en-US" altLang="zh-TW" sz="1600" dirty="0">
                <a:solidFill>
                  <a:srgbClr val="FF0000"/>
                </a:solidFill>
              </a:rPr>
              <a:t>csv</a:t>
            </a:r>
            <a:r>
              <a:rPr lang="zh-TW" altLang="en-US" sz="1600" dirty="0">
                <a:solidFill>
                  <a:srgbClr val="FF0000"/>
                </a:solidFill>
              </a:rPr>
              <a:t>檔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A19023A5-7653-41A5-B1A2-A330C7FFF2FA}"/>
              </a:ext>
            </a:extLst>
          </p:cNvPr>
          <p:cNvSpPr txBox="1"/>
          <p:nvPr/>
        </p:nvSpPr>
        <p:spPr>
          <a:xfrm>
            <a:off x="-48132" y="2302100"/>
            <a:ext cx="6935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python </a:t>
            </a:r>
            <a:r>
              <a:rPr lang="en-US" altLang="zh-TW" dirty="0" err="1"/>
              <a:t>inverse_winform</a:t>
            </a:r>
            <a:r>
              <a:rPr lang="zh-TW" altLang="en-US" dirty="0"/>
              <a:t>.py --csv csv_file\Inverse_input.csv 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8350541-D2DB-41B0-B51D-ED2C426E7F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0946" y="1587021"/>
            <a:ext cx="29432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239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9D9779-83F9-468E-9B57-96D03D236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foward_analysis.py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19FDBC3-507B-43CB-A586-A9B8129A65A3}"/>
              </a:ext>
            </a:extLst>
          </p:cNvPr>
          <p:cNvSpPr txBox="1"/>
          <p:nvPr/>
        </p:nvSpPr>
        <p:spPr>
          <a:xfrm>
            <a:off x="646957" y="1355128"/>
            <a:ext cx="6233106" cy="54938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demo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endParaRPr lang="en-US" altLang="zh-TW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physbo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TW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need download VS build tool</a:t>
            </a:r>
            <a:endParaRPr lang="en-US" altLang="zh-TW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scipy</a:t>
            </a:r>
            <a:endParaRPr lang="en-US" altLang="zh-TW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itertools</a:t>
            </a:r>
            <a:endParaRPr lang="en-US" altLang="zh-TW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matplotlib</a:t>
            </a:r>
            <a:r>
              <a:rPr lang="en-US" altLang="zh-TW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pyplot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endParaRPr lang="en-US" altLang="zh-TW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endParaRPr lang="en-US" altLang="zh-TW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altLang="zh-TW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environ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'KMP_DUPLICATE_LIB_OK'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TW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'True'</a:t>
            </a:r>
            <a:endParaRPr lang="en-US" altLang="zh-TW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tensorflow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tf</a:t>
            </a:r>
            <a:endParaRPr lang="en-US" altLang="zh-TW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zh-TW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load_weights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'C:/Users/B20466/Desktop/</a:t>
            </a:r>
            <a:r>
              <a:rPr lang="zh-TW" alt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梓堂</a:t>
            </a:r>
            <a:r>
              <a:rPr lang="en-US" altLang="zh-TW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/Project/</a:t>
            </a:r>
            <a:r>
              <a:rPr lang="zh-TW" alt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材料</a:t>
            </a:r>
            <a:r>
              <a:rPr lang="en-US" altLang="zh-TW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AI/Thermoplastic Elastomer inverse design/polymer2.hdf5'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altLang="zh-TW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#polymer.hdf5 </a:t>
            </a:r>
            <a:r>
              <a:rPr lang="zh-TW" alt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路徑</a:t>
            </a:r>
            <a:endParaRPr lang="zh-TW" alt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zh-TW" alt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#Design target</a:t>
            </a:r>
            <a:endParaRPr lang="en-US" altLang="zh-TW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#target = </a:t>
            </a:r>
            <a:r>
              <a:rPr lang="en-US" altLang="zh-TW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np.linspace</a:t>
            </a:r>
            <a:r>
              <a:rPr lang="en-US" altLang="zh-TW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(0,2.0,101)</a:t>
            </a:r>
            <a:endParaRPr lang="en-US" altLang="zh-TW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x_axis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zh-TW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linspace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101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curve_analysis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</a:t>
            </a:r>
            <a:r>
              <a:rPr lang="en-US" altLang="zh-TW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zh-TW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altLang="zh-TW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</a:t>
            </a:r>
            <a:r>
              <a:rPr lang="en-US" altLang="zh-TW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curve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zh-TW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predict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).reshape(</a:t>
            </a:r>
            <a:r>
              <a:rPr lang="en-US" altLang="zh-TW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101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curve</a:t>
            </a:r>
            <a:b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9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endParaRPr lang="en-US" altLang="zh-TW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</a:t>
            </a:r>
            <a:r>
              <a:rPr lang="en-US" altLang="zh-TW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0.59</a:t>
            </a:r>
            <a:endParaRPr lang="en-US" altLang="zh-TW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0.12</a:t>
            </a:r>
            <a:endParaRPr lang="en-US" altLang="zh-TW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curve_analysis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48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0.59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0.12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#print(target.shape)</a:t>
            </a:r>
            <a:endParaRPr lang="en-US" altLang="zh-TW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"Curve</a:t>
            </a:r>
            <a:r>
              <a:rPr lang="en-US" altLang="zh-TW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Label: N=</a:t>
            </a:r>
            <a:r>
              <a:rPr lang="en-US" altLang="zh-TW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TW" sz="9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TW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</a:t>
            </a:r>
            <a:r>
              <a:rPr lang="en-US" altLang="zh-TW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TW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</a:t>
            </a:r>
            <a:r>
              <a:rPr lang="en-US" altLang="zh-TW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TW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a=</a:t>
            </a:r>
            <a:r>
              <a:rPr lang="en-US" altLang="zh-TW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TW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TW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TW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x_label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"Strain"</a:t>
            </a:r>
            <a:endParaRPr lang="en-US" altLang="zh-TW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y_label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"Stress[</a:t>
            </a:r>
            <a:r>
              <a:rPr lang="el-GR" altLang="zh-TW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εσ^-3]"</a:t>
            </a:r>
            <a:endParaRPr lang="el-GR" altLang="zh-TW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zh-TW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x_axis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zh-TW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altLang="zh-TW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添加曲線標籤</a:t>
            </a:r>
            <a:endParaRPr lang="zh-TW" alt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zh-TW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xlabel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x_label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altLang="zh-TW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設定 </a:t>
            </a:r>
            <a:r>
              <a:rPr lang="en-US" altLang="zh-TW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zh-TW" alt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軸標籤</a:t>
            </a:r>
            <a:endParaRPr lang="zh-TW" alt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zh-TW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ylabel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y_label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altLang="zh-TW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設定 </a:t>
            </a:r>
            <a:r>
              <a:rPr lang="en-US" altLang="zh-TW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Y </a:t>
            </a:r>
            <a:r>
              <a:rPr lang="zh-TW" alt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軸標籤</a:t>
            </a:r>
            <a:endParaRPr lang="zh-TW" alt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zh-TW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"SS Curve"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altLang="zh-TW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設定圖表標題</a:t>
            </a:r>
            <a:endParaRPr lang="zh-TW" alt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zh-TW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legend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 </a:t>
            </a:r>
            <a:r>
              <a:rPr lang="en-US" altLang="zh-TW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顯示圖例</a:t>
            </a:r>
            <a:endParaRPr lang="zh-TW" alt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zh-TW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altLang="zh-TW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顯示網格</a:t>
            </a:r>
            <a:endParaRPr lang="zh-TW" alt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zh-TW" alt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顯示圖表</a:t>
            </a:r>
            <a:endParaRPr lang="zh-TW" alt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zh-TW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A88E1097-4378-4B5E-95BB-DEC8C10881D4}"/>
              </a:ext>
            </a:extLst>
          </p:cNvPr>
          <p:cNvSpPr txBox="1">
            <a:spLocks/>
          </p:cNvSpPr>
          <p:nvPr/>
        </p:nvSpPr>
        <p:spPr>
          <a:xfrm>
            <a:off x="7995407" y="1351035"/>
            <a:ext cx="12744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800" dirty="0"/>
              <a:t>Input</a:t>
            </a:r>
            <a:endParaRPr lang="zh-TW" altLang="en-US" sz="2800" dirty="0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1A9F8549-C15A-430A-A9C8-BD565048724A}"/>
              </a:ext>
            </a:extLst>
          </p:cNvPr>
          <p:cNvSpPr txBox="1">
            <a:spLocks/>
          </p:cNvSpPr>
          <p:nvPr/>
        </p:nvSpPr>
        <p:spPr>
          <a:xfrm>
            <a:off x="7995407" y="2999726"/>
            <a:ext cx="12744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800" dirty="0"/>
              <a:t>Output</a:t>
            </a:r>
            <a:endParaRPr lang="zh-TW" altLang="en-US" sz="2800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3DE93A3F-8412-43C9-9B30-E8A37197A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404" y="3949379"/>
            <a:ext cx="3563300" cy="2672475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872FC88C-CB24-45A5-A05A-38E0A8F7D2DC}"/>
              </a:ext>
            </a:extLst>
          </p:cNvPr>
          <p:cNvSpPr/>
          <p:nvPr/>
        </p:nvSpPr>
        <p:spPr>
          <a:xfrm>
            <a:off x="646957" y="4102034"/>
            <a:ext cx="787560" cy="578840"/>
          </a:xfrm>
          <a:prstGeom prst="rect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E38C7FAC-A4B4-4D12-B1B7-48235D2A35EA}"/>
              </a:ext>
            </a:extLst>
          </p:cNvPr>
          <p:cNvCxnSpPr>
            <a:stCxn id="17" idx="3"/>
            <a:endCxn id="8" idx="1"/>
          </p:cNvCxnSpPr>
          <p:nvPr/>
        </p:nvCxnSpPr>
        <p:spPr>
          <a:xfrm flipV="1">
            <a:off x="1434517" y="2013817"/>
            <a:ext cx="6560890" cy="2377637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71E74FDF-E3BA-4309-9B5F-3B2292A5E905}"/>
              </a:ext>
            </a:extLst>
          </p:cNvPr>
          <p:cNvSpPr/>
          <p:nvPr/>
        </p:nvSpPr>
        <p:spPr>
          <a:xfrm>
            <a:off x="646956" y="5186067"/>
            <a:ext cx="3446871" cy="158302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45BBFF8E-DCD9-4ECD-BFBB-820454F7DFC8}"/>
              </a:ext>
            </a:extLst>
          </p:cNvPr>
          <p:cNvCxnSpPr>
            <a:stCxn id="34" idx="3"/>
            <a:endCxn id="10" idx="1"/>
          </p:cNvCxnSpPr>
          <p:nvPr/>
        </p:nvCxnSpPr>
        <p:spPr>
          <a:xfrm flipV="1">
            <a:off x="4093827" y="3665989"/>
            <a:ext cx="3976382" cy="231159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內容版面配置區 2">
            <a:extLst>
              <a:ext uri="{FF2B5EF4-FFF2-40B4-BE49-F238E27FC236}">
                <a16:creationId xmlns:a16="http://schemas.microsoft.com/office/drawing/2014/main" id="{EAA259F7-25CB-491C-8FD6-1EF153367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0209" y="2268747"/>
            <a:ext cx="3563300" cy="116025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TW" altLang="en-US" sz="1600" dirty="0"/>
              <a:t>三變數的設定值</a:t>
            </a:r>
            <a:endParaRPr lang="en-US" altLang="zh-TW" sz="1600" dirty="0"/>
          </a:p>
          <a:p>
            <a:r>
              <a:rPr lang="en-US" altLang="zh-TW" sz="1600" dirty="0"/>
              <a:t>N</a:t>
            </a:r>
          </a:p>
          <a:p>
            <a:r>
              <a:rPr lang="en-US" altLang="zh-TW" sz="1600" dirty="0" err="1"/>
              <a:t>fA</a:t>
            </a:r>
            <a:endParaRPr lang="en-US" altLang="zh-TW" sz="1600" dirty="0"/>
          </a:p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38" name="內容版面配置區 2">
            <a:extLst>
              <a:ext uri="{FF2B5EF4-FFF2-40B4-BE49-F238E27FC236}">
                <a16:creationId xmlns:a16="http://schemas.microsoft.com/office/drawing/2014/main" id="{CC67A45A-549D-4B3F-AD1F-3B992CE69037}"/>
              </a:ext>
            </a:extLst>
          </p:cNvPr>
          <p:cNvSpPr txBox="1">
            <a:spLocks/>
          </p:cNvSpPr>
          <p:nvPr/>
        </p:nvSpPr>
        <p:spPr>
          <a:xfrm>
            <a:off x="8070209" y="3920919"/>
            <a:ext cx="3563300" cy="1160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dirty="0"/>
              <a:t>SS-</a:t>
            </a:r>
            <a:r>
              <a:rPr lang="en-US" altLang="zh-TW" sz="1600" dirty="0" err="1"/>
              <a:t>Cuve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1946667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F457E3-2C92-4315-B0F6-17237007D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Inverse_design.py_(1)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9E4A7856-2BDE-4C6E-96BE-C6090C3B799C}"/>
              </a:ext>
            </a:extLst>
          </p:cNvPr>
          <p:cNvSpPr txBox="1"/>
          <p:nvPr/>
        </p:nvSpPr>
        <p:spPr>
          <a:xfrm>
            <a:off x="329268" y="1394984"/>
            <a:ext cx="609460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demo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endParaRPr lang="en-US" altLang="zh-TW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physbo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TW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need download VS build tool</a:t>
            </a:r>
            <a:endParaRPr lang="en-US" altLang="zh-TW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scipy</a:t>
            </a:r>
            <a:endParaRPr lang="en-US" altLang="zh-TW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itertools</a:t>
            </a:r>
            <a:endParaRPr lang="en-US" altLang="zh-TW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matplotlib</a:t>
            </a:r>
            <a:r>
              <a:rPr lang="en-US" altLang="zh-TW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pyplot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endParaRPr lang="en-US" altLang="zh-TW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endParaRPr lang="en-US" altLang="zh-TW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altLang="zh-TW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environ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'KMP_DUPLICATE_LIB_OK'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TW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'True'</a:t>
            </a:r>
            <a:endParaRPr lang="en-US" altLang="zh-TW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tensorflow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tf</a:t>
            </a:r>
            <a:endParaRPr lang="en-US" altLang="zh-TW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zh-TW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load_weights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'C:/Users/B20466/Desktop/</a:t>
            </a:r>
            <a:r>
              <a:rPr lang="zh-TW" alt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梓堂</a:t>
            </a:r>
            <a:r>
              <a:rPr lang="en-US" altLang="zh-TW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/Project/</a:t>
            </a:r>
            <a:r>
              <a:rPr lang="zh-TW" alt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材料</a:t>
            </a:r>
            <a:r>
              <a:rPr lang="en-US" altLang="zh-TW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AI/</a:t>
            </a:r>
            <a:r>
              <a:rPr lang="en-US" altLang="zh-TW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NTU_Polymer_inverse</a:t>
            </a:r>
            <a:r>
              <a:rPr lang="en-US" altLang="zh-TW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/polymer.hdf5'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altLang="zh-TW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#C:/Users/B20466/Desktop/NTU_Polymer_inverse/polymer.hdf5</a:t>
            </a:r>
            <a:endParaRPr lang="en-US" altLang="zh-TW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#Design target</a:t>
            </a:r>
            <a:endParaRPr lang="en-US" altLang="zh-TW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#target = </a:t>
            </a:r>
            <a:r>
              <a:rPr lang="en-US" altLang="zh-TW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np.linspace</a:t>
            </a:r>
            <a:r>
              <a:rPr lang="en-US" altLang="zh-TW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(0,2.0,101)</a:t>
            </a:r>
            <a:endParaRPr lang="en-US" altLang="zh-TW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x_axis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zh-TW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linspace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101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settarget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y1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y2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y3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line1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zh-TW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linspace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y1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line2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zh-TW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linspace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y1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y2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altLang="zh-TW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TW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line3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zh-TW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linspace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y2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y3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101</a:t>
            </a:r>
            <a:r>
              <a:rPr lang="en-US" altLang="zh-TW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TW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combined_line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zh-TW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concatenate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zh-TW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line1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line2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line3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combined_line</a:t>
            </a:r>
            <a:endParaRPr lang="en-US" altLang="zh-TW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altLang="zh-TW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settarget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0.4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0.8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1.2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繪製曲線</a:t>
            </a:r>
            <a:endParaRPr lang="zh-TW" alt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x_label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"Strain"</a:t>
            </a:r>
            <a:endParaRPr lang="en-US" altLang="zh-TW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y_label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"Stress[</a:t>
            </a:r>
            <a:r>
              <a:rPr lang="el-GR" altLang="zh-TW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εσ^-3]"</a:t>
            </a:r>
            <a:endParaRPr lang="el-GR" altLang="zh-TW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zh-TW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x_axis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zh-TW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"Target Curve"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'blue'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altLang="zh-TW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添加曲線標籤</a:t>
            </a:r>
            <a:endParaRPr lang="zh-TW" alt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zh-TW" alt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zh-TW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xlabel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x_label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altLang="zh-TW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設定 </a:t>
            </a:r>
            <a:r>
              <a:rPr lang="en-US" altLang="zh-TW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zh-TW" alt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軸標籤</a:t>
            </a:r>
            <a:endParaRPr lang="zh-TW" alt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zh-TW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ylabel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y_label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altLang="zh-TW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設定 </a:t>
            </a:r>
            <a:r>
              <a:rPr lang="en-US" altLang="zh-TW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Y </a:t>
            </a:r>
            <a:r>
              <a:rPr lang="zh-TW" alt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軸標籤</a:t>
            </a:r>
            <a:endParaRPr lang="zh-TW" alt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zh-TW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"SS Curve"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altLang="zh-TW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設定圖表標題</a:t>
            </a:r>
            <a:endParaRPr lang="zh-TW" alt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zh-TW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legend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 </a:t>
            </a:r>
            <a:r>
              <a:rPr lang="en-US" altLang="zh-TW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顯示圖例</a:t>
            </a:r>
            <a:endParaRPr lang="zh-TW" alt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zh-TW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altLang="zh-TW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顯示網格</a:t>
            </a:r>
            <a:endParaRPr lang="zh-TW" alt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zh-TW" alt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顯示圖表</a:t>
            </a:r>
            <a:endParaRPr lang="zh-TW" alt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zh-TW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zh-TW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9" name="標題 1">
            <a:extLst>
              <a:ext uri="{FF2B5EF4-FFF2-40B4-BE49-F238E27FC236}">
                <a16:creationId xmlns:a16="http://schemas.microsoft.com/office/drawing/2014/main" id="{E622A40C-B6DE-48F0-AF5F-FA4B887A46ED}"/>
              </a:ext>
            </a:extLst>
          </p:cNvPr>
          <p:cNvSpPr txBox="1">
            <a:spLocks/>
          </p:cNvSpPr>
          <p:nvPr/>
        </p:nvSpPr>
        <p:spPr>
          <a:xfrm>
            <a:off x="7995407" y="763805"/>
            <a:ext cx="12744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800" dirty="0"/>
              <a:t>Input</a:t>
            </a:r>
            <a:endParaRPr lang="zh-TW" altLang="en-US" sz="2800" dirty="0"/>
          </a:p>
        </p:txBody>
      </p:sp>
      <p:sp>
        <p:nvSpPr>
          <p:cNvPr id="30" name="標題 1">
            <a:extLst>
              <a:ext uri="{FF2B5EF4-FFF2-40B4-BE49-F238E27FC236}">
                <a16:creationId xmlns:a16="http://schemas.microsoft.com/office/drawing/2014/main" id="{D2258F0B-8ACD-4EAE-837F-AC2BBB27222A}"/>
              </a:ext>
            </a:extLst>
          </p:cNvPr>
          <p:cNvSpPr txBox="1">
            <a:spLocks/>
          </p:cNvSpPr>
          <p:nvPr/>
        </p:nvSpPr>
        <p:spPr>
          <a:xfrm>
            <a:off x="7995406" y="2999726"/>
            <a:ext cx="18113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800" dirty="0"/>
              <a:t>Output_1</a:t>
            </a:r>
            <a:endParaRPr lang="zh-TW" altLang="en-US" sz="2800" dirty="0"/>
          </a:p>
        </p:txBody>
      </p:sp>
      <p:pic>
        <p:nvPicPr>
          <p:cNvPr id="32" name="圖片 31">
            <a:extLst>
              <a:ext uri="{FF2B5EF4-FFF2-40B4-BE49-F238E27FC236}">
                <a16:creationId xmlns:a16="http://schemas.microsoft.com/office/drawing/2014/main" id="{74CB5351-318D-47BC-9D22-22FF6B5B3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614" y="4031635"/>
            <a:ext cx="3624881" cy="2718661"/>
          </a:xfrm>
          <a:prstGeom prst="rect">
            <a:avLst/>
          </a:prstGeom>
        </p:spPr>
      </p:pic>
      <p:sp>
        <p:nvSpPr>
          <p:cNvPr id="33" name="內容版面配置區 2">
            <a:extLst>
              <a:ext uri="{FF2B5EF4-FFF2-40B4-BE49-F238E27FC236}">
                <a16:creationId xmlns:a16="http://schemas.microsoft.com/office/drawing/2014/main" id="{04E22046-EA55-42B3-ADA9-ECE2E35E3EA2}"/>
              </a:ext>
            </a:extLst>
          </p:cNvPr>
          <p:cNvSpPr txBox="1">
            <a:spLocks/>
          </p:cNvSpPr>
          <p:nvPr/>
        </p:nvSpPr>
        <p:spPr>
          <a:xfrm>
            <a:off x="7488185" y="3962864"/>
            <a:ext cx="3563300" cy="1160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dirty="0"/>
              <a:t>SS-</a:t>
            </a:r>
            <a:r>
              <a:rPr lang="en-US" altLang="zh-TW" sz="1600" dirty="0" err="1"/>
              <a:t>Cuve</a:t>
            </a:r>
            <a:r>
              <a:rPr lang="en-US" altLang="zh-TW" sz="1600" dirty="0"/>
              <a:t> Preview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A461648-23BB-44BA-9FF6-2F11C0B04E29}"/>
              </a:ext>
            </a:extLst>
          </p:cNvPr>
          <p:cNvSpPr/>
          <p:nvPr/>
        </p:nvSpPr>
        <p:spPr>
          <a:xfrm>
            <a:off x="363164" y="4915949"/>
            <a:ext cx="5022568" cy="17616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6B310C98-DF57-4E5B-8246-ACA8EF4FEA23}"/>
              </a:ext>
            </a:extLst>
          </p:cNvPr>
          <p:cNvCxnSpPr>
            <a:cxnSpLocks/>
            <a:stCxn id="34" idx="3"/>
            <a:endCxn id="30" idx="1"/>
          </p:cNvCxnSpPr>
          <p:nvPr/>
        </p:nvCxnSpPr>
        <p:spPr>
          <a:xfrm flipV="1">
            <a:off x="5385732" y="3662508"/>
            <a:ext cx="2609674" cy="2134285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84B29157-BC41-4F87-B41F-49699E4475D1}"/>
              </a:ext>
            </a:extLst>
          </p:cNvPr>
          <p:cNvSpPr/>
          <p:nvPr/>
        </p:nvSpPr>
        <p:spPr>
          <a:xfrm>
            <a:off x="363163" y="3598877"/>
            <a:ext cx="3588051" cy="1244412"/>
          </a:xfrm>
          <a:prstGeom prst="rect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FBDB084A-3701-4A49-A67F-81A900315C7C}"/>
              </a:ext>
            </a:extLst>
          </p:cNvPr>
          <p:cNvCxnSpPr>
            <a:cxnSpLocks/>
            <a:stCxn id="39" idx="3"/>
            <a:endCxn id="29" idx="1"/>
          </p:cNvCxnSpPr>
          <p:nvPr/>
        </p:nvCxnSpPr>
        <p:spPr>
          <a:xfrm flipV="1">
            <a:off x="3951214" y="1426587"/>
            <a:ext cx="4044193" cy="2794496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內容版面配置區 2">
            <a:extLst>
              <a:ext uri="{FF2B5EF4-FFF2-40B4-BE49-F238E27FC236}">
                <a16:creationId xmlns:a16="http://schemas.microsoft.com/office/drawing/2014/main" id="{BC54E094-FD10-42C7-8078-478FA6669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5984" y="1689295"/>
            <a:ext cx="3783435" cy="17091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400" dirty="0"/>
              <a:t>SS-Curve </a:t>
            </a:r>
            <a:r>
              <a:rPr lang="zh-TW" altLang="en-US" sz="1400" dirty="0"/>
              <a:t>的座標輸入，須廠商支援滑窗設計。</a:t>
            </a:r>
            <a:endParaRPr lang="en-US" altLang="zh-TW" sz="1400" dirty="0"/>
          </a:p>
          <a:p>
            <a:pPr marL="0" indent="0">
              <a:buNone/>
            </a:pPr>
            <a:r>
              <a:rPr lang="zh-TW" altLang="en-US" sz="1400" dirty="0"/>
              <a:t>最多輸入</a:t>
            </a:r>
            <a:r>
              <a:rPr lang="en-US" altLang="zh-TW" sz="1400" dirty="0"/>
              <a:t>100</a:t>
            </a:r>
            <a:r>
              <a:rPr lang="zh-TW" altLang="en-US" sz="1400" dirty="0"/>
              <a:t>點</a:t>
            </a:r>
            <a:endParaRPr lang="en-US" altLang="zh-TW" sz="1400" dirty="0"/>
          </a:p>
          <a:p>
            <a:pPr marL="0" indent="0">
              <a:buNone/>
            </a:pPr>
            <a:r>
              <a:rPr lang="zh-TW" altLang="en-US" sz="1400" dirty="0"/>
              <a:t>預設座標</a:t>
            </a:r>
            <a:r>
              <a:rPr lang="en-US" altLang="zh-TW" sz="1400" dirty="0"/>
              <a:t>(0, 0)</a:t>
            </a:r>
          </a:p>
          <a:p>
            <a:pPr marL="0" indent="0">
              <a:buNone/>
            </a:pPr>
            <a:r>
              <a:rPr lang="zh-TW" altLang="en-US" sz="1400" dirty="0"/>
              <a:t>最右邊二點外插延伸至</a:t>
            </a:r>
            <a:r>
              <a:rPr lang="en-US" altLang="zh-TW" sz="1400" dirty="0"/>
              <a:t>x=3</a:t>
            </a:r>
          </a:p>
          <a:p>
            <a:pPr marL="0" indent="0">
              <a:buNone/>
            </a:pPr>
            <a:r>
              <a:rPr lang="zh-TW" altLang="en-US" sz="1400" dirty="0"/>
              <a:t>支援輸入</a:t>
            </a:r>
            <a:r>
              <a:rPr lang="en-US" altLang="zh-TW" sz="1400" dirty="0"/>
              <a:t>csv</a:t>
            </a:r>
            <a:r>
              <a:rPr lang="zh-TW" altLang="en-US" sz="1400" dirty="0"/>
              <a:t>檔</a:t>
            </a:r>
          </a:p>
        </p:txBody>
      </p:sp>
    </p:spTree>
    <p:extLst>
      <p:ext uri="{BB962C8B-B14F-4D97-AF65-F5344CB8AC3E}">
        <p14:creationId xmlns:p14="http://schemas.microsoft.com/office/powerpoint/2010/main" val="2856107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F457E3-2C92-4315-B0F6-17237007D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476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Inverse_design.py_(2)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9E4A7856-2BDE-4C6E-96BE-C6090C3B799C}"/>
              </a:ext>
            </a:extLst>
          </p:cNvPr>
          <p:cNvSpPr txBox="1"/>
          <p:nvPr/>
        </p:nvSpPr>
        <p:spPr>
          <a:xfrm>
            <a:off x="136322" y="494842"/>
            <a:ext cx="6094602" cy="69865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#Design space</a:t>
            </a:r>
            <a:endParaRPr lang="en-US" altLang="zh-TW" sz="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7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X_0</a:t>
            </a:r>
            <a:r>
              <a:rPr lang="en-US" altLang="zh-TW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zh-TW" sz="7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linspace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40.0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140.0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101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#40~140</a:t>
            </a:r>
            <a:r>
              <a:rPr lang="zh-TW" altLang="en-US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抓</a:t>
            </a:r>
            <a:r>
              <a:rPr lang="en-US" altLang="zh-TW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101</a:t>
            </a:r>
            <a:r>
              <a:rPr lang="zh-TW" altLang="en-US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個</a:t>
            </a:r>
            <a:r>
              <a:rPr lang="en-US" altLang="zh-TW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data</a:t>
            </a:r>
            <a:endParaRPr lang="en-US" altLang="zh-TW" sz="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7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X_1</a:t>
            </a:r>
            <a:r>
              <a:rPr lang="en-US" altLang="zh-TW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zh-TW" sz="7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linspace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0.6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51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7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X_2</a:t>
            </a:r>
            <a:r>
              <a:rPr lang="en-US" altLang="zh-TW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zh-TW" sz="7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linspace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51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candidate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r>
              <a:rPr lang="en-US" altLang="zh-TW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7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X_0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7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X_1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7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X_2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TW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candidate</a:t>
            </a:r>
            <a:r>
              <a:rPr lang="en-US" altLang="zh-TW" sz="7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zh-TW" sz="7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altLang="zh-TW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7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TW" sz="7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]))  </a:t>
            </a:r>
            <a:r>
              <a:rPr lang="en-US" altLang="zh-TW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TW" altLang="en-US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約</a:t>
            </a:r>
            <a:r>
              <a:rPr lang="en-US" altLang="zh-TW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25w</a:t>
            </a:r>
            <a:r>
              <a:rPr lang="zh-TW" altLang="en-US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筆 </a:t>
            </a:r>
            <a:r>
              <a:rPr lang="en-US" altLang="zh-TW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input feature</a:t>
            </a:r>
            <a:endParaRPr lang="en-US" altLang="zh-TW" sz="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7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zh-TW" sz="7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candidate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#input 25w x 3</a:t>
            </a:r>
            <a:endParaRPr lang="en-US" altLang="zh-TW" sz="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sz="7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c:'</a:t>
            </a:r>
            <a:r>
              <a:rPr lang="en-US" altLang="zh-TW" sz="7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candidate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zh-TW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sz="7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x:'</a:t>
            </a:r>
            <a:r>
              <a:rPr lang="en-US" altLang="zh-TW" sz="7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7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###############</a:t>
            </a:r>
            <a:endParaRPr lang="en-US" altLang="zh-TW" sz="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#define the simulator class and find the minimum value of a one-dimensional function using PHYSBO</a:t>
            </a:r>
            <a:endParaRPr lang="en-US" altLang="zh-TW" sz="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simulator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__call__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TW" sz="7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action_idx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7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action_idx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#objective function</a:t>
            </a:r>
            <a:endParaRPr lang="en-US" altLang="zh-TW" sz="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fx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zh-TW" sz="7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zh-TW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zh-TW" sz="7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predict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TW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altLang="zh-TW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TW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101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TW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#loss</a:t>
            </a:r>
            <a:endParaRPr lang="en-US" altLang="zh-TW" sz="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fx_list</a:t>
            </a:r>
            <a:r>
              <a:rPr lang="en-US" altLang="zh-TW" sz="7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fx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#loss for all input</a:t>
            </a:r>
            <a:endParaRPr lang="en-US" altLang="zh-TW" sz="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x_list</a:t>
            </a:r>
            <a:r>
              <a:rPr lang="en-US" altLang="zh-TW" sz="7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7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action_idx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TW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fx</a:t>
            </a:r>
            <a:endParaRPr lang="en-US" altLang="zh-TW" sz="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#set policy</a:t>
            </a:r>
            <a:endParaRPr lang="en-US" altLang="zh-TW" sz="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policy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physbo</a:t>
            </a:r>
            <a:r>
              <a:rPr lang="en-US" altLang="zh-TW" sz="7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lang="en-US" altLang="zh-TW" sz="7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discrete</a:t>
            </a:r>
            <a:r>
              <a:rPr lang="en-US" altLang="zh-TW" sz="7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policy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test_X</a:t>
            </a:r>
            <a:r>
              <a:rPr lang="en-US" altLang="zh-TW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7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set seed</a:t>
            </a:r>
            <a:endParaRPr lang="en-US" altLang="zh-TW" sz="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policy</a:t>
            </a:r>
            <a:r>
              <a:rPr lang="en-US" altLang="zh-TW" sz="7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set_seed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fx_list</a:t>
            </a:r>
            <a:r>
              <a:rPr lang="en-US" altLang="zh-TW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</a:t>
            </a:r>
          </a:p>
          <a:p>
            <a:r>
              <a:rPr lang="en-US" altLang="zh-TW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x_list</a:t>
            </a:r>
            <a:r>
              <a:rPr lang="en-US" altLang="zh-TW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</a:t>
            </a:r>
          </a:p>
          <a:p>
            <a:b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#need random data to </a:t>
            </a:r>
            <a:r>
              <a:rPr lang="en-US" altLang="zh-TW" sz="7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vuild</a:t>
            </a:r>
            <a:r>
              <a:rPr lang="en-US" altLang="zh-TW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gauss distribution</a:t>
            </a:r>
            <a:endParaRPr lang="en-US" altLang="zh-TW" sz="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zh-TW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policy</a:t>
            </a:r>
            <a:r>
              <a:rPr lang="en-US" altLang="zh-TW" sz="7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random_search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max_num_probes</a:t>
            </a:r>
            <a:r>
              <a:rPr lang="en-US" altLang="zh-TW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simulator</a:t>
            </a:r>
            <a:r>
              <a:rPr lang="en-US" altLang="zh-TW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simulator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b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policy</a:t>
            </a:r>
            <a:r>
              <a:rPr lang="en-US" altLang="zh-TW" sz="7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bayes_search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max_num_probes</a:t>
            </a:r>
            <a:r>
              <a:rPr lang="en-US" altLang="zh-TW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simulator</a:t>
            </a:r>
            <a:r>
              <a:rPr lang="en-US" altLang="zh-TW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simulator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zh-TW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zh-TW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sz="7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TS'</a:t>
            </a:r>
            <a:r>
              <a:rPr lang="en-US" altLang="zh-TW" sz="7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interval</a:t>
            </a:r>
            <a:r>
              <a:rPr lang="en-US" altLang="zh-TW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num_rand_basis</a:t>
            </a:r>
            <a:r>
              <a:rPr lang="en-US" altLang="zh-TW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best_fxs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best_actions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policy</a:t>
            </a:r>
            <a:r>
              <a:rPr lang="en-US" altLang="zh-TW" sz="7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altLang="zh-TW" sz="7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export_sequence_best_fx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best_fx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best_fxs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TW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TW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best_X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7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best_actions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TW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],:]</a:t>
            </a:r>
          </a:p>
          <a:p>
            <a:r>
              <a:rPr lang="en-US" altLang="zh-TW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sz="7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"best_fx</a:t>
            </a:r>
            <a:r>
              <a:rPr lang="en-US" altLang="zh-TW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TW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best_fx</a:t>
            </a:r>
            <a:r>
              <a:rPr lang="en-US" altLang="zh-TW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TW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at N=</a:t>
            </a:r>
            <a:r>
              <a:rPr lang="en-US" altLang="zh-TW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TW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best_X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TW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7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f_A</a:t>
            </a:r>
            <a:r>
              <a:rPr lang="en-US" altLang="zh-TW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TW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best_X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TW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,alpha=</a:t>
            </a:r>
            <a:r>
              <a:rPr lang="en-US" altLang="zh-TW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TW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best_X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TW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best_sol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zh-TW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best_X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altLang="zh-TW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best_X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TW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best_X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</a:t>
            </a:r>
          </a:p>
          <a:p>
            <a:r>
              <a:rPr lang="en-US" altLang="zh-TW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real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zh-TW" sz="7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predict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best_X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).reshape(</a:t>
            </a:r>
            <a:r>
              <a:rPr lang="en-US" altLang="zh-TW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101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b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繪製曲線</a:t>
            </a:r>
            <a:endParaRPr lang="zh-TW" altLang="en-US" sz="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x_label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"Strain"</a:t>
            </a:r>
            <a:endParaRPr lang="en-US" altLang="zh-TW" sz="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y_label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"Stress[</a:t>
            </a:r>
            <a:r>
              <a:rPr lang="el-GR" altLang="zh-TW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εσ^-3]"</a:t>
            </a:r>
            <a:endParaRPr lang="el-GR" altLang="zh-TW" sz="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zh-TW" sz="7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x_axis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zh-TW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"Target Curve"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'blue'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altLang="zh-TW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添加曲線標籤</a:t>
            </a:r>
            <a:endParaRPr lang="zh-TW" altLang="en-US" sz="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zh-TW" sz="7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x_axis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real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zh-TW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"Real Curve(N=125.0,f_A=0.54,alpha=0.31)"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altLang="zh-TW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添加曲線標籤</a:t>
            </a:r>
            <a:endParaRPr lang="zh-TW" altLang="en-US" sz="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zh-TW" alt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zh-TW" sz="7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xlabel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x_label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altLang="zh-TW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設定 </a:t>
            </a:r>
            <a:r>
              <a:rPr lang="en-US" altLang="zh-TW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zh-TW" altLang="en-US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軸標籤</a:t>
            </a:r>
            <a:endParaRPr lang="zh-TW" altLang="en-US" sz="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zh-TW" sz="7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ylabel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y_label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altLang="zh-TW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設定 </a:t>
            </a:r>
            <a:r>
              <a:rPr lang="en-US" altLang="zh-TW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Y </a:t>
            </a:r>
            <a:r>
              <a:rPr lang="zh-TW" altLang="en-US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軸標籤</a:t>
            </a:r>
            <a:endParaRPr lang="zh-TW" altLang="en-US" sz="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zh-TW" sz="7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"SS Curve"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altLang="zh-TW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設定圖表標題</a:t>
            </a:r>
            <a:endParaRPr lang="zh-TW" altLang="en-US" sz="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zh-TW" sz="7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legend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 </a:t>
            </a:r>
            <a:r>
              <a:rPr lang="en-US" altLang="zh-TW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顯示圖例</a:t>
            </a:r>
            <a:endParaRPr lang="zh-TW" altLang="en-US" sz="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zh-TW" sz="7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altLang="zh-TW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顯示網格</a:t>
            </a:r>
            <a:endParaRPr lang="zh-TW" altLang="en-US" sz="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zh-TW" alt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顯示圖表</a:t>
            </a:r>
            <a:endParaRPr lang="zh-TW" altLang="en-US" sz="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zh-TW" sz="7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zh-TW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FBEE27DE-D3EB-40F5-AA9F-022B080A3812}"/>
              </a:ext>
            </a:extLst>
          </p:cNvPr>
          <p:cNvSpPr txBox="1">
            <a:spLocks/>
          </p:cNvSpPr>
          <p:nvPr/>
        </p:nvSpPr>
        <p:spPr>
          <a:xfrm>
            <a:off x="7995406" y="2999726"/>
            <a:ext cx="24153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800" dirty="0"/>
              <a:t>Output_3</a:t>
            </a:r>
            <a:endParaRPr lang="zh-TW" altLang="en-US" sz="28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540C25C-9FE0-4103-B801-75B37E1ED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431" y="3988106"/>
            <a:ext cx="3526369" cy="264477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A15F4C3-A88C-4041-B351-9860ED091E6A}"/>
              </a:ext>
            </a:extLst>
          </p:cNvPr>
          <p:cNvSpPr/>
          <p:nvPr/>
        </p:nvSpPr>
        <p:spPr>
          <a:xfrm>
            <a:off x="136322" y="5863905"/>
            <a:ext cx="5207465" cy="151840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0F01BEC8-8C8B-4357-8480-408DCBCFD4E8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5343787" y="3662508"/>
            <a:ext cx="2651619" cy="2960601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D70CC7FB-8B57-4C40-AA0E-173F255CC773}"/>
              </a:ext>
            </a:extLst>
          </p:cNvPr>
          <p:cNvSpPr/>
          <p:nvPr/>
        </p:nvSpPr>
        <p:spPr>
          <a:xfrm>
            <a:off x="136322" y="5511568"/>
            <a:ext cx="5207465" cy="25328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33D973B7-58D2-440E-90A6-4B9923464F4E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 flipV="1">
            <a:off x="5343787" y="799544"/>
            <a:ext cx="2651619" cy="4838664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標題 1">
            <a:extLst>
              <a:ext uri="{FF2B5EF4-FFF2-40B4-BE49-F238E27FC236}">
                <a16:creationId xmlns:a16="http://schemas.microsoft.com/office/drawing/2014/main" id="{45C89D88-0C48-488A-9B39-3B908570D6EC}"/>
              </a:ext>
            </a:extLst>
          </p:cNvPr>
          <p:cNvSpPr txBox="1">
            <a:spLocks/>
          </p:cNvSpPr>
          <p:nvPr/>
        </p:nvSpPr>
        <p:spPr>
          <a:xfrm>
            <a:off x="7995406" y="136762"/>
            <a:ext cx="24153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800" dirty="0"/>
              <a:t>Output_2</a:t>
            </a:r>
            <a:endParaRPr lang="zh-TW" altLang="en-US" sz="2800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EA623BAB-11D4-473F-B67F-6B6BD1B2F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8598" y="1121397"/>
            <a:ext cx="3563300" cy="116025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TW" altLang="en-US" sz="1600" dirty="0"/>
              <a:t>輸出三變數的建議值</a:t>
            </a:r>
            <a:endParaRPr lang="en-US" altLang="zh-TW" sz="1600" dirty="0"/>
          </a:p>
          <a:p>
            <a:r>
              <a:rPr lang="en-US" altLang="zh-TW" sz="1600" dirty="0"/>
              <a:t>N</a:t>
            </a:r>
          </a:p>
          <a:p>
            <a:r>
              <a:rPr lang="en-US" altLang="zh-TW" sz="1600" dirty="0" err="1"/>
              <a:t>fA</a:t>
            </a:r>
            <a:endParaRPr lang="en-US" altLang="zh-TW" sz="1600" dirty="0"/>
          </a:p>
          <a:p>
            <a:r>
              <a:rPr lang="en-US" altLang="zh-TW" sz="1600" dirty="0"/>
              <a:t>a</a:t>
            </a:r>
            <a:endParaRPr lang="zh-TW" altLang="en-US" sz="1600" dirty="0"/>
          </a:p>
        </p:txBody>
      </p:sp>
      <p:sp>
        <p:nvSpPr>
          <p:cNvPr id="26" name="內容版面配置區 2">
            <a:extLst>
              <a:ext uri="{FF2B5EF4-FFF2-40B4-BE49-F238E27FC236}">
                <a16:creationId xmlns:a16="http://schemas.microsoft.com/office/drawing/2014/main" id="{11EE5055-CC84-4AF2-A5F9-B929594FA507}"/>
              </a:ext>
            </a:extLst>
          </p:cNvPr>
          <p:cNvSpPr txBox="1">
            <a:spLocks/>
          </p:cNvSpPr>
          <p:nvPr/>
        </p:nvSpPr>
        <p:spPr>
          <a:xfrm>
            <a:off x="8163381" y="3883112"/>
            <a:ext cx="3563300" cy="1160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600" dirty="0"/>
              <a:t>實際 </a:t>
            </a:r>
            <a:r>
              <a:rPr lang="en-US" altLang="zh-TW" sz="1600" dirty="0"/>
              <a:t>vs </a:t>
            </a:r>
            <a:r>
              <a:rPr lang="zh-TW" altLang="en-US" sz="1600" dirty="0"/>
              <a:t>目標 </a:t>
            </a:r>
            <a:r>
              <a:rPr lang="en-US" altLang="zh-TW" sz="1600" dirty="0"/>
              <a:t>SS-curve</a:t>
            </a:r>
            <a:r>
              <a:rPr lang="zh-TW" altLang="en-US" sz="1600" dirty="0"/>
              <a:t> 疊圖</a:t>
            </a:r>
          </a:p>
        </p:txBody>
      </p:sp>
    </p:spTree>
    <p:extLst>
      <p:ext uri="{BB962C8B-B14F-4D97-AF65-F5344CB8AC3E}">
        <p14:creationId xmlns:p14="http://schemas.microsoft.com/office/powerpoint/2010/main" val="29522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91DF08A0-5D00-42B4-80D8-64769BD77AA0}"/>
              </a:ext>
            </a:extLst>
          </p:cNvPr>
          <p:cNvSpPr txBox="1"/>
          <p:nvPr/>
        </p:nvSpPr>
        <p:spPr>
          <a:xfrm>
            <a:off x="135565" y="240981"/>
            <a:ext cx="609777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1800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您好</a:t>
            </a:r>
            <a:endParaRPr lang="zh-TW" altLang="zh-TW" sz="18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r>
              <a:rPr lang="zh-TW" altLang="zh-TW" sz="1800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剛才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teams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的討論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,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須調整重點如下：</a:t>
            </a:r>
            <a:endParaRPr lang="zh-TW" altLang="zh-TW" sz="18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r>
              <a:rPr lang="en-US" altLang="zh-TW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 </a:t>
            </a:r>
            <a:endParaRPr lang="zh-TW" altLang="zh-TW" sz="18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r>
              <a:rPr lang="en-US" altLang="zh-TW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1.</a:t>
            </a:r>
            <a:endParaRPr lang="zh-TW" altLang="zh-TW" sz="18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r>
              <a:rPr lang="zh-TW" altLang="zh-TW" sz="1800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取消兩個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python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產圖時的顯示彈窗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,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直接落地存檔到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[pic]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資料夾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,</a:t>
            </a:r>
            <a:r>
              <a:rPr lang="zh-TW" altLang="zh-TW" sz="1800" dirty="0">
                <a:solidFill>
                  <a:srgbClr val="006FC9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檔名可自取</a:t>
            </a:r>
            <a:endParaRPr lang="zh-TW" altLang="zh-TW" sz="18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r>
              <a:rPr lang="en-US" altLang="zh-TW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 </a:t>
            </a:r>
            <a:endParaRPr lang="zh-TW" altLang="zh-TW" sz="18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r>
              <a:rPr lang="en-US" altLang="zh-TW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2.</a:t>
            </a:r>
            <a:endParaRPr lang="zh-TW" altLang="zh-TW" sz="18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r>
              <a:rPr lang="zh-TW" altLang="zh-TW" sz="1800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調整第二段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python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程式</a:t>
            </a:r>
            <a:endParaRPr lang="zh-TW" altLang="zh-TW" sz="18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r>
              <a:rPr lang="zh-TW" altLang="zh-TW" sz="1800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讀取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[Inverse_input.csv]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檔的範例座標檔</a:t>
            </a:r>
            <a:endParaRPr lang="zh-TW" altLang="zh-TW" sz="18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r>
              <a:rPr lang="en-US" altLang="zh-TW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(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檔名可另取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,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最上面的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X,Y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標題如果會造成混淆可以刪除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)</a:t>
            </a:r>
            <a:endParaRPr lang="zh-TW" altLang="zh-TW" sz="18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r>
              <a:rPr lang="zh-TW" altLang="zh-TW" sz="1800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執行完第二段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python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後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,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分別在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[pic]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存成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:</a:t>
            </a:r>
            <a:endParaRPr lang="zh-TW" altLang="zh-TW" sz="18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r>
              <a:rPr lang="en-US" altLang="zh-TW" sz="1800" dirty="0">
                <a:solidFill>
                  <a:srgbClr val="006FC9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[</a:t>
            </a:r>
            <a:r>
              <a:rPr lang="zh-TW" altLang="zh-TW" sz="1800" dirty="0">
                <a:solidFill>
                  <a:srgbClr val="006FC9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底圖</a:t>
            </a:r>
            <a:r>
              <a:rPr lang="en-US" altLang="zh-TW" sz="1800" dirty="0">
                <a:solidFill>
                  <a:srgbClr val="006FC9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][</a:t>
            </a:r>
            <a:r>
              <a:rPr lang="zh-TW" altLang="zh-TW" sz="1800" dirty="0">
                <a:solidFill>
                  <a:srgbClr val="006FC9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疊圖</a:t>
            </a:r>
            <a:r>
              <a:rPr lang="en-US" altLang="zh-TW" sz="1800" dirty="0">
                <a:solidFill>
                  <a:srgbClr val="006FC9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][</a:t>
            </a:r>
            <a:r>
              <a:rPr lang="zh-TW" altLang="zh-TW" sz="1800" dirty="0">
                <a:solidFill>
                  <a:srgbClr val="006FC9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三個建議值</a:t>
            </a:r>
            <a:r>
              <a:rPr lang="en-US" altLang="zh-TW" sz="1800" dirty="0">
                <a:solidFill>
                  <a:srgbClr val="006FC9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]</a:t>
            </a:r>
            <a:endParaRPr lang="zh-TW" altLang="zh-TW" sz="18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r>
              <a:rPr lang="en-US" altLang="zh-TW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[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三個建議值可以考慮輸出成附錄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[Inverse_output.csv]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格式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,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如果第一行標題會造成困擾可省略</a:t>
            </a:r>
            <a:endParaRPr lang="zh-TW" altLang="zh-TW" sz="18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r>
              <a:rPr lang="zh-TW" altLang="zh-TW" sz="1800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我會在</a:t>
            </a:r>
            <a:r>
              <a:rPr lang="en-US" altLang="zh-TW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winform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程式中對應按紐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,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分別讀取這三個資料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,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顯示在畫面上</a:t>
            </a:r>
            <a:endParaRPr lang="zh-TW" altLang="zh-TW" sz="18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r>
              <a:rPr lang="en-US" altLang="zh-TW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 </a:t>
            </a:r>
            <a:endParaRPr lang="zh-TW" altLang="zh-TW" sz="18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r>
              <a:rPr lang="zh-TW" altLang="zh-TW" sz="1800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感謝合作</a:t>
            </a:r>
            <a:endParaRPr lang="zh-TW" altLang="zh-TW" sz="18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51249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綠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自訂 1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2061</TotalTime>
  <Words>1804</Words>
  <Application>Microsoft Office PowerPoint</Application>
  <PresentationFormat>寬螢幕</PresentationFormat>
  <Paragraphs>195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Calibri</vt:lpstr>
      <vt:lpstr>Consolas</vt:lpstr>
      <vt:lpstr>Office 佈景主題</vt:lpstr>
      <vt:lpstr>程式範例</vt:lpstr>
      <vt:lpstr>Folder</vt:lpstr>
      <vt:lpstr>forward_winform.py</vt:lpstr>
      <vt:lpstr>inverse_winform.py</vt:lpstr>
      <vt:lpstr>foward_analysis.py</vt:lpstr>
      <vt:lpstr>Inverse_design.py_(1)</vt:lpstr>
      <vt:lpstr>Inverse_design.py_(2)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程式範例</dc:title>
  <dc:creator>劉梓堂</dc:creator>
  <cp:lastModifiedBy>劉梓堂</cp:lastModifiedBy>
  <cp:revision>22</cp:revision>
  <dcterms:created xsi:type="dcterms:W3CDTF">2023-10-20T00:54:32Z</dcterms:created>
  <dcterms:modified xsi:type="dcterms:W3CDTF">2023-10-30T07:16:36Z</dcterms:modified>
</cp:coreProperties>
</file>