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5606d584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715606d584_2_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31d2aa13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31d2aa133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31d2aa13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531d2aa133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31d2aa1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531d2aa13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31d2aa1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31d2aa1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5606d5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715606d58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5606d584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715606d584_2_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15606d5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15606d58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31d2aa1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531d2aa13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31d2aa13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31d2aa13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31d2aa13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531d2aa133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31d2aa1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31d2aa13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31d2aa13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531d2aa133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969169" y="95497"/>
            <a:ext cx="1670684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004374" y="1181481"/>
            <a:ext cx="7135252" cy="2907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8343900" y="430355"/>
            <a:ext cx="182880" cy="429578"/>
          </a:xfrm>
          <a:custGeom>
            <a:rect b="b" l="l" r="r" t="t"/>
            <a:pathLst>
              <a:path extrusionOk="0" h="572769" w="243840">
                <a:moveTo>
                  <a:pt x="0" y="0"/>
                </a:moveTo>
                <a:lnTo>
                  <a:pt x="243839" y="0"/>
                </a:lnTo>
                <a:lnTo>
                  <a:pt x="243839" y="572315"/>
                </a:lnTo>
                <a:lnTo>
                  <a:pt x="0" y="572315"/>
                </a:lnTo>
                <a:lnTo>
                  <a:pt x="0" y="0"/>
                </a:lnTo>
                <a:close/>
              </a:path>
            </a:pathLst>
          </a:custGeom>
          <a:solidFill>
            <a:srgbClr val="FF8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9" name="Google Shape;69;p15"/>
          <p:cNvSpPr/>
          <p:nvPr/>
        </p:nvSpPr>
        <p:spPr>
          <a:xfrm>
            <a:off x="8569419" y="430355"/>
            <a:ext cx="576262" cy="429578"/>
          </a:xfrm>
          <a:custGeom>
            <a:rect b="b" l="l" r="r" t="t"/>
            <a:pathLst>
              <a:path extrusionOk="0" h="572769" w="768350">
                <a:moveTo>
                  <a:pt x="0" y="0"/>
                </a:moveTo>
                <a:lnTo>
                  <a:pt x="768095" y="0"/>
                </a:lnTo>
                <a:lnTo>
                  <a:pt x="768095" y="572315"/>
                </a:lnTo>
                <a:lnTo>
                  <a:pt x="0" y="572315"/>
                </a:ln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0" name="Google Shape;70;p15"/>
          <p:cNvSpPr/>
          <p:nvPr/>
        </p:nvSpPr>
        <p:spPr>
          <a:xfrm>
            <a:off x="914400" y="4743450"/>
            <a:ext cx="7319486" cy="0"/>
          </a:xfrm>
          <a:custGeom>
            <a:rect b="b" l="l" r="r" t="t"/>
            <a:pathLst>
              <a:path extrusionOk="0" h="120000" w="9759315">
                <a:moveTo>
                  <a:pt x="0" y="0"/>
                </a:moveTo>
                <a:lnTo>
                  <a:pt x="9759018" y="0"/>
                </a:lnTo>
              </a:path>
            </a:pathLst>
          </a:custGeom>
          <a:noFill/>
          <a:ln cap="flat" cmpd="sng" w="253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1" name="Google Shape;71;p15"/>
          <p:cNvSpPr/>
          <p:nvPr/>
        </p:nvSpPr>
        <p:spPr>
          <a:xfrm>
            <a:off x="8178800" y="430355"/>
            <a:ext cx="110014" cy="429578"/>
          </a:xfrm>
          <a:custGeom>
            <a:rect b="b" l="l" r="r" t="t"/>
            <a:pathLst>
              <a:path extrusionOk="0" h="572769" w="146684">
                <a:moveTo>
                  <a:pt x="0" y="0"/>
                </a:moveTo>
                <a:lnTo>
                  <a:pt x="146303" y="0"/>
                </a:lnTo>
                <a:lnTo>
                  <a:pt x="146303" y="572315"/>
                </a:lnTo>
                <a:lnTo>
                  <a:pt x="0" y="572315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2" name="Google Shape;72;p15"/>
          <p:cNvSpPr/>
          <p:nvPr/>
        </p:nvSpPr>
        <p:spPr>
          <a:xfrm>
            <a:off x="8095995" y="430355"/>
            <a:ext cx="0" cy="429578"/>
          </a:xfrm>
          <a:custGeom>
            <a:rect b="b" l="l" r="r" t="t"/>
            <a:pathLst>
              <a:path extrusionOk="0" h="572769" w="120000">
                <a:moveTo>
                  <a:pt x="0" y="0"/>
                </a:moveTo>
                <a:lnTo>
                  <a:pt x="0" y="572315"/>
                </a:lnTo>
              </a:path>
            </a:pathLst>
          </a:custGeom>
          <a:noFill/>
          <a:ln cap="flat" cmpd="sng" w="853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3" name="Google Shape;73;p15"/>
          <p:cNvSpPr/>
          <p:nvPr/>
        </p:nvSpPr>
        <p:spPr>
          <a:xfrm>
            <a:off x="64008" y="4629151"/>
            <a:ext cx="621791" cy="48101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969169" y="95497"/>
            <a:ext cx="1670684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969169" y="95497"/>
            <a:ext cx="1670684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343900" y="430355"/>
            <a:ext cx="182880" cy="429578"/>
          </a:xfrm>
          <a:custGeom>
            <a:rect b="b" l="l" r="r" t="t"/>
            <a:pathLst>
              <a:path extrusionOk="0" h="572769" w="243840">
                <a:moveTo>
                  <a:pt x="0" y="0"/>
                </a:moveTo>
                <a:lnTo>
                  <a:pt x="243839" y="0"/>
                </a:lnTo>
                <a:lnTo>
                  <a:pt x="243839" y="572315"/>
                </a:lnTo>
                <a:lnTo>
                  <a:pt x="0" y="572315"/>
                </a:lnTo>
                <a:lnTo>
                  <a:pt x="0" y="0"/>
                </a:lnTo>
                <a:close/>
              </a:path>
            </a:pathLst>
          </a:custGeom>
          <a:solidFill>
            <a:srgbClr val="FF86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" name="Google Shape;52;p13"/>
          <p:cNvSpPr/>
          <p:nvPr/>
        </p:nvSpPr>
        <p:spPr>
          <a:xfrm>
            <a:off x="8569419" y="430355"/>
            <a:ext cx="576262" cy="429578"/>
          </a:xfrm>
          <a:custGeom>
            <a:rect b="b" l="l" r="r" t="t"/>
            <a:pathLst>
              <a:path extrusionOk="0" h="572769" w="768350">
                <a:moveTo>
                  <a:pt x="0" y="0"/>
                </a:moveTo>
                <a:lnTo>
                  <a:pt x="768095" y="0"/>
                </a:lnTo>
                <a:lnTo>
                  <a:pt x="768095" y="572315"/>
                </a:lnTo>
                <a:lnTo>
                  <a:pt x="0" y="572315"/>
                </a:lnTo>
                <a:lnTo>
                  <a:pt x="0" y="0"/>
                </a:lnTo>
                <a:close/>
              </a:path>
            </a:pathLst>
          </a:custGeom>
          <a:solidFill>
            <a:srgbClr val="FF33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" name="Google Shape;53;p13"/>
          <p:cNvSpPr/>
          <p:nvPr/>
        </p:nvSpPr>
        <p:spPr>
          <a:xfrm>
            <a:off x="914400" y="4743450"/>
            <a:ext cx="7319486" cy="0"/>
          </a:xfrm>
          <a:custGeom>
            <a:rect b="b" l="l" r="r" t="t"/>
            <a:pathLst>
              <a:path extrusionOk="0" h="120000" w="9759315">
                <a:moveTo>
                  <a:pt x="0" y="0"/>
                </a:moveTo>
                <a:lnTo>
                  <a:pt x="9759018" y="0"/>
                </a:lnTo>
              </a:path>
            </a:pathLst>
          </a:custGeom>
          <a:noFill/>
          <a:ln cap="flat" cmpd="sng" w="253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" name="Google Shape;54;p13"/>
          <p:cNvSpPr/>
          <p:nvPr/>
        </p:nvSpPr>
        <p:spPr>
          <a:xfrm>
            <a:off x="8178800" y="430355"/>
            <a:ext cx="110014" cy="429578"/>
          </a:xfrm>
          <a:custGeom>
            <a:rect b="b" l="l" r="r" t="t"/>
            <a:pathLst>
              <a:path extrusionOk="0" h="572769" w="146684">
                <a:moveTo>
                  <a:pt x="0" y="0"/>
                </a:moveTo>
                <a:lnTo>
                  <a:pt x="146303" y="0"/>
                </a:lnTo>
                <a:lnTo>
                  <a:pt x="146303" y="572315"/>
                </a:lnTo>
                <a:lnTo>
                  <a:pt x="0" y="572315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" name="Google Shape;55;p13"/>
          <p:cNvSpPr/>
          <p:nvPr/>
        </p:nvSpPr>
        <p:spPr>
          <a:xfrm>
            <a:off x="8095995" y="430355"/>
            <a:ext cx="0" cy="429578"/>
          </a:xfrm>
          <a:custGeom>
            <a:rect b="b" l="l" r="r" t="t"/>
            <a:pathLst>
              <a:path extrusionOk="0" h="572769" w="120000">
                <a:moveTo>
                  <a:pt x="0" y="0"/>
                </a:moveTo>
                <a:lnTo>
                  <a:pt x="0" y="572315"/>
                </a:lnTo>
              </a:path>
            </a:pathLst>
          </a:custGeom>
          <a:noFill/>
          <a:ln cap="flat" cmpd="sng" w="853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969169" y="95497"/>
            <a:ext cx="1670684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 u="none" cap="none" strike="noStrike">
                <a:solidFill>
                  <a:srgbClr val="FF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004374" y="1181481"/>
            <a:ext cx="7135252" cy="2907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457200" y="847725"/>
            <a:ext cx="7518559" cy="0"/>
          </a:xfrm>
          <a:custGeom>
            <a:rect b="b" l="l" r="r" t="t"/>
            <a:pathLst>
              <a:path extrusionOk="0" h="120000" w="10024745">
                <a:moveTo>
                  <a:pt x="0" y="0"/>
                </a:moveTo>
                <a:lnTo>
                  <a:pt x="10024532" y="0"/>
                </a:lnTo>
              </a:path>
            </a:pathLst>
          </a:custGeom>
          <a:noFill/>
          <a:ln cap="flat" cmpd="sng" w="253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0" name="Google Shape;100;p19"/>
          <p:cNvSpPr txBox="1"/>
          <p:nvPr/>
        </p:nvSpPr>
        <p:spPr>
          <a:xfrm>
            <a:off x="3169420" y="3905364"/>
            <a:ext cx="21807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50">
            <a:noAutofit/>
          </a:bodyPr>
          <a:lstStyle/>
          <a:p>
            <a:pPr indent="-685800" lvl="0" marL="698500" marR="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E464F"/>
                </a:solidFill>
                <a:latin typeface="Arial"/>
                <a:ea typeface="Arial"/>
                <a:cs typeface="Arial"/>
                <a:sym typeface="Arial"/>
              </a:rPr>
              <a:t>Indian Institute of Technology  Hyderabad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3945208" y="3305140"/>
            <a:ext cx="621900" cy="4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2161951" y="1461727"/>
            <a:ext cx="43530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6600"/>
                </a:solidFill>
              </a:rPr>
              <a:t>AAKASH DASWANI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409300" y="2181725"/>
            <a:ext cx="3376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469900" lvl="0" marL="12700" marR="0" rtl="0" algn="l">
              <a:lnSpc>
                <a:spcPct val="117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CONTESTING FOR THE POST OF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961500" y="2509850"/>
            <a:ext cx="6894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PRESIDENT, STUDENTS’ GYMKHANA 2020-21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/>
          <p:nvPr/>
        </p:nvSpPr>
        <p:spPr>
          <a:xfrm>
            <a:off x="64008" y="4476751"/>
            <a:ext cx="621900" cy="4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6" name="Google Shape;206;p28"/>
          <p:cNvSpPr txBox="1"/>
          <p:nvPr>
            <p:ph type="title"/>
          </p:nvPr>
        </p:nvSpPr>
        <p:spPr>
          <a:xfrm>
            <a:off x="135000" y="402400"/>
            <a:ext cx="9009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400"/>
              <a:t>OFFLINE SEMESTER</a:t>
            </a:r>
            <a:endParaRPr b="1"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207" name="Google Shape;207;p28"/>
          <p:cNvSpPr/>
          <p:nvPr/>
        </p:nvSpPr>
        <p:spPr>
          <a:xfrm>
            <a:off x="152400" y="847725"/>
            <a:ext cx="7518559" cy="0"/>
          </a:xfrm>
          <a:custGeom>
            <a:rect b="b" l="l" r="r" t="t"/>
            <a:pathLst>
              <a:path extrusionOk="0" h="120000" w="10024745">
                <a:moveTo>
                  <a:pt x="0" y="0"/>
                </a:moveTo>
                <a:lnTo>
                  <a:pt x="10024532" y="0"/>
                </a:lnTo>
              </a:path>
            </a:pathLst>
          </a:custGeom>
          <a:noFill/>
          <a:ln cap="flat" cmpd="sng" w="253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8" name="Google Shape;208;p28"/>
          <p:cNvSpPr/>
          <p:nvPr/>
        </p:nvSpPr>
        <p:spPr>
          <a:xfrm>
            <a:off x="152400" y="947500"/>
            <a:ext cx="8768400" cy="4305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Improving Living Index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152400" y="1477775"/>
            <a:ext cx="2732400" cy="430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PhD </a:t>
            </a:r>
            <a:endParaRPr b="1"/>
          </a:p>
        </p:txBody>
      </p:sp>
      <p:sp>
        <p:nvSpPr>
          <p:cNvPr id="210" name="Google Shape;210;p28"/>
          <p:cNvSpPr/>
          <p:nvPr/>
        </p:nvSpPr>
        <p:spPr>
          <a:xfrm>
            <a:off x="3093400" y="1477775"/>
            <a:ext cx="2732400" cy="430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Placements / Alumni</a:t>
            </a:r>
            <a:endParaRPr b="1"/>
          </a:p>
        </p:txBody>
      </p:sp>
      <p:sp>
        <p:nvSpPr>
          <p:cNvPr id="211" name="Google Shape;211;p28"/>
          <p:cNvSpPr/>
          <p:nvPr/>
        </p:nvSpPr>
        <p:spPr>
          <a:xfrm>
            <a:off x="6034400" y="1477775"/>
            <a:ext cx="2732400" cy="430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Stationary &amp; Hospital</a:t>
            </a:r>
            <a:endParaRPr b="1"/>
          </a:p>
        </p:txBody>
      </p:sp>
      <p:sp>
        <p:nvSpPr>
          <p:cNvPr id="212" name="Google Shape;212;p28"/>
          <p:cNvSpPr txBox="1"/>
          <p:nvPr/>
        </p:nvSpPr>
        <p:spPr>
          <a:xfrm>
            <a:off x="143700" y="1865250"/>
            <a:ext cx="2749800" cy="2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0175" lvl="0" marL="1143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b="1" lang="en" sz="1150"/>
              <a:t>PhD interactive Session : </a:t>
            </a:r>
            <a:r>
              <a:rPr lang="en" sz="1150"/>
              <a:t>Once a month, to discuss on research work, papers and articles, Btechs doing projects with PhD scholars can also be a part of this discussion</a:t>
            </a:r>
            <a:endParaRPr sz="1150"/>
          </a:p>
          <a:p>
            <a:pPr indent="-130175" lvl="0" marL="1143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b="1" lang="en" sz="1150"/>
              <a:t>New Travel Grant Allocation scheme : </a:t>
            </a:r>
            <a:r>
              <a:rPr lang="en" sz="1150"/>
              <a:t>Create a segmentation of conferences like international, close international, domestic etc.</a:t>
            </a:r>
            <a:endParaRPr sz="1150"/>
          </a:p>
          <a:p>
            <a:pPr indent="-130175" lvl="0" marL="114300" rtl="0" algn="l">
              <a:spcBef>
                <a:spcPts val="0"/>
              </a:spcBef>
              <a:spcAft>
                <a:spcPts val="0"/>
              </a:spcAft>
              <a:buSzPts val="1150"/>
              <a:buChar char="●"/>
            </a:pPr>
            <a:r>
              <a:rPr b="1" lang="en" sz="1150"/>
              <a:t>Bus timings on weekends: </a:t>
            </a:r>
            <a:r>
              <a:rPr lang="en" sz="1150"/>
              <a:t>A provision to change weekend bus timings, as PhD students have to go to other universities for experimental work etc.    </a:t>
            </a:r>
            <a:endParaRPr sz="1150"/>
          </a:p>
        </p:txBody>
      </p:sp>
      <p:sp>
        <p:nvSpPr>
          <p:cNvPr id="213" name="Google Shape;213;p28"/>
          <p:cNvSpPr txBox="1"/>
          <p:nvPr/>
        </p:nvSpPr>
        <p:spPr>
          <a:xfrm>
            <a:off x="3154400" y="1977325"/>
            <a:ext cx="2671500" cy="23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571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Diversifying</a:t>
            </a:r>
            <a:r>
              <a:rPr b="1" lang="en" sz="1200"/>
              <a:t> the sectors : </a:t>
            </a:r>
            <a:r>
              <a:rPr lang="en" sz="1200"/>
              <a:t>This initiative is taken forward by Office of Career Services (OCS).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133350" lvl="0" marL="571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Updated Alumni Database: </a:t>
            </a:r>
            <a:r>
              <a:rPr lang="en" sz="1200"/>
              <a:t>Provision to keep an updated alumni database, which might help people network in right industries and probably get an offer.</a:t>
            </a:r>
            <a:endParaRPr sz="1200"/>
          </a:p>
        </p:txBody>
      </p:sp>
      <p:sp>
        <p:nvSpPr>
          <p:cNvPr id="214" name="Google Shape;214;p28"/>
          <p:cNvSpPr txBox="1"/>
          <p:nvPr/>
        </p:nvSpPr>
        <p:spPr>
          <a:xfrm>
            <a:off x="6110600" y="1931850"/>
            <a:ext cx="27498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Binding machine: </a:t>
            </a:r>
            <a:r>
              <a:rPr lang="en" sz="1200"/>
              <a:t> provision will be made to bind thesis and books in our stationary.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Medical Equipments: </a:t>
            </a:r>
            <a:r>
              <a:rPr lang="en" sz="1200"/>
              <a:t>wide variety of medical equipments will be made available, like physiotherapy etc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64008" y="4476751"/>
            <a:ext cx="621900" cy="4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135000" y="402400"/>
            <a:ext cx="9009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OFFLINE SEMESTER</a:t>
            </a:r>
            <a:endParaRPr b="1"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221" name="Google Shape;221;p29"/>
          <p:cNvSpPr/>
          <p:nvPr/>
        </p:nvSpPr>
        <p:spPr>
          <a:xfrm>
            <a:off x="152400" y="847725"/>
            <a:ext cx="7518559" cy="0"/>
          </a:xfrm>
          <a:custGeom>
            <a:rect b="b" l="l" r="r" t="t"/>
            <a:pathLst>
              <a:path extrusionOk="0" h="120000" w="10024745">
                <a:moveTo>
                  <a:pt x="0" y="0"/>
                </a:moveTo>
                <a:lnTo>
                  <a:pt x="10024532" y="0"/>
                </a:lnTo>
              </a:path>
            </a:pathLst>
          </a:custGeom>
          <a:noFill/>
          <a:ln cap="flat" cmpd="sng" w="253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2" name="Google Shape;222;p29"/>
          <p:cNvSpPr/>
          <p:nvPr/>
        </p:nvSpPr>
        <p:spPr>
          <a:xfrm>
            <a:off x="152400" y="1023700"/>
            <a:ext cx="8768400" cy="4305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Miscellaneous Points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602750" y="1647525"/>
            <a:ext cx="75186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HR Elections : </a:t>
            </a:r>
            <a:r>
              <a:rPr lang="en"/>
              <a:t>Hostel Representatives should be elected as they represent the hostel,conducted by previous HRs.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Mess Rating : </a:t>
            </a:r>
            <a:r>
              <a:rPr lang="en"/>
              <a:t>Feedback should be similar to Uber Ratings, to get insights of the menu at a particular day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Green Office : </a:t>
            </a:r>
            <a:r>
              <a:rPr lang="en"/>
              <a:t>Conduct more frequent plantation drive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Animal shelter : </a:t>
            </a:r>
            <a:r>
              <a:rPr lang="en"/>
              <a:t>Dedicated area as animal shelter in campus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 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/>
          <p:nvPr/>
        </p:nvSpPr>
        <p:spPr>
          <a:xfrm>
            <a:off x="64008" y="4476751"/>
            <a:ext cx="621900" cy="4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135000" y="402400"/>
            <a:ext cx="9009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BRAND VALUE OF IIT H</a:t>
            </a:r>
            <a:endParaRPr b="1" sz="2400"/>
          </a:p>
        </p:txBody>
      </p:sp>
      <p:sp>
        <p:nvSpPr>
          <p:cNvPr id="230" name="Google Shape;230;p30"/>
          <p:cNvSpPr/>
          <p:nvPr/>
        </p:nvSpPr>
        <p:spPr>
          <a:xfrm>
            <a:off x="152400" y="847725"/>
            <a:ext cx="7518559" cy="0"/>
          </a:xfrm>
          <a:custGeom>
            <a:rect b="b" l="l" r="r" t="t"/>
            <a:pathLst>
              <a:path extrusionOk="0" h="120000" w="10024745">
                <a:moveTo>
                  <a:pt x="0" y="0"/>
                </a:moveTo>
                <a:lnTo>
                  <a:pt x="10024532" y="0"/>
                </a:lnTo>
              </a:path>
            </a:pathLst>
          </a:custGeom>
          <a:noFill/>
          <a:ln cap="flat" cmpd="sng" w="253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1" name="Google Shape;231;p30"/>
          <p:cNvSpPr/>
          <p:nvPr/>
        </p:nvSpPr>
        <p:spPr>
          <a:xfrm>
            <a:off x="221000" y="1115100"/>
            <a:ext cx="3787200" cy="4017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Office of Career Services 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4341000" y="1115100"/>
            <a:ext cx="4117500" cy="4017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International Relations Centre 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261200" y="1707800"/>
            <a:ext cx="3747000" cy="24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Established the centre which works towards increasing the interaction with Industrial, Management, and research organisation.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460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Increases interaction which builds association between college and the firm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460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Indirectly brings the firms to campus for placements / Internships and opens up new Recruiting channels </a:t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4572000" y="1784175"/>
            <a:ext cx="3747000" cy="24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Will establish a team which will work towards 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460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Increasing the Number/Scope of MoUs signed with universities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4605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Semester Exchange Programs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/>
        </p:nvSpPr>
        <p:spPr>
          <a:xfrm>
            <a:off x="1627425" y="3229700"/>
            <a:ext cx="6087900" cy="7335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THANK YOU !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1186500" y="673100"/>
            <a:ext cx="67710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  <a:latin typeface="Georgia"/>
                <a:ea typeface="Georgia"/>
                <a:cs typeface="Georgia"/>
                <a:sym typeface="Georgia"/>
              </a:rPr>
              <a:t>“By voting, we add our voice to the chorus that forms opinions and the basis for actions.”</a:t>
            </a:r>
            <a:endParaRPr sz="2000">
              <a:highlight>
                <a:srgbClr val="D9D9D9"/>
              </a:highlight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2782725" y="1768075"/>
            <a:ext cx="3606600" cy="994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Vote </a:t>
            </a:r>
            <a:r>
              <a:rPr b="1" lang="en" sz="2400">
                <a:solidFill>
                  <a:srgbClr val="FFFFFF"/>
                </a:solidFill>
              </a:rPr>
              <a:t>your opinions 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See them in </a:t>
            </a:r>
            <a:r>
              <a:rPr b="1" lang="en" sz="2900">
                <a:solidFill>
                  <a:srgbClr val="FFFFFF"/>
                </a:solidFill>
              </a:rPr>
              <a:t>Action </a:t>
            </a:r>
            <a:endParaRPr b="1"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140208" y="4400551"/>
            <a:ext cx="621900" cy="4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135011" y="402400"/>
            <a:ext cx="4490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INTRODUCTION</a:t>
            </a:r>
            <a:endParaRPr b="1" sz="2700"/>
          </a:p>
        </p:txBody>
      </p:sp>
      <p:sp>
        <p:nvSpPr>
          <p:cNvPr id="111" name="Google Shape;111;p20"/>
          <p:cNvSpPr/>
          <p:nvPr/>
        </p:nvSpPr>
        <p:spPr>
          <a:xfrm>
            <a:off x="152400" y="847725"/>
            <a:ext cx="7518559" cy="0"/>
          </a:xfrm>
          <a:custGeom>
            <a:rect b="b" l="l" r="r" t="t"/>
            <a:pathLst>
              <a:path extrusionOk="0" h="120000" w="10024745">
                <a:moveTo>
                  <a:pt x="0" y="0"/>
                </a:moveTo>
                <a:lnTo>
                  <a:pt x="10024532" y="0"/>
                </a:lnTo>
              </a:path>
            </a:pathLst>
          </a:custGeom>
          <a:noFill/>
          <a:ln cap="flat" cmpd="sng" w="253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2" name="Google Shape;112;p20"/>
          <p:cNvSpPr/>
          <p:nvPr/>
        </p:nvSpPr>
        <p:spPr>
          <a:xfrm>
            <a:off x="4572150" y="2265700"/>
            <a:ext cx="4154400" cy="3516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Interns / Conferences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303000" y="2265700"/>
            <a:ext cx="4154400" cy="3516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Leadership Experience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572000" y="2734250"/>
            <a:ext cx="4154400" cy="1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Microsoft Intern</a:t>
            </a:r>
            <a:r>
              <a:rPr lang="en"/>
              <a:t> : May - July (2020)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Research Intern</a:t>
            </a:r>
            <a:r>
              <a:rPr lang="en"/>
              <a:t>, </a:t>
            </a:r>
            <a:r>
              <a:rPr b="1" lang="en"/>
              <a:t>University of Sydney</a:t>
            </a:r>
            <a:r>
              <a:rPr lang="en"/>
              <a:t>      </a:t>
            </a:r>
            <a:r>
              <a:rPr lang="en">
                <a:solidFill>
                  <a:schemeClr val="dk1"/>
                </a:solidFill>
              </a:rPr>
              <a:t>May - July (2019)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Harvard US India Initiative</a:t>
            </a:r>
            <a:r>
              <a:rPr lang="en">
                <a:solidFill>
                  <a:schemeClr val="dk1"/>
                </a:solidFill>
              </a:rPr>
              <a:t> - Jan (2020)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03000" y="2734250"/>
            <a:ext cx="41544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Students’ Head,</a:t>
            </a:r>
            <a:r>
              <a:rPr lang="en">
                <a:solidFill>
                  <a:schemeClr val="dk1"/>
                </a:solidFill>
              </a:rPr>
              <a:t> Office of Career Services (Formerly Placements) - 2020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Co-Founder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Consulting Club</a:t>
            </a:r>
            <a:r>
              <a:rPr lang="en">
                <a:solidFill>
                  <a:schemeClr val="dk1"/>
                </a:solidFill>
              </a:rPr>
              <a:t> - 2020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Internship Coordinator</a:t>
            </a:r>
            <a:r>
              <a:rPr lang="en">
                <a:solidFill>
                  <a:schemeClr val="dk1"/>
                </a:solidFill>
              </a:rPr>
              <a:t> - 2019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251150" y="956075"/>
            <a:ext cx="8475300" cy="3516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About Me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2240850" y="1354350"/>
            <a:ext cx="41544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Final Year Undergrad, Electrical Department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Minor in Economics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64008" y="4476751"/>
            <a:ext cx="621900" cy="4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135000" y="402400"/>
            <a:ext cx="9009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PRESIDENTIAL DUTIES </a:t>
            </a:r>
            <a:endParaRPr b="1" sz="2400"/>
          </a:p>
        </p:txBody>
      </p:sp>
      <p:sp>
        <p:nvSpPr>
          <p:cNvPr id="124" name="Google Shape;124;p21"/>
          <p:cNvSpPr/>
          <p:nvPr/>
        </p:nvSpPr>
        <p:spPr>
          <a:xfrm>
            <a:off x="152400" y="847725"/>
            <a:ext cx="7518559" cy="0"/>
          </a:xfrm>
          <a:custGeom>
            <a:rect b="b" l="l" r="r" t="t"/>
            <a:pathLst>
              <a:path extrusionOk="0" h="120000" w="10024745">
                <a:moveTo>
                  <a:pt x="0" y="0"/>
                </a:moveTo>
                <a:lnTo>
                  <a:pt x="10024532" y="0"/>
                </a:lnTo>
              </a:path>
            </a:pathLst>
          </a:custGeom>
          <a:noFill/>
          <a:ln cap="flat" cmpd="sng" w="253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5" name="Google Shape;125;p21"/>
          <p:cNvSpPr txBox="1"/>
          <p:nvPr/>
        </p:nvSpPr>
        <p:spPr>
          <a:xfrm>
            <a:off x="251150" y="1054825"/>
            <a:ext cx="82377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Lead and organise all the matters concerning students’ body.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Prepare Dynamic Agenda, after analyzing the situation of student body.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Conduct General body meeting every month, and send minutes of the meetings later.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Weekly meetings with Executive committee, to solve in-hand problems.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Maintain transparency in matters related to finances of Gymkhana.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Should be the voice of Cohort as and when needed.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64008" y="4476751"/>
            <a:ext cx="621900" cy="4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135000" y="402400"/>
            <a:ext cx="9009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CATEGORIZATION OF PRESIDENTS’ WORK</a:t>
            </a:r>
            <a:endParaRPr b="1" sz="2400"/>
          </a:p>
        </p:txBody>
      </p:sp>
      <p:sp>
        <p:nvSpPr>
          <p:cNvPr id="132" name="Google Shape;132;p22"/>
          <p:cNvSpPr/>
          <p:nvPr/>
        </p:nvSpPr>
        <p:spPr>
          <a:xfrm>
            <a:off x="152400" y="847725"/>
            <a:ext cx="7518559" cy="0"/>
          </a:xfrm>
          <a:custGeom>
            <a:rect b="b" l="l" r="r" t="t"/>
            <a:pathLst>
              <a:path extrusionOk="0" h="120000" w="10024745">
                <a:moveTo>
                  <a:pt x="0" y="0"/>
                </a:moveTo>
                <a:lnTo>
                  <a:pt x="10024532" y="0"/>
                </a:lnTo>
              </a:path>
            </a:pathLst>
          </a:custGeom>
          <a:noFill/>
          <a:ln cap="flat" cmpd="sng" w="253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133" name="Google Shape;133;p22"/>
          <p:cNvCxnSpPr/>
          <p:nvPr/>
        </p:nvCxnSpPr>
        <p:spPr>
          <a:xfrm>
            <a:off x="4958500" y="1185425"/>
            <a:ext cx="0" cy="32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2"/>
          <p:cNvSpPr/>
          <p:nvPr/>
        </p:nvSpPr>
        <p:spPr>
          <a:xfrm>
            <a:off x="291300" y="1768075"/>
            <a:ext cx="4446300" cy="4809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Improve Campus Life of Students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595650" y="2446988"/>
            <a:ext cx="3837600" cy="430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Be the Voice of Community</a:t>
            </a:r>
            <a:endParaRPr b="1" sz="1600"/>
          </a:p>
        </p:txBody>
      </p:sp>
      <p:sp>
        <p:nvSpPr>
          <p:cNvPr id="136" name="Google Shape;136;p22"/>
          <p:cNvSpPr/>
          <p:nvPr/>
        </p:nvSpPr>
        <p:spPr>
          <a:xfrm>
            <a:off x="595650" y="3019900"/>
            <a:ext cx="3837600" cy="430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Plan Online Sem &amp; Offline Sem</a:t>
            </a:r>
            <a:endParaRPr b="1" sz="1200"/>
          </a:p>
        </p:txBody>
      </p:sp>
      <p:sp>
        <p:nvSpPr>
          <p:cNvPr id="137" name="Google Shape;137;p22"/>
          <p:cNvSpPr/>
          <p:nvPr/>
        </p:nvSpPr>
        <p:spPr>
          <a:xfrm>
            <a:off x="595650" y="3592800"/>
            <a:ext cx="3837600" cy="430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Improve Living Index of students </a:t>
            </a:r>
            <a:endParaRPr b="1" sz="1200"/>
          </a:p>
        </p:txBody>
      </p:sp>
      <p:sp>
        <p:nvSpPr>
          <p:cNvPr id="138" name="Google Shape;138;p22"/>
          <p:cNvSpPr/>
          <p:nvPr/>
        </p:nvSpPr>
        <p:spPr>
          <a:xfrm>
            <a:off x="5130850" y="1768075"/>
            <a:ext cx="3784500" cy="4809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Improve After Life of Students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5404750" y="2447000"/>
            <a:ext cx="3306600" cy="430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Corporate Relations</a:t>
            </a:r>
            <a:endParaRPr b="1" sz="1600"/>
          </a:p>
        </p:txBody>
      </p:sp>
      <p:sp>
        <p:nvSpPr>
          <p:cNvPr id="140" name="Google Shape;140;p22"/>
          <p:cNvSpPr/>
          <p:nvPr/>
        </p:nvSpPr>
        <p:spPr>
          <a:xfrm>
            <a:off x="5404700" y="2999325"/>
            <a:ext cx="3306600" cy="430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University Relations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64008" y="4476751"/>
            <a:ext cx="621900" cy="4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135000" y="402400"/>
            <a:ext cx="9009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VISION / INITIATIVES</a:t>
            </a:r>
            <a:endParaRPr b="1" sz="2400"/>
          </a:p>
        </p:txBody>
      </p:sp>
      <p:sp>
        <p:nvSpPr>
          <p:cNvPr id="147" name="Google Shape;147;p23"/>
          <p:cNvSpPr/>
          <p:nvPr/>
        </p:nvSpPr>
        <p:spPr>
          <a:xfrm>
            <a:off x="152400" y="847725"/>
            <a:ext cx="7518559" cy="0"/>
          </a:xfrm>
          <a:custGeom>
            <a:rect b="b" l="l" r="r" t="t"/>
            <a:pathLst>
              <a:path extrusionOk="0" h="120000" w="10024745">
                <a:moveTo>
                  <a:pt x="0" y="0"/>
                </a:moveTo>
                <a:lnTo>
                  <a:pt x="10024532" y="0"/>
                </a:lnTo>
              </a:path>
            </a:pathLst>
          </a:custGeom>
          <a:noFill/>
          <a:ln cap="flat" cmpd="sng" w="253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8" name="Google Shape;148;p23"/>
          <p:cNvSpPr/>
          <p:nvPr/>
        </p:nvSpPr>
        <p:spPr>
          <a:xfrm>
            <a:off x="470150" y="1627425"/>
            <a:ext cx="8046900" cy="5223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Initiatives can be segregated into 3 parts 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823025" y="2571738"/>
            <a:ext cx="2139900" cy="753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Online Sem</a:t>
            </a:r>
            <a:endParaRPr b="1" sz="1500"/>
          </a:p>
        </p:txBody>
      </p:sp>
      <p:sp>
        <p:nvSpPr>
          <p:cNvPr id="150" name="Google Shape;150;p23"/>
          <p:cNvSpPr/>
          <p:nvPr/>
        </p:nvSpPr>
        <p:spPr>
          <a:xfrm>
            <a:off x="3343275" y="2571750"/>
            <a:ext cx="2139900" cy="753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Offline Sem</a:t>
            </a:r>
            <a:endParaRPr b="1" sz="1500"/>
          </a:p>
        </p:txBody>
      </p:sp>
      <p:sp>
        <p:nvSpPr>
          <p:cNvPr id="151" name="Google Shape;151;p23"/>
          <p:cNvSpPr/>
          <p:nvPr/>
        </p:nvSpPr>
        <p:spPr>
          <a:xfrm>
            <a:off x="5933825" y="2571750"/>
            <a:ext cx="2139900" cy="7533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Brand Value of IIT-H</a:t>
            </a:r>
            <a:endParaRPr b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64008" y="4476751"/>
            <a:ext cx="621900" cy="4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135000" y="402400"/>
            <a:ext cx="9009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ONLINE SEMESTER	</a:t>
            </a:r>
            <a:endParaRPr b="1" sz="2400"/>
          </a:p>
        </p:txBody>
      </p:sp>
      <p:sp>
        <p:nvSpPr>
          <p:cNvPr id="158" name="Google Shape;158;p24"/>
          <p:cNvSpPr/>
          <p:nvPr/>
        </p:nvSpPr>
        <p:spPr>
          <a:xfrm>
            <a:off x="152400" y="847725"/>
            <a:ext cx="7518559" cy="0"/>
          </a:xfrm>
          <a:custGeom>
            <a:rect b="b" l="l" r="r" t="t"/>
            <a:pathLst>
              <a:path extrusionOk="0" h="120000" w="10024745">
                <a:moveTo>
                  <a:pt x="0" y="0"/>
                </a:moveTo>
                <a:lnTo>
                  <a:pt x="10024532" y="0"/>
                </a:lnTo>
              </a:path>
            </a:pathLst>
          </a:custGeom>
          <a:noFill/>
          <a:ln cap="flat" cmpd="sng" w="253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9" name="Google Shape;159;p24"/>
          <p:cNvSpPr/>
          <p:nvPr/>
        </p:nvSpPr>
        <p:spPr>
          <a:xfrm>
            <a:off x="391800" y="1152600"/>
            <a:ext cx="3757200" cy="4305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Online Entertainment &amp; Functioning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4994850" y="1152600"/>
            <a:ext cx="3757200" cy="4305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Freshmen Orientation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421925" y="1649025"/>
            <a:ext cx="37272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17145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Virtual parties</a:t>
            </a:r>
            <a:r>
              <a:rPr lang="en" sz="1300"/>
              <a:t> - Standups, performances etc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139700" lvl="0" marL="17145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Competitions</a:t>
            </a:r>
            <a:r>
              <a:rPr lang="en" sz="1300"/>
              <a:t> - Scribble, kahoot etc among IIT-H community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139700" lvl="0" marL="17145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Inter IIT Events</a:t>
            </a:r>
            <a:r>
              <a:rPr lang="en" sz="1300"/>
              <a:t> - as there are no physical barriers and everyone is online, we can host many inter IIT events : </a:t>
            </a:r>
            <a:r>
              <a:rPr b="1" lang="en" sz="1300">
                <a:solidFill>
                  <a:schemeClr val="dk1"/>
                </a:solidFill>
              </a:rPr>
              <a:t>Pictionary/Scribble, Chess, Scrabble, Debating, Coding </a:t>
            </a:r>
            <a:r>
              <a:rPr lang="en" sz="1300">
                <a:solidFill>
                  <a:schemeClr val="dk1"/>
                </a:solidFill>
              </a:rPr>
              <a:t>etc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133350" lvl="0" marL="17145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300"/>
              <a:t>Shifting Club activities to online mode</a:t>
            </a:r>
            <a:r>
              <a:rPr lang="en"/>
              <a:t> 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5063125" y="1827375"/>
            <a:ext cx="3688800" cy="21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Multiple Mentors : </a:t>
            </a:r>
            <a:r>
              <a:rPr lang="en"/>
              <a:t>Mentors on </a:t>
            </a:r>
            <a:r>
              <a:rPr lang="en"/>
              <a:t>Academic and social fronts to help freshers fill the gap of social interaction (Sunshine was also thinking to implement something similar)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Many Online Ice breaking / Interactive events:</a:t>
            </a:r>
            <a:r>
              <a:rPr lang="en"/>
              <a:t>To help freshers find their gang and know their peers.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64008" y="4476751"/>
            <a:ext cx="621900" cy="4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135000" y="402400"/>
            <a:ext cx="9009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ONLINE SEMESTER</a:t>
            </a:r>
            <a:endParaRPr b="1" sz="2400"/>
          </a:p>
        </p:txBody>
      </p:sp>
      <p:sp>
        <p:nvSpPr>
          <p:cNvPr id="169" name="Google Shape;169;p25"/>
          <p:cNvSpPr/>
          <p:nvPr/>
        </p:nvSpPr>
        <p:spPr>
          <a:xfrm>
            <a:off x="152400" y="847725"/>
            <a:ext cx="7518559" cy="0"/>
          </a:xfrm>
          <a:custGeom>
            <a:rect b="b" l="l" r="r" t="t"/>
            <a:pathLst>
              <a:path extrusionOk="0" h="120000" w="10024745">
                <a:moveTo>
                  <a:pt x="0" y="0"/>
                </a:moveTo>
                <a:lnTo>
                  <a:pt x="10024532" y="0"/>
                </a:lnTo>
              </a:path>
            </a:pathLst>
          </a:custGeom>
          <a:noFill/>
          <a:ln cap="flat" cmpd="sng" w="253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25"/>
          <p:cNvSpPr/>
          <p:nvPr/>
        </p:nvSpPr>
        <p:spPr>
          <a:xfrm>
            <a:off x="341550" y="1154300"/>
            <a:ext cx="3910200" cy="4305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Internet Connectivity Issues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4711525" y="1154300"/>
            <a:ext cx="3910200" cy="4305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Campus Hygiene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4711525" y="1747025"/>
            <a:ext cx="39102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Social distancing :</a:t>
            </a:r>
            <a:r>
              <a:rPr lang="en"/>
              <a:t> followed as advised by Central Govt. and will be checked regularly.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341550" y="1833750"/>
            <a:ext cx="39102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Attendance not mandatory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Compressed</a:t>
            </a:r>
            <a:r>
              <a:rPr b="1" lang="en"/>
              <a:t> </a:t>
            </a:r>
            <a:r>
              <a:rPr lang="en"/>
              <a:t>Video,audio lectures and slides should be sent to students after the lecture.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Digital Grade card :</a:t>
            </a:r>
            <a:r>
              <a:rPr lang="en"/>
              <a:t> To apply in conferences/internships/programs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>
            <a:off x="64008" y="4476751"/>
            <a:ext cx="621900" cy="4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135000" y="402400"/>
            <a:ext cx="9009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OFFLINE SEMESTER</a:t>
            </a:r>
            <a:endParaRPr b="1" sz="2400"/>
          </a:p>
        </p:txBody>
      </p:sp>
      <p:sp>
        <p:nvSpPr>
          <p:cNvPr id="180" name="Google Shape;180;p26"/>
          <p:cNvSpPr/>
          <p:nvPr/>
        </p:nvSpPr>
        <p:spPr>
          <a:xfrm>
            <a:off x="152400" y="847725"/>
            <a:ext cx="7518559" cy="0"/>
          </a:xfrm>
          <a:custGeom>
            <a:rect b="b" l="l" r="r" t="t"/>
            <a:pathLst>
              <a:path extrusionOk="0" h="120000" w="10024745">
                <a:moveTo>
                  <a:pt x="0" y="0"/>
                </a:moveTo>
                <a:lnTo>
                  <a:pt x="10024532" y="0"/>
                </a:lnTo>
              </a:path>
            </a:pathLst>
          </a:custGeom>
          <a:noFill/>
          <a:ln cap="flat" cmpd="sng" w="253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1" name="Google Shape;181;p26"/>
          <p:cNvSpPr/>
          <p:nvPr/>
        </p:nvSpPr>
        <p:spPr>
          <a:xfrm>
            <a:off x="152400" y="1023700"/>
            <a:ext cx="8768400" cy="4305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Events and Activities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152400" y="1630175"/>
            <a:ext cx="2732400" cy="430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House Day</a:t>
            </a:r>
            <a:endParaRPr b="1"/>
          </a:p>
        </p:txBody>
      </p:sp>
      <p:sp>
        <p:nvSpPr>
          <p:cNvPr id="183" name="Google Shape;183;p26"/>
          <p:cNvSpPr/>
          <p:nvPr/>
        </p:nvSpPr>
        <p:spPr>
          <a:xfrm>
            <a:off x="6217651" y="1630175"/>
            <a:ext cx="2673900" cy="430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Club Reports </a:t>
            </a:r>
            <a:endParaRPr b="1"/>
          </a:p>
        </p:txBody>
      </p:sp>
      <p:sp>
        <p:nvSpPr>
          <p:cNvPr id="184" name="Google Shape;184;p26"/>
          <p:cNvSpPr/>
          <p:nvPr/>
        </p:nvSpPr>
        <p:spPr>
          <a:xfrm>
            <a:off x="3120150" y="1630175"/>
            <a:ext cx="2886300" cy="430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Championship</a:t>
            </a:r>
            <a:endParaRPr b="1"/>
          </a:p>
        </p:txBody>
      </p:sp>
      <p:sp>
        <p:nvSpPr>
          <p:cNvPr id="185" name="Google Shape;185;p26"/>
          <p:cNvSpPr txBox="1"/>
          <p:nvPr/>
        </p:nvSpPr>
        <p:spPr>
          <a:xfrm>
            <a:off x="160725" y="2154000"/>
            <a:ext cx="27324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Intra hostel networking event :</a:t>
            </a:r>
            <a:r>
              <a:rPr lang="en" sz="1200"/>
              <a:t> Increases interaction with students living in same hostel </a:t>
            </a:r>
            <a:endParaRPr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Each hostel / group of hostels will have their hostel day </a:t>
            </a:r>
            <a:endParaRPr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Hosted by </a:t>
            </a:r>
            <a:r>
              <a:rPr b="1" lang="en" sz="1200"/>
              <a:t>HRs</a:t>
            </a:r>
            <a:r>
              <a:rPr lang="en" sz="1200"/>
              <a:t> (Hostel Reps)</a:t>
            </a:r>
            <a:endParaRPr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Fun Events :</a:t>
            </a:r>
            <a:r>
              <a:rPr lang="en" sz="1200"/>
              <a:t> Carrom, chess, poker, karaoke etc any indoor game </a:t>
            </a:r>
            <a:endParaRPr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Invite friends: </a:t>
            </a:r>
            <a:r>
              <a:rPr lang="en" sz="1200"/>
              <a:t>Limited number of friends</a:t>
            </a:r>
            <a:r>
              <a:rPr lang="en" sz="1200"/>
              <a:t> from other hostels </a:t>
            </a:r>
            <a:endParaRPr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Special dinner</a:t>
            </a:r>
            <a:r>
              <a:rPr lang="en" sz="1200"/>
              <a:t> in mess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6" name="Google Shape;186;p26"/>
          <p:cNvSpPr txBox="1"/>
          <p:nvPr/>
        </p:nvSpPr>
        <p:spPr>
          <a:xfrm>
            <a:off x="6188400" y="2133925"/>
            <a:ext cx="27324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Beginners session: </a:t>
            </a:r>
            <a:r>
              <a:rPr lang="en" sz="1200"/>
              <a:t>should be conducted at regular intervals (2 months) to ensure smooth intake of students </a:t>
            </a:r>
            <a:endParaRPr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Report: </a:t>
            </a:r>
            <a:r>
              <a:rPr lang="en" sz="1200"/>
              <a:t>Every club should present a report</a:t>
            </a:r>
            <a:r>
              <a:rPr b="1" lang="en" sz="1200"/>
              <a:t> </a:t>
            </a:r>
            <a:r>
              <a:rPr lang="en" sz="1200"/>
              <a:t>at regular intervals, to keep students informed about the type of activities that is being done.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</a:t>
            </a:r>
            <a:endParaRPr sz="1200"/>
          </a:p>
        </p:txBody>
      </p:sp>
      <p:sp>
        <p:nvSpPr>
          <p:cNvPr id="187" name="Google Shape;187;p26"/>
          <p:cNvSpPr txBox="1"/>
          <p:nvPr/>
        </p:nvSpPr>
        <p:spPr>
          <a:xfrm>
            <a:off x="3197100" y="2160450"/>
            <a:ext cx="27324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Inter hostel networking event :</a:t>
            </a:r>
            <a:r>
              <a:rPr lang="en" sz="1200"/>
              <a:t>  After all the house days are over, we can move to MILAN.</a:t>
            </a:r>
            <a:endParaRPr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Duration: </a:t>
            </a:r>
            <a:r>
              <a:rPr lang="en" sz="1200"/>
              <a:t>Instead of 9-10 days, we can give upto 30 days to GC.</a:t>
            </a:r>
            <a:endParaRPr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Events: </a:t>
            </a:r>
            <a:r>
              <a:rPr lang="en" sz="1200"/>
              <a:t>Increase Sci-tech, cultural and sports events. 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/>
          <p:nvPr/>
        </p:nvSpPr>
        <p:spPr>
          <a:xfrm>
            <a:off x="64008" y="4476751"/>
            <a:ext cx="621900" cy="48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3" name="Google Shape;193;p27"/>
          <p:cNvSpPr txBox="1"/>
          <p:nvPr>
            <p:ph type="title"/>
          </p:nvPr>
        </p:nvSpPr>
        <p:spPr>
          <a:xfrm>
            <a:off x="135000" y="402400"/>
            <a:ext cx="9009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OFFLINE SEMESTER</a:t>
            </a:r>
            <a:endParaRPr b="1" sz="2400"/>
          </a:p>
        </p:txBody>
      </p:sp>
      <p:sp>
        <p:nvSpPr>
          <p:cNvPr id="194" name="Google Shape;194;p27"/>
          <p:cNvSpPr/>
          <p:nvPr/>
        </p:nvSpPr>
        <p:spPr>
          <a:xfrm>
            <a:off x="152400" y="847725"/>
            <a:ext cx="7518559" cy="0"/>
          </a:xfrm>
          <a:custGeom>
            <a:rect b="b" l="l" r="r" t="t"/>
            <a:pathLst>
              <a:path extrusionOk="0" h="120000" w="10024745">
                <a:moveTo>
                  <a:pt x="0" y="0"/>
                </a:moveTo>
                <a:lnTo>
                  <a:pt x="10024532" y="0"/>
                </a:lnTo>
              </a:path>
            </a:pathLst>
          </a:custGeom>
          <a:noFill/>
          <a:ln cap="flat" cmpd="sng" w="25375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5" name="Google Shape;195;p27"/>
          <p:cNvSpPr/>
          <p:nvPr/>
        </p:nvSpPr>
        <p:spPr>
          <a:xfrm>
            <a:off x="152400" y="947500"/>
            <a:ext cx="8768400" cy="4305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Improving Living Index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363600" y="2093725"/>
            <a:ext cx="40341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Canteen : </a:t>
            </a:r>
            <a:r>
              <a:rPr lang="en" sz="1200"/>
              <a:t>Improve the food quality / Float new tender and keep random checks to ensure the items listed in menu are available at all times. </a:t>
            </a:r>
            <a:endParaRPr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Mess : </a:t>
            </a:r>
            <a:r>
              <a:rPr lang="en" sz="1200"/>
              <a:t>New tenders are already signed (by previous gymkhana), so I’ll make sure the hygiene and food quality is maintained</a:t>
            </a:r>
            <a:endParaRPr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Oncampus Delivery</a:t>
            </a:r>
            <a:r>
              <a:rPr lang="en" sz="1200"/>
              <a:t> by vendors like swiggy, apna chotu etc</a:t>
            </a:r>
            <a:endParaRPr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Fruit Vendors: </a:t>
            </a:r>
            <a:r>
              <a:rPr lang="en" sz="1200"/>
              <a:t>Bring back fruit vendors </a:t>
            </a:r>
            <a:endParaRPr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Snack Points: </a:t>
            </a:r>
            <a:r>
              <a:rPr lang="en" sz="1200"/>
              <a:t>Near shed labs.</a:t>
            </a:r>
            <a:endParaRPr sz="1200"/>
          </a:p>
          <a:p>
            <a:pPr indent="-5715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7" name="Google Shape;197;p27"/>
          <p:cNvSpPr/>
          <p:nvPr/>
        </p:nvSpPr>
        <p:spPr>
          <a:xfrm>
            <a:off x="389126" y="1553975"/>
            <a:ext cx="4008600" cy="430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Food</a:t>
            </a:r>
            <a:endParaRPr b="1"/>
          </a:p>
        </p:txBody>
      </p:sp>
      <p:sp>
        <p:nvSpPr>
          <p:cNvPr id="198" name="Google Shape;198;p27"/>
          <p:cNvSpPr/>
          <p:nvPr/>
        </p:nvSpPr>
        <p:spPr>
          <a:xfrm>
            <a:off x="4884350" y="1553975"/>
            <a:ext cx="3797400" cy="430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Academic</a:t>
            </a:r>
            <a:endParaRPr b="1"/>
          </a:p>
        </p:txBody>
      </p:sp>
      <p:sp>
        <p:nvSpPr>
          <p:cNvPr id="199" name="Google Shape;199;p27"/>
          <p:cNvSpPr txBox="1"/>
          <p:nvPr/>
        </p:nvSpPr>
        <p:spPr>
          <a:xfrm>
            <a:off x="4930825" y="2084250"/>
            <a:ext cx="37974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Semester Exchange Program: </a:t>
            </a:r>
            <a:r>
              <a:rPr lang="en" sz="1200"/>
              <a:t>work towards this to ensure that we are able to start a sem exchange program within a year or two</a:t>
            </a:r>
            <a:r>
              <a:rPr b="1" lang="en" sz="1200"/>
              <a:t> </a:t>
            </a:r>
            <a:endParaRPr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Semester Internship : </a:t>
            </a:r>
            <a:r>
              <a:rPr lang="en" sz="1200"/>
              <a:t>Already has been established by OCS, with the help of director.</a:t>
            </a:r>
            <a:endParaRPr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** Remedial : </a:t>
            </a:r>
            <a:r>
              <a:rPr lang="en" sz="1200"/>
              <a:t>FS should be given, instead of directly giving FR, as it hampers the internship/placement time of students</a:t>
            </a:r>
            <a:endParaRPr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Fair way to change branch and opt for majors and minors </a:t>
            </a:r>
            <a:endParaRPr b="1" sz="1200"/>
          </a:p>
          <a:p>
            <a:pPr indent="-133350" lvl="0" marL="1143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Drop period in ratio with credits 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5715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27"/>
          <p:cNvSpPr txBox="1"/>
          <p:nvPr/>
        </p:nvSpPr>
        <p:spPr>
          <a:xfrm>
            <a:off x="4930825" y="4726725"/>
            <a:ext cx="4272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**</a:t>
            </a:r>
            <a:r>
              <a:rPr lang="en" sz="1000">
                <a:solidFill>
                  <a:schemeClr val="dk1"/>
                </a:solidFill>
              </a:rPr>
              <a:t> There should be a distinctive performance line, above which you’ll be graded FS instead of FR and below this you’ll be graded directly FR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