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9" r:id="rId2"/>
    <p:sldId id="291" r:id="rId3"/>
    <p:sldId id="270" r:id="rId4"/>
    <p:sldId id="275" r:id="rId5"/>
    <p:sldId id="276" r:id="rId6"/>
    <p:sldId id="287" r:id="rId7"/>
    <p:sldId id="281" r:id="rId8"/>
    <p:sldId id="288" r:id="rId9"/>
    <p:sldId id="286" r:id="rId10"/>
    <p:sldId id="282" r:id="rId11"/>
    <p:sldId id="280" r:id="rId12"/>
    <p:sldId id="274" r:id="rId13"/>
    <p:sldId id="289" r:id="rId14"/>
    <p:sldId id="290"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22952-CF01-4C9F-9FD4-02FD0BB467CF}" type="datetimeFigureOut">
              <a:rPr lang="en-IN" smtClean="0"/>
              <a:pPr/>
              <a:t>11-08-2020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6B30-7555-4BA9-9C65-40FF707FF323}" type="slidenum">
              <a:rPr lang="en-IN" smtClean="0"/>
              <a:pPr/>
              <a:t>‹#›</a:t>
            </a:fld>
            <a:endParaRPr lang="en-IN"/>
          </a:p>
        </p:txBody>
      </p:sp>
    </p:spTree>
    <p:extLst>
      <p:ext uri="{BB962C8B-B14F-4D97-AF65-F5344CB8AC3E}">
        <p14:creationId xmlns="" xmlns:p14="http://schemas.microsoft.com/office/powerpoint/2010/main" val="3362443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EF26B30-7555-4BA9-9C65-40FF707FF323}" type="slidenum">
              <a:rPr lang="en-IN" smtClean="0"/>
              <a:pPr/>
              <a:t>1</a:t>
            </a:fld>
            <a:endParaRPr lang="en-IN"/>
          </a:p>
        </p:txBody>
      </p:sp>
    </p:spTree>
    <p:extLst>
      <p:ext uri="{BB962C8B-B14F-4D97-AF65-F5344CB8AC3E}">
        <p14:creationId xmlns="" xmlns:p14="http://schemas.microsoft.com/office/powerpoint/2010/main" val="121372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EF26B30-7555-4BA9-9C65-40FF707FF323}" type="slidenum">
              <a:rPr lang="en-IN" smtClean="0"/>
              <a:pPr/>
              <a:t>3</a:t>
            </a:fld>
            <a:endParaRPr lang="en-IN"/>
          </a:p>
        </p:txBody>
      </p:sp>
    </p:spTree>
    <p:extLst>
      <p:ext uri="{BB962C8B-B14F-4D97-AF65-F5344CB8AC3E}">
        <p14:creationId xmlns="" xmlns:p14="http://schemas.microsoft.com/office/powerpoint/2010/main" val="139445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EF26B30-7555-4BA9-9C65-40FF707FF323}" type="slidenum">
              <a:rPr lang="en-IN" smtClean="0"/>
              <a:pPr/>
              <a:t>12</a:t>
            </a:fld>
            <a:endParaRPr lang="en-IN"/>
          </a:p>
        </p:txBody>
      </p:sp>
    </p:spTree>
    <p:extLst>
      <p:ext uri="{BB962C8B-B14F-4D97-AF65-F5344CB8AC3E}">
        <p14:creationId xmlns="" xmlns:p14="http://schemas.microsoft.com/office/powerpoint/2010/main" val="97542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F26B30-7555-4BA9-9C65-40FF707FF323}" type="slidenum">
              <a:rPr lang="en-IN" smtClean="0"/>
              <a:pPr/>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447801"/>
            <a:ext cx="9753600" cy="2595025"/>
          </a:xfrm>
        </p:spPr>
        <p:txBody>
          <a:bodyPr>
            <a:normAutofit/>
          </a:bodyPr>
          <a:lstStyle>
            <a:lvl1pPr algn="ctr">
              <a:defRPr sz="4800" b="1">
                <a:solidFill>
                  <a:srgbClr val="FF6600"/>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19200" y="4038600"/>
            <a:ext cx="9753600" cy="1144632"/>
          </a:xfrm>
        </p:spPr>
        <p:txBody>
          <a:bodyPr>
            <a:normAutofit/>
          </a:bodyPr>
          <a:lstStyle>
            <a:lvl1pPr marL="0" indent="0" algn="ctr">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a:xfrm>
            <a:off x="354855" y="6324600"/>
            <a:ext cx="1585509" cy="297918"/>
          </a:xfrm>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8" name="Slide Number Placeholder 7"/>
          <p:cNvSpPr>
            <a:spLocks noGrp="1"/>
          </p:cNvSpPr>
          <p:nvPr>
            <p:ph type="sldNum" sz="quarter" idx="11"/>
          </p:nvPr>
        </p:nvSpPr>
        <p:spPr/>
        <p:txBody>
          <a:bodyPr/>
          <a:lstStyle/>
          <a:p>
            <a:fld id="{8C2D4023-F991-4AAD-8961-7A35BC15804D}" type="slidenum">
              <a:rPr lang="en-US" smtClean="0">
                <a:solidFill>
                  <a:prstClr val="white"/>
                </a:solidFill>
              </a:rPr>
              <a:pPr/>
              <a:t>‹#›</a:t>
            </a:fld>
            <a:endParaRPr lang="en-US">
              <a:solidFill>
                <a:prstClr val="white"/>
              </a:solidFill>
            </a:endParaRPr>
          </a:p>
        </p:txBody>
      </p:sp>
      <p:sp>
        <p:nvSpPr>
          <p:cNvPr id="9" name="Footer Placeholder 8"/>
          <p:cNvSpPr>
            <a:spLocks noGrp="1"/>
          </p:cNvSpPr>
          <p:nvPr>
            <p:ph type="ftr" sz="quarter" idx="12"/>
          </p:nvPr>
        </p:nvSpPr>
        <p:spPr/>
        <p:txBody>
          <a:bodyPr/>
          <a:lstStyle/>
          <a:p>
            <a:endParaRPr lang="en-US">
              <a:solidFill>
                <a:prstClr val="white"/>
              </a:solidFill>
            </a:endParaRPr>
          </a:p>
        </p:txBody>
      </p:sp>
      <p:cxnSp>
        <p:nvCxnSpPr>
          <p:cNvPr id="10" name="Straight Connector 9"/>
          <p:cNvCxnSpPr/>
          <p:nvPr/>
        </p:nvCxnSpPr>
        <p:spPr>
          <a:xfrm>
            <a:off x="609600" y="1130300"/>
            <a:ext cx="10024533" cy="0"/>
          </a:xfrm>
          <a:prstGeom prst="line">
            <a:avLst/>
          </a:prstGeom>
          <a:ln w="25400">
            <a:solidFill>
              <a:srgbClr val="FF66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44526" y="5774081"/>
            <a:ext cx="3090077" cy="584775"/>
          </a:xfrm>
          <a:prstGeom prst="rect">
            <a:avLst/>
          </a:prstGeom>
          <a:noFill/>
        </p:spPr>
        <p:txBody>
          <a:bodyPr wrap="none" rtlCol="0">
            <a:spAutoFit/>
          </a:bodyPr>
          <a:lstStyle/>
          <a:p>
            <a:pPr algn="ctr"/>
            <a:r>
              <a:rPr lang="en-US" sz="1600" b="1" dirty="0">
                <a:solidFill>
                  <a:srgbClr val="838D9B">
                    <a:lumMod val="50000"/>
                  </a:srgbClr>
                </a:solidFill>
                <a:effectLst>
                  <a:outerShdw blurRad="38100" dist="38100" dir="2700000" algn="tl">
                    <a:srgbClr val="000000">
                      <a:alpha val="43137"/>
                    </a:srgbClr>
                  </a:outerShdw>
                </a:effectLst>
              </a:rPr>
              <a:t>Indian Institute of Technology</a:t>
            </a:r>
          </a:p>
          <a:p>
            <a:pPr algn="ctr"/>
            <a:r>
              <a:rPr lang="en-US" sz="1600" b="1" dirty="0">
                <a:solidFill>
                  <a:srgbClr val="838D9B">
                    <a:lumMod val="50000"/>
                  </a:srgbClr>
                </a:solidFill>
                <a:effectLst>
                  <a:outerShdw blurRad="38100" dist="38100" dir="2700000" algn="tl">
                    <a:srgbClr val="000000">
                      <a:alpha val="43137"/>
                    </a:srgbClr>
                  </a:outerShdw>
                </a:effectLst>
              </a:rPr>
              <a:t>Hyderabad</a:t>
            </a:r>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73444" y="5188620"/>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87812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1003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pic>
        <p:nvPicPr>
          <p:cNvPr id="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80162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8C2D4023-F991-4AAD-8961-7A35BC15804D}" type="slidenum">
              <a:rPr lang="en-US" smtClean="0">
                <a:solidFill>
                  <a:prstClr val="white"/>
                </a:solidFill>
              </a:rPr>
              <a:pPr/>
              <a:t>‹#›</a:t>
            </a:fld>
            <a:endParaRPr lang="en-US">
              <a:solidFill>
                <a:prstClr val="white"/>
              </a:solidFill>
            </a:endParaRPr>
          </a:p>
        </p:txBody>
      </p:sp>
      <p:pic>
        <p:nvPicPr>
          <p:cNvPr id="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2242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pic>
        <p:nvPicPr>
          <p:cNvPr id="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4157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5" name="Footer Placeholder 4"/>
          <p:cNvSpPr>
            <a:spLocks noGrp="1"/>
          </p:cNvSpPr>
          <p:nvPr>
            <p:ph type="ftr" sz="quarter" idx="11"/>
          </p:nvPr>
        </p:nvSpPr>
        <p:spPr/>
        <p:txBody>
          <a:bodyPr/>
          <a:lstStyle/>
          <a:p>
            <a:endParaRPr lang="en-US">
              <a:solidFill>
                <a:prstClr val="white"/>
              </a:solidFill>
            </a:endParaRPr>
          </a:p>
        </p:txBody>
      </p:sp>
      <p:sp>
        <p:nvSpPr>
          <p:cNvPr id="6" name="Slide Number Placeholder 5"/>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pic>
        <p:nvPicPr>
          <p:cNvPr id="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6003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sp>
        <p:nvSpPr>
          <p:cNvPr id="9" name="Title 8"/>
          <p:cNvSpPr>
            <a:spLocks noGrp="1"/>
          </p:cNvSpPr>
          <p:nvPr>
            <p:ph type="title"/>
          </p:nvPr>
        </p:nvSpPr>
        <p:spPr>
          <a:xfrm>
            <a:off x="1219200" y="304801"/>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1524000"/>
            <a:ext cx="4754880" cy="48127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1523290"/>
            <a:ext cx="4754880" cy="48155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6945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8" name="Footer Placeholder 7"/>
          <p:cNvSpPr>
            <a:spLocks noGrp="1"/>
          </p:cNvSpPr>
          <p:nvPr>
            <p:ph type="ftr" sz="quarter" idx="11"/>
          </p:nvPr>
        </p:nvSpPr>
        <p:spPr/>
        <p:txBody>
          <a:bodyPr/>
          <a:lstStyle/>
          <a:p>
            <a:endParaRPr lang="en-US">
              <a:solidFill>
                <a:prstClr val="white"/>
              </a:solidFill>
            </a:endParaRPr>
          </a:p>
        </p:txBody>
      </p:sp>
      <p:sp>
        <p:nvSpPr>
          <p:cNvPr id="9" name="Slide Number Placeholder 8"/>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0879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4" name="Footer Placeholder 3"/>
          <p:cNvSpPr>
            <a:spLocks noGrp="1"/>
          </p:cNvSpPr>
          <p:nvPr>
            <p:ph type="ftr" sz="quarter" idx="11"/>
          </p:nvPr>
        </p:nvSpPr>
        <p:spPr/>
        <p:txBody>
          <a:bodyPr/>
          <a:lstStyle/>
          <a:p>
            <a:endParaRPr lang="en-US">
              <a:solidFill>
                <a:prstClr val="white"/>
              </a:solidFill>
            </a:endParaRPr>
          </a:p>
        </p:txBody>
      </p:sp>
      <p:sp>
        <p:nvSpPr>
          <p:cNvPr id="5" name="Slide Number Placeholder 4"/>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9351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3" name="Footer Placeholder 2"/>
          <p:cNvSpPr>
            <a:spLocks noGrp="1"/>
          </p:cNvSpPr>
          <p:nvPr>
            <p:ph type="ftr" sz="quarter" idx="11"/>
          </p:nvPr>
        </p:nvSpPr>
        <p:spPr/>
        <p:txBody>
          <a:bodyPr/>
          <a:lstStyle/>
          <a:p>
            <a:endParaRPr lang="en-US">
              <a:solidFill>
                <a:prstClr val="white"/>
              </a:solidFill>
            </a:endParaRPr>
          </a:p>
        </p:txBody>
      </p:sp>
      <p:sp>
        <p:nvSpPr>
          <p:cNvPr id="4" name="Slide Number Placeholder 3"/>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pic>
        <p:nvPicPr>
          <p:cNvPr id="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7022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pic>
        <p:nvPicPr>
          <p:cNvPr id="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8867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6" name="Footer Placeholder 5"/>
          <p:cNvSpPr>
            <a:spLocks noGrp="1"/>
          </p:cNvSpPr>
          <p:nvPr>
            <p:ph type="ftr" sz="quarter" idx="11"/>
          </p:nvPr>
        </p:nvSpPr>
        <p:spPr/>
        <p:txBody>
          <a:bodyPr/>
          <a:lstStyle/>
          <a:p>
            <a:endParaRPr lang="en-US">
              <a:solidFill>
                <a:prstClr val="white"/>
              </a:solidFill>
            </a:endParaRPr>
          </a:p>
        </p:txBody>
      </p:sp>
      <p:sp>
        <p:nvSpPr>
          <p:cNvPr id="7" name="Slide Number Placeholder 6"/>
          <p:cNvSpPr>
            <a:spLocks noGrp="1"/>
          </p:cNvSpPr>
          <p:nvPr>
            <p:ph type="sldNum" sz="quarter" idx="12"/>
          </p:nvPr>
        </p:nvSpPr>
        <p:spPr/>
        <p:txBody>
          <a:bodyPr/>
          <a:lstStyle/>
          <a:p>
            <a:fld id="{8C2D4023-F991-4AAD-8961-7A35BC15804D}" type="slidenum">
              <a:rPr lang="en-US" smtClean="0">
                <a:solidFill>
                  <a:prstClr val="white"/>
                </a:solidFill>
              </a:rPr>
              <a:pPr/>
              <a:t>‹#›</a:t>
            </a:fld>
            <a:endParaRPr lang="en-US">
              <a:solidFill>
                <a:prstClr val="white"/>
              </a:solidFill>
            </a:endParaRPr>
          </a:p>
        </p:txBody>
      </p:sp>
      <p:pic>
        <p:nvPicPr>
          <p:cNvPr id="9"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5344" y="6172201"/>
            <a:ext cx="829056" cy="6413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13986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11125200" y="573807"/>
            <a:ext cx="243840"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Rectangle 10"/>
          <p:cNvSpPr/>
          <p:nvPr/>
        </p:nvSpPr>
        <p:spPr>
          <a:xfrm>
            <a:off x="11425892" y="573807"/>
            <a:ext cx="768096" cy="57231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Placeholder 1"/>
          <p:cNvSpPr>
            <a:spLocks noGrp="1"/>
          </p:cNvSpPr>
          <p:nvPr>
            <p:ph type="title"/>
          </p:nvPr>
        </p:nvSpPr>
        <p:spPr>
          <a:xfrm>
            <a:off x="1224619" y="266701"/>
            <a:ext cx="9753600" cy="1154097"/>
          </a:xfrm>
          <a:prstGeom prst="rect">
            <a:avLst/>
          </a:prstGeom>
        </p:spPr>
        <p:txBody>
          <a:bodyPr vert="horz" lIns="91440" tIns="45720" rIns="91440" bIns="45720" rtlCol="0" anchor="ctr"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1524001"/>
            <a:ext cx="9753600" cy="4785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1219200" y="6324600"/>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47CDE24-9066-4186-8356-7C98E76EB770}" type="datetimeFigureOut">
              <a:rPr lang="en-US" smtClean="0">
                <a:solidFill>
                  <a:prstClr val="white">
                    <a:alpha val="50000"/>
                  </a:prstClr>
                </a:solidFill>
              </a:rPr>
              <a:pPr/>
              <a:t>8/11/2020</a:t>
            </a:fld>
            <a:endParaRPr lang="en-US">
              <a:solidFill>
                <a:prstClr val="white">
                  <a:alpha val="50000"/>
                </a:prstClr>
              </a:solidFill>
            </a:endParaRPr>
          </a:p>
        </p:txBody>
      </p:sp>
      <p:sp>
        <p:nvSpPr>
          <p:cNvPr id="6" name="Slide Number Placeholder 5"/>
          <p:cNvSpPr>
            <a:spLocks noGrp="1"/>
          </p:cNvSpPr>
          <p:nvPr>
            <p:ph type="sldNum" sz="quarter" idx="4"/>
          </p:nvPr>
        </p:nvSpPr>
        <p:spPr>
          <a:xfrm>
            <a:off x="10555004" y="6324600"/>
            <a:ext cx="1254937" cy="301752"/>
          </a:xfrm>
          <a:prstGeom prst="rect">
            <a:avLst/>
          </a:prstGeom>
        </p:spPr>
        <p:txBody>
          <a:bodyPr vert="horz" lIns="91440" tIns="45720" rIns="91440" bIns="45720" rtlCol="0" anchor="ctr"/>
          <a:lstStyle>
            <a:lvl1pPr algn="r">
              <a:defRPr sz="1200">
                <a:solidFill>
                  <a:schemeClr val="tx1"/>
                </a:solidFill>
              </a:defRPr>
            </a:lvl1pPr>
          </a:lstStyle>
          <a:p>
            <a:fld id="{8C2D4023-F991-4AAD-8961-7A35BC15804D}" type="slidenum">
              <a:rPr lang="en-US" smtClean="0">
                <a:solidFill>
                  <a:prstClr val="white"/>
                </a:solidFill>
              </a:rPr>
              <a:pPr/>
              <a:t>‹#›</a:t>
            </a:fld>
            <a:endParaRPr lang="en-US">
              <a:solidFill>
                <a:prstClr val="white"/>
              </a:solidFill>
            </a:endParaRPr>
          </a:p>
        </p:txBody>
      </p:sp>
      <p:sp>
        <p:nvSpPr>
          <p:cNvPr id="5" name="Footer Placeholder 4"/>
          <p:cNvSpPr>
            <a:spLocks noGrp="1"/>
          </p:cNvSpPr>
          <p:nvPr>
            <p:ph type="ftr" sz="quarter" idx="3"/>
          </p:nvPr>
        </p:nvSpPr>
        <p:spPr>
          <a:xfrm>
            <a:off x="4598341" y="6324601"/>
            <a:ext cx="2995319" cy="301227"/>
          </a:xfrm>
          <a:prstGeom prst="rect">
            <a:avLst/>
          </a:prstGeom>
        </p:spPr>
        <p:txBody>
          <a:bodyPr vert="horz" lIns="91440" tIns="0" rIns="91440" bIns="45720" rtlCol="0" anchor="t"/>
          <a:lstStyle>
            <a:lvl1pPr algn="l">
              <a:defRPr sz="1000">
                <a:solidFill>
                  <a:schemeClr val="tx1"/>
                </a:solidFill>
              </a:defRPr>
            </a:lvl1pPr>
          </a:lstStyle>
          <a:p>
            <a:endParaRPr lang="en-US">
              <a:solidFill>
                <a:prstClr val="white"/>
              </a:solidFill>
            </a:endParaRPr>
          </a:p>
        </p:txBody>
      </p:sp>
      <p:cxnSp>
        <p:nvCxnSpPr>
          <p:cNvPr id="8" name="Straight Connector 7"/>
          <p:cNvCxnSpPr/>
          <p:nvPr/>
        </p:nvCxnSpPr>
        <p:spPr>
          <a:xfrm>
            <a:off x="1219200" y="6324600"/>
            <a:ext cx="9759019" cy="0"/>
          </a:xfrm>
          <a:prstGeom prst="line">
            <a:avLst/>
          </a:prstGeom>
          <a:ln w="25400">
            <a:solidFill>
              <a:srgbClr val="FF66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905067" y="573807"/>
            <a:ext cx="146304" cy="57231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3" name="Rectangle 12"/>
          <p:cNvSpPr/>
          <p:nvPr/>
        </p:nvSpPr>
        <p:spPr>
          <a:xfrm>
            <a:off x="10751989" y="573807"/>
            <a:ext cx="85344" cy="57231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 xmlns:p14="http://schemas.microsoft.com/office/powerpoint/2010/main" val="16294488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dirty="0" err="1" smtClean="0"/>
              <a:t>Anuraag</a:t>
            </a:r>
            <a:r>
              <a:rPr lang="en-IN" dirty="0" smtClean="0"/>
              <a:t> Chandra </a:t>
            </a:r>
            <a:r>
              <a:rPr lang="en-IN" dirty="0" err="1" smtClean="0"/>
              <a:t>Shukla</a:t>
            </a:r>
            <a:endParaRPr lang="en-IN" dirty="0"/>
          </a:p>
        </p:txBody>
      </p:sp>
      <p:sp>
        <p:nvSpPr>
          <p:cNvPr id="4" name="Subtitle 3"/>
          <p:cNvSpPr>
            <a:spLocks noGrp="1"/>
          </p:cNvSpPr>
          <p:nvPr>
            <p:ph type="subTitle" idx="1"/>
          </p:nvPr>
        </p:nvSpPr>
        <p:spPr/>
        <p:txBody>
          <a:bodyPr/>
          <a:lstStyle/>
          <a:p>
            <a:r>
              <a:rPr lang="en-IN" b="1" dirty="0" smtClean="0">
                <a:solidFill>
                  <a:schemeClr val="accent2">
                    <a:lumMod val="60000"/>
                    <a:lumOff val="40000"/>
                  </a:schemeClr>
                </a:solidFill>
              </a:rPr>
              <a:t>Nominee for Academic Affairs Secretary </a:t>
            </a:r>
          </a:p>
          <a:p>
            <a:r>
              <a:rPr lang="en-IN" b="1" dirty="0" smtClean="0">
                <a:solidFill>
                  <a:schemeClr val="accent2">
                    <a:lumMod val="60000"/>
                    <a:lumOff val="40000"/>
                  </a:schemeClr>
                </a:solidFill>
              </a:rPr>
              <a:t>Student Gymkhana 2020 – 2021 </a:t>
            </a:r>
            <a:endParaRPr lang="en-IN" b="1" dirty="0">
              <a:solidFill>
                <a:schemeClr val="accent2">
                  <a:lumMod val="60000"/>
                  <a:lumOff val="40000"/>
                </a:schemeClr>
              </a:solidFill>
            </a:endParaRPr>
          </a:p>
        </p:txBody>
      </p:sp>
    </p:spTree>
    <p:extLst>
      <p:ext uri="{BB962C8B-B14F-4D97-AF65-F5344CB8AC3E}">
        <p14:creationId xmlns="" xmlns:p14="http://schemas.microsoft.com/office/powerpoint/2010/main" val="398085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Interns and Projects</a:t>
            </a:r>
            <a:endParaRPr lang="en-US" dirty="0"/>
          </a:p>
        </p:txBody>
      </p:sp>
      <p:sp>
        <p:nvSpPr>
          <p:cNvPr id="3" name="TextBox 2"/>
          <p:cNvSpPr txBox="1"/>
          <p:nvPr/>
        </p:nvSpPr>
        <p:spPr>
          <a:xfrm>
            <a:off x="1233577" y="1794294"/>
            <a:ext cx="10256808" cy="3416320"/>
          </a:xfrm>
          <a:prstGeom prst="rect">
            <a:avLst/>
          </a:prstGeom>
          <a:noFill/>
        </p:spPr>
        <p:txBody>
          <a:bodyPr wrap="square" rtlCol="0">
            <a:spAutoFit/>
          </a:bodyPr>
          <a:lstStyle/>
          <a:p>
            <a:pPr>
              <a:buFont typeface="Arial" pitchFamily="34" charset="0"/>
              <a:buChar char="•"/>
            </a:pPr>
            <a:r>
              <a:rPr lang="en-IN" dirty="0" smtClean="0">
                <a:solidFill>
                  <a:schemeClr val="bg1"/>
                </a:solidFill>
              </a:rPr>
              <a:t> </a:t>
            </a:r>
            <a:r>
              <a:rPr lang="en-IN" sz="2400" dirty="0" smtClean="0">
                <a:solidFill>
                  <a:schemeClr val="bg1"/>
                </a:solidFill>
              </a:rPr>
              <a:t>Shall try for awarding of credits for Internships. The HOD of each department would oversee the intern summary submitted by each student and grade accordingly.</a:t>
            </a:r>
          </a:p>
          <a:p>
            <a:endParaRPr lang="en-IN" sz="2400" dirty="0" smtClean="0">
              <a:solidFill>
                <a:schemeClr val="bg1"/>
              </a:solidFill>
            </a:endParaRPr>
          </a:p>
          <a:p>
            <a:pPr>
              <a:buFont typeface="Arial" pitchFamily="34" charset="0"/>
              <a:buChar char="•"/>
            </a:pPr>
            <a:r>
              <a:rPr lang="en-IN" sz="2400" dirty="0" smtClean="0">
                <a:solidFill>
                  <a:schemeClr val="bg1"/>
                </a:solidFill>
              </a:rPr>
              <a:t>Would follow up on the project database being maintained by the previous academic secretary.</a:t>
            </a:r>
          </a:p>
          <a:p>
            <a:endParaRPr lang="en-IN" sz="2400" dirty="0" smtClean="0">
              <a:solidFill>
                <a:schemeClr val="bg1"/>
              </a:solidFill>
            </a:endParaRPr>
          </a:p>
          <a:p>
            <a:pPr>
              <a:buFont typeface="Arial" pitchFamily="34" charset="0"/>
              <a:buChar char="•"/>
            </a:pPr>
            <a:r>
              <a:rPr lang="en-IN" sz="2400" dirty="0" smtClean="0">
                <a:solidFill>
                  <a:schemeClr val="bg1"/>
                </a:solidFill>
              </a:rPr>
              <a:t>The new projects would be published on the websites of the respective branches if there arises a requirement of students for those projects.</a:t>
            </a:r>
            <a:endParaRPr lang="en-US" sz="24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Researchers:</a:t>
            </a:r>
            <a:endParaRPr lang="en-US" dirty="0"/>
          </a:p>
        </p:txBody>
      </p:sp>
      <p:sp>
        <p:nvSpPr>
          <p:cNvPr id="3" name="TextBox 2"/>
          <p:cNvSpPr txBox="1"/>
          <p:nvPr/>
        </p:nvSpPr>
        <p:spPr>
          <a:xfrm>
            <a:off x="1285337" y="1639019"/>
            <a:ext cx="9859992" cy="2308324"/>
          </a:xfrm>
          <a:prstGeom prst="rect">
            <a:avLst/>
          </a:prstGeom>
          <a:noFill/>
        </p:spPr>
        <p:txBody>
          <a:bodyPr wrap="square" rtlCol="0">
            <a:spAutoFit/>
          </a:bodyPr>
          <a:lstStyle/>
          <a:p>
            <a:r>
              <a:rPr lang="en-IN" sz="2400" dirty="0" smtClean="0">
                <a:solidFill>
                  <a:schemeClr val="bg1"/>
                </a:solidFill>
              </a:rPr>
              <a:t>A day to be exclusively earmarked to enable PhD scholars to attend to their academic work if any and thus avoid being interrupted in their research work. </a:t>
            </a:r>
          </a:p>
          <a:p>
            <a:endParaRPr lang="en-IN" sz="2400" dirty="0" smtClean="0">
              <a:solidFill>
                <a:schemeClr val="bg1"/>
              </a:solidFill>
            </a:endParaRPr>
          </a:p>
          <a:p>
            <a:r>
              <a:rPr lang="en-IN" sz="2400" dirty="0" smtClean="0">
                <a:solidFill>
                  <a:schemeClr val="bg1"/>
                </a:solidFill>
              </a:rPr>
              <a:t>A portal or a dedicated mail ID would be created for PhD scholars to post their grievances and to be dealt with highest seriousness.</a:t>
            </a:r>
            <a:endParaRPr lang="en-US" sz="24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Transparency</a:t>
            </a:r>
            <a:endParaRPr lang="en-IN" dirty="0"/>
          </a:p>
        </p:txBody>
      </p:sp>
      <p:sp>
        <p:nvSpPr>
          <p:cNvPr id="3" name="TextBox 2"/>
          <p:cNvSpPr txBox="1"/>
          <p:nvPr/>
        </p:nvSpPr>
        <p:spPr>
          <a:xfrm>
            <a:off x="1328466" y="1483742"/>
            <a:ext cx="9247517" cy="4801314"/>
          </a:xfrm>
          <a:prstGeom prst="rect">
            <a:avLst/>
          </a:prstGeom>
          <a:noFill/>
        </p:spPr>
        <p:txBody>
          <a:bodyPr wrap="square" rtlCol="0">
            <a:spAutoFit/>
          </a:bodyPr>
          <a:lstStyle/>
          <a:p>
            <a:r>
              <a:rPr lang="en-IN" sz="2400" dirty="0" smtClean="0">
                <a:solidFill>
                  <a:schemeClr val="bg1"/>
                </a:solidFill>
              </a:rPr>
              <a:t>The minutes of the senate meeting would be shared with the students after the completion and approval of the same. </a:t>
            </a:r>
          </a:p>
          <a:p>
            <a:endParaRPr lang="en-IN" sz="2400" dirty="0" smtClean="0">
              <a:solidFill>
                <a:schemeClr val="bg1"/>
              </a:solidFill>
            </a:endParaRPr>
          </a:p>
          <a:p>
            <a:r>
              <a:rPr lang="en-IN" sz="2400" dirty="0" smtClean="0">
                <a:solidFill>
                  <a:schemeClr val="bg1"/>
                </a:solidFill>
              </a:rPr>
              <a:t>Any change in academic policy will be informed to the students explicitly along with which a updated rule book would be circulated.</a:t>
            </a:r>
          </a:p>
          <a:p>
            <a:endParaRPr lang="en-IN" sz="2400" dirty="0" smtClean="0">
              <a:solidFill>
                <a:schemeClr val="bg1"/>
              </a:solidFill>
            </a:endParaRPr>
          </a:p>
          <a:p>
            <a:r>
              <a:rPr lang="en-IN" sz="2400" dirty="0" smtClean="0">
                <a:solidFill>
                  <a:schemeClr val="bg1"/>
                </a:solidFill>
              </a:rPr>
              <a:t>An Academic log book would be maintained exclusively to note the changes made in the senate meetings and would be mailed to students along with the minutes of meeting.</a:t>
            </a:r>
          </a:p>
          <a:p>
            <a:endParaRPr lang="en-IN" dirty="0" smtClean="0">
              <a:solidFill>
                <a:schemeClr val="bg1"/>
              </a:solidFill>
            </a:endParaRPr>
          </a:p>
          <a:p>
            <a:endParaRPr lang="en-IN" dirty="0" smtClean="0">
              <a:solidFill>
                <a:schemeClr val="tx2">
                  <a:lumMod val="60000"/>
                  <a:lumOff val="40000"/>
                </a:schemeClr>
              </a:solidFill>
            </a:endParaRPr>
          </a:p>
          <a:p>
            <a:endParaRPr lang="en-IN" dirty="0" smtClean="0">
              <a:solidFill>
                <a:schemeClr val="tx2">
                  <a:lumMod val="60000"/>
                  <a:lumOff val="40000"/>
                </a:schemeClr>
              </a:solidFill>
            </a:endParaRPr>
          </a:p>
          <a:p>
            <a:endParaRPr lang="en-IN" dirty="0" smtClean="0">
              <a:solidFill>
                <a:schemeClr val="tx2">
                  <a:lumMod val="60000"/>
                  <a:lumOff val="40000"/>
                </a:schemeClr>
              </a:solidFill>
            </a:endParaRPr>
          </a:p>
          <a:p>
            <a:r>
              <a:rPr lang="en-IN" dirty="0" smtClean="0">
                <a:solidFill>
                  <a:schemeClr val="tx2">
                    <a:lumMod val="60000"/>
                    <a:lumOff val="40000"/>
                  </a:schemeClr>
                </a:solidFill>
              </a:rPr>
              <a:t>  </a:t>
            </a:r>
            <a:endParaRPr lang="en-US" dirty="0">
              <a:solidFill>
                <a:schemeClr val="tx2">
                  <a:lumMod val="60000"/>
                  <a:lumOff val="40000"/>
                </a:schemeClr>
              </a:solidFill>
            </a:endParaRPr>
          </a:p>
        </p:txBody>
      </p:sp>
    </p:spTree>
    <p:extLst>
      <p:ext uri="{BB962C8B-B14F-4D97-AF65-F5344CB8AC3E}">
        <p14:creationId xmlns="" xmlns:p14="http://schemas.microsoft.com/office/powerpoint/2010/main" val="241056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Other points:</a:t>
            </a:r>
            <a:br>
              <a:rPr lang="en-IN" dirty="0" smtClean="0"/>
            </a:br>
            <a:endParaRPr lang="en-US" dirty="0"/>
          </a:p>
        </p:txBody>
      </p:sp>
      <p:sp>
        <p:nvSpPr>
          <p:cNvPr id="4" name="TextBox 3"/>
          <p:cNvSpPr txBox="1"/>
          <p:nvPr/>
        </p:nvSpPr>
        <p:spPr>
          <a:xfrm>
            <a:off x="1311215" y="1155940"/>
            <a:ext cx="9523562" cy="4678204"/>
          </a:xfrm>
          <a:prstGeom prst="rect">
            <a:avLst/>
          </a:prstGeom>
          <a:noFill/>
        </p:spPr>
        <p:txBody>
          <a:bodyPr wrap="square" rtlCol="0">
            <a:spAutoFit/>
          </a:bodyPr>
          <a:lstStyle/>
          <a:p>
            <a:pPr>
              <a:buFont typeface="Wingdings" pitchFamily="2" charset="2"/>
              <a:buChar char="§"/>
            </a:pPr>
            <a:r>
              <a:rPr lang="en-IN" sz="2000" dirty="0" smtClean="0">
                <a:solidFill>
                  <a:schemeClr val="bg1"/>
                </a:solidFill>
              </a:rPr>
              <a:t> Interact with Alumni and hold sessions as many as possible on higher studies every year for the benefit of the students. </a:t>
            </a:r>
          </a:p>
          <a:p>
            <a:pPr>
              <a:buFont typeface="Wingdings" pitchFamily="2" charset="2"/>
              <a:buChar char="§"/>
            </a:pPr>
            <a:r>
              <a:rPr lang="en-IN" sz="2000" dirty="0" smtClean="0">
                <a:solidFill>
                  <a:schemeClr val="bg1"/>
                </a:solidFill>
              </a:rPr>
              <a:t> Follow up on the discounts on various test series of various Entrance exams.</a:t>
            </a:r>
          </a:p>
          <a:p>
            <a:pPr>
              <a:buFont typeface="Wingdings" pitchFamily="2" charset="2"/>
              <a:buChar char="§"/>
            </a:pPr>
            <a:r>
              <a:rPr lang="en-IN" sz="2000" dirty="0" smtClean="0">
                <a:solidFill>
                  <a:schemeClr val="bg1"/>
                </a:solidFill>
              </a:rPr>
              <a:t> Interact with faculty who have experience in these domains.</a:t>
            </a:r>
          </a:p>
          <a:p>
            <a:pPr>
              <a:buFont typeface="Wingdings" pitchFamily="2" charset="2"/>
              <a:buChar char="§"/>
            </a:pPr>
            <a:endParaRPr lang="en-IN" sz="2000" dirty="0" smtClean="0">
              <a:solidFill>
                <a:schemeClr val="bg1"/>
              </a:solidFill>
            </a:endParaRPr>
          </a:p>
          <a:p>
            <a:pPr>
              <a:buFont typeface="Wingdings" pitchFamily="2" charset="2"/>
              <a:buChar char="§"/>
            </a:pPr>
            <a:r>
              <a:rPr lang="en-IN" sz="2000" dirty="0" smtClean="0">
                <a:solidFill>
                  <a:schemeClr val="bg1"/>
                </a:solidFill>
              </a:rPr>
              <a:t>Arrange CR meetings regularly and solve the issues accordingly.</a:t>
            </a:r>
          </a:p>
          <a:p>
            <a:pPr>
              <a:buFont typeface="Wingdings" pitchFamily="2" charset="2"/>
              <a:buChar char="§"/>
            </a:pPr>
            <a:endParaRPr lang="en-IN" sz="2000" dirty="0" smtClean="0">
              <a:solidFill>
                <a:schemeClr val="bg1"/>
              </a:solidFill>
            </a:endParaRPr>
          </a:p>
          <a:p>
            <a:pPr>
              <a:buFont typeface="Wingdings" pitchFamily="2" charset="2"/>
              <a:buChar char="§"/>
            </a:pPr>
            <a:r>
              <a:rPr lang="en-IN" sz="2000" dirty="0" smtClean="0">
                <a:solidFill>
                  <a:schemeClr val="bg1"/>
                </a:solidFill>
              </a:rPr>
              <a:t>Will try to get the “Conversion of additional courses to free electives” option activated for at least one more time i.e. during the 8th semester.</a:t>
            </a:r>
          </a:p>
          <a:p>
            <a:pPr>
              <a:buFont typeface="Wingdings" pitchFamily="2" charset="2"/>
              <a:buChar char="§"/>
            </a:pPr>
            <a:endParaRPr lang="en-IN" sz="2000" dirty="0" smtClean="0">
              <a:solidFill>
                <a:schemeClr val="bg1"/>
              </a:solidFill>
            </a:endParaRPr>
          </a:p>
          <a:p>
            <a:pPr>
              <a:buFont typeface="Wingdings" pitchFamily="2" charset="2"/>
              <a:buChar char="§"/>
            </a:pPr>
            <a:r>
              <a:rPr lang="en-IN" sz="2000" dirty="0" smtClean="0">
                <a:solidFill>
                  <a:schemeClr val="bg1"/>
                </a:solidFill>
              </a:rPr>
              <a:t>Will get the licenses for various </a:t>
            </a:r>
            <a:r>
              <a:rPr lang="en-IN" sz="2000" dirty="0" err="1" smtClean="0">
                <a:solidFill>
                  <a:schemeClr val="bg1"/>
                </a:solidFill>
              </a:rPr>
              <a:t>softwares</a:t>
            </a:r>
            <a:r>
              <a:rPr lang="en-IN" sz="2000" dirty="0" smtClean="0">
                <a:solidFill>
                  <a:schemeClr val="bg1"/>
                </a:solidFill>
              </a:rPr>
              <a:t> on request of the students using them and would make them available across the board. </a:t>
            </a:r>
          </a:p>
          <a:p>
            <a:pPr>
              <a:buFont typeface="Wingdings" pitchFamily="2" charset="2"/>
              <a:buChar char="§"/>
            </a:pPr>
            <a:r>
              <a:rPr lang="en-IN" sz="2000" dirty="0" smtClean="0">
                <a:solidFill>
                  <a:schemeClr val="bg1"/>
                </a:solidFill>
              </a:rPr>
              <a:t>A form would be floated at the beginning of each semester to list out the </a:t>
            </a:r>
            <a:r>
              <a:rPr lang="en-IN" sz="2000" dirty="0" err="1" smtClean="0">
                <a:solidFill>
                  <a:schemeClr val="bg1"/>
                </a:solidFill>
              </a:rPr>
              <a:t>softwares</a:t>
            </a:r>
            <a:r>
              <a:rPr lang="en-IN" sz="2000" dirty="0" smtClean="0">
                <a:solidFill>
                  <a:schemeClr val="bg1"/>
                </a:solidFill>
              </a:rPr>
              <a:t> needed by the students. </a:t>
            </a:r>
          </a:p>
          <a:p>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3411" y="1345722"/>
            <a:ext cx="10239555" cy="1938992"/>
          </a:xfrm>
          <a:prstGeom prst="rect">
            <a:avLst/>
          </a:prstGeom>
          <a:noFill/>
        </p:spPr>
        <p:txBody>
          <a:bodyPr wrap="square" rtlCol="0">
            <a:spAutoFit/>
          </a:bodyPr>
          <a:lstStyle/>
          <a:p>
            <a:r>
              <a:rPr lang="en-IN" sz="2400" i="1" dirty="0" smtClean="0">
                <a:solidFill>
                  <a:schemeClr val="bg1"/>
                </a:solidFill>
              </a:rPr>
              <a:t>I solemnly declare that I shall discharge all my duties and responsibilities that I inherit with the position with utmost sincerity and strive for the betterment of our students fraternity by taking every one along with me , inviting suggestions and respecting sentiments in my endeavour in scaling New Academic Heights and bring more fame to our illustrated institution.  </a:t>
            </a:r>
            <a:endParaRPr lang="en-US" sz="2400" i="1" dirty="0">
              <a:solidFill>
                <a:schemeClr val="bg1"/>
              </a:solidFill>
            </a:endParaRPr>
          </a:p>
        </p:txBody>
      </p:sp>
      <p:sp>
        <p:nvSpPr>
          <p:cNvPr id="5" name="TextBox 4"/>
          <p:cNvSpPr txBox="1"/>
          <p:nvPr/>
        </p:nvSpPr>
        <p:spPr>
          <a:xfrm>
            <a:off x="7168551" y="3752491"/>
            <a:ext cx="3933645" cy="400110"/>
          </a:xfrm>
          <a:prstGeom prst="rect">
            <a:avLst/>
          </a:prstGeom>
          <a:noFill/>
        </p:spPr>
        <p:txBody>
          <a:bodyPr wrap="square" rtlCol="0">
            <a:spAutoFit/>
          </a:bodyPr>
          <a:lstStyle/>
          <a:p>
            <a:r>
              <a:rPr lang="en-IN" dirty="0" smtClean="0">
                <a:solidFill>
                  <a:schemeClr val="bg1"/>
                </a:solidFill>
              </a:rPr>
              <a:t>- </a:t>
            </a:r>
            <a:r>
              <a:rPr lang="en-IN" sz="2000" b="1" dirty="0" err="1" smtClean="0">
                <a:solidFill>
                  <a:schemeClr val="bg1"/>
                </a:solidFill>
              </a:rPr>
              <a:t>Anuraag</a:t>
            </a:r>
            <a:r>
              <a:rPr lang="en-IN" sz="2000" b="1" dirty="0" smtClean="0">
                <a:solidFill>
                  <a:schemeClr val="bg1"/>
                </a:solidFill>
              </a:rPr>
              <a:t> Chandra </a:t>
            </a:r>
            <a:r>
              <a:rPr lang="en-IN" sz="2000" b="1" dirty="0" err="1" smtClean="0">
                <a:solidFill>
                  <a:schemeClr val="bg1"/>
                </a:solidFill>
              </a:rPr>
              <a:t>Shukla</a:t>
            </a:r>
            <a:endParaRPr lang="en-US" sz="2000" b="1" dirty="0">
              <a:solidFill>
                <a:schemeClr val="bg1"/>
              </a:solidFill>
            </a:endParaRPr>
          </a:p>
        </p:txBody>
      </p:sp>
      <p:sp>
        <p:nvSpPr>
          <p:cNvPr id="6" name="TextBox 5"/>
          <p:cNvSpPr txBox="1"/>
          <p:nvPr/>
        </p:nvSpPr>
        <p:spPr>
          <a:xfrm>
            <a:off x="7323827" y="5469148"/>
            <a:ext cx="3968151" cy="584775"/>
          </a:xfrm>
          <a:prstGeom prst="rect">
            <a:avLst/>
          </a:prstGeom>
          <a:noFill/>
        </p:spPr>
        <p:txBody>
          <a:bodyPr wrap="square" rtlCol="0">
            <a:spAutoFit/>
          </a:bodyPr>
          <a:lstStyle/>
          <a:p>
            <a:r>
              <a:rPr lang="en-IN" sz="1600" dirty="0" smtClean="0">
                <a:solidFill>
                  <a:schemeClr val="bg1"/>
                </a:solidFill>
              </a:rPr>
              <a:t>For any queries and suggestions please contact : ce18btech11001@iith.ac.in</a:t>
            </a:r>
            <a:endParaRPr lang="en-US" sz="16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901" y="1897812"/>
            <a:ext cx="9753600" cy="3321170"/>
          </a:xfrm>
        </p:spPr>
        <p:txBody>
          <a:bodyPr>
            <a:normAutofit fontScale="90000"/>
          </a:bodyPr>
          <a:lstStyle/>
          <a:p>
            <a:r>
              <a:rPr lang="en-IN" dirty="0" smtClean="0">
                <a:latin typeface="Arial Unicode MS" pitchFamily="34" charset="-128"/>
                <a:ea typeface="Arial Unicode MS" pitchFamily="34" charset="-128"/>
                <a:cs typeface="Arial Unicode MS" pitchFamily="34" charset="-128"/>
              </a:rPr>
              <a:t>		    </a:t>
            </a:r>
            <a:r>
              <a:rPr lang="en-IN" sz="5300" dirty="0" smtClean="0">
                <a:latin typeface="Arial Unicode MS" pitchFamily="34" charset="-128"/>
                <a:ea typeface="Arial Unicode MS" pitchFamily="34" charset="-128"/>
                <a:cs typeface="Arial Unicode MS" pitchFamily="34" charset="-128"/>
              </a:rPr>
              <a:t>Vote for a new begining!</a:t>
            </a:r>
            <a:br>
              <a:rPr lang="en-IN" sz="5300" dirty="0" smtClean="0">
                <a:latin typeface="Arial Unicode MS" pitchFamily="34" charset="-128"/>
                <a:ea typeface="Arial Unicode MS" pitchFamily="34" charset="-128"/>
                <a:cs typeface="Arial Unicode MS" pitchFamily="34" charset="-128"/>
              </a:rPr>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endParaRPr lang="en-US" dirty="0"/>
          </a:p>
        </p:txBody>
      </p:sp>
      <p:sp>
        <p:nvSpPr>
          <p:cNvPr id="3" name="TextBox 2"/>
          <p:cNvSpPr txBox="1"/>
          <p:nvPr/>
        </p:nvSpPr>
        <p:spPr>
          <a:xfrm>
            <a:off x="4399474" y="2855343"/>
            <a:ext cx="3830128" cy="2308324"/>
          </a:xfrm>
          <a:prstGeom prst="rect">
            <a:avLst/>
          </a:prstGeom>
          <a:noFill/>
        </p:spPr>
        <p:txBody>
          <a:bodyPr wrap="square" rtlCol="0">
            <a:spAutoFit/>
          </a:bodyPr>
          <a:lstStyle/>
          <a:p>
            <a:r>
              <a:rPr lang="en-IN" sz="4800" dirty="0" smtClean="0">
                <a:solidFill>
                  <a:srgbClr val="FFC000"/>
                </a:solidFill>
              </a:rPr>
              <a:t>Thank you </a:t>
            </a:r>
          </a:p>
          <a:p>
            <a:endParaRPr lang="en-IN" sz="4800" dirty="0" smtClean="0">
              <a:solidFill>
                <a:srgbClr val="FFC000"/>
              </a:solidFill>
            </a:endParaRPr>
          </a:p>
          <a:p>
            <a:r>
              <a:rPr lang="en-IN" sz="4800" dirty="0" smtClean="0">
                <a:solidFill>
                  <a:srgbClr val="FFC000"/>
                </a:solidFill>
              </a:rPr>
              <a:t>Jai Hind!!!</a:t>
            </a:r>
            <a:endParaRPr lang="en-US" sz="4800"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me:</a:t>
            </a:r>
            <a:endParaRPr lang="en-US" dirty="0"/>
          </a:p>
        </p:txBody>
      </p:sp>
      <p:sp>
        <p:nvSpPr>
          <p:cNvPr id="3" name="Content Placeholder 2"/>
          <p:cNvSpPr>
            <a:spLocks noGrp="1"/>
          </p:cNvSpPr>
          <p:nvPr>
            <p:ph idx="1"/>
          </p:nvPr>
        </p:nvSpPr>
        <p:spPr/>
        <p:txBody>
          <a:bodyPr/>
          <a:lstStyle/>
          <a:p>
            <a:r>
              <a:rPr lang="en-IN" sz="3200" dirty="0" smtClean="0">
                <a:solidFill>
                  <a:schemeClr val="bg1"/>
                </a:solidFill>
              </a:rPr>
              <a:t>Pursuing my 3</a:t>
            </a:r>
            <a:r>
              <a:rPr lang="en-IN" sz="3200" baseline="30000" dirty="0" smtClean="0">
                <a:solidFill>
                  <a:schemeClr val="bg1"/>
                </a:solidFill>
              </a:rPr>
              <a:t>rd</a:t>
            </a:r>
            <a:r>
              <a:rPr lang="en-IN" sz="3200" dirty="0" smtClean="0">
                <a:solidFill>
                  <a:schemeClr val="bg1"/>
                </a:solidFill>
              </a:rPr>
              <a:t> Year of Bachelors in Civil Engineering.</a:t>
            </a:r>
          </a:p>
          <a:p>
            <a:r>
              <a:rPr lang="en-IN" sz="3200" dirty="0" smtClean="0">
                <a:solidFill>
                  <a:schemeClr val="bg1"/>
                </a:solidFill>
              </a:rPr>
              <a:t>Silver medallist at the INTER IIT TECH MEET 2019-2020</a:t>
            </a:r>
          </a:p>
          <a:p>
            <a:r>
              <a:rPr lang="en-IN" sz="3200" dirty="0" err="1" smtClean="0">
                <a:solidFill>
                  <a:schemeClr val="bg1"/>
                </a:solidFill>
              </a:rPr>
              <a:t>Informals</a:t>
            </a:r>
            <a:r>
              <a:rPr lang="en-IN" sz="3200" dirty="0" smtClean="0">
                <a:solidFill>
                  <a:schemeClr val="bg1"/>
                </a:solidFill>
              </a:rPr>
              <a:t> </a:t>
            </a:r>
            <a:r>
              <a:rPr lang="en-IN" sz="3200" dirty="0" smtClean="0">
                <a:solidFill>
                  <a:schemeClr val="bg1"/>
                </a:solidFill>
              </a:rPr>
              <a:t>Coordinator , </a:t>
            </a:r>
            <a:r>
              <a:rPr lang="en-IN" sz="3200" dirty="0" err="1" smtClean="0">
                <a:solidFill>
                  <a:schemeClr val="bg1"/>
                </a:solidFill>
              </a:rPr>
              <a:t>Elan</a:t>
            </a:r>
            <a:r>
              <a:rPr lang="en-IN" sz="3200" dirty="0" smtClean="0">
                <a:solidFill>
                  <a:schemeClr val="bg1"/>
                </a:solidFill>
              </a:rPr>
              <a:t> n </a:t>
            </a:r>
            <a:r>
              <a:rPr lang="en-IN" sz="3200" dirty="0" err="1" smtClean="0">
                <a:solidFill>
                  <a:schemeClr val="bg1"/>
                </a:solidFill>
              </a:rPr>
              <a:t>Nvision</a:t>
            </a:r>
            <a:r>
              <a:rPr lang="en-IN" sz="3200" dirty="0" smtClean="0">
                <a:solidFill>
                  <a:schemeClr val="bg1"/>
                </a:solidFill>
              </a:rPr>
              <a:t> ‘19</a:t>
            </a:r>
          </a:p>
          <a:p>
            <a:r>
              <a:rPr lang="en-IN" sz="3200" dirty="0" smtClean="0">
                <a:solidFill>
                  <a:schemeClr val="bg1"/>
                </a:solidFill>
              </a:rPr>
              <a:t>Core at the </a:t>
            </a:r>
            <a:r>
              <a:rPr lang="en-IN" sz="3200" dirty="0" err="1" smtClean="0">
                <a:solidFill>
                  <a:schemeClr val="bg1"/>
                </a:solidFill>
              </a:rPr>
              <a:t>Cephied</a:t>
            </a:r>
            <a:r>
              <a:rPr lang="en-IN" sz="3200" dirty="0" smtClean="0">
                <a:solidFill>
                  <a:schemeClr val="bg1"/>
                </a:solidFill>
              </a:rPr>
              <a:t> club , 2019 – 2020.</a:t>
            </a:r>
          </a:p>
          <a:p>
            <a:r>
              <a:rPr lang="en-IN" sz="3200" dirty="0" smtClean="0">
                <a:solidFill>
                  <a:schemeClr val="bg1"/>
                </a:solidFill>
              </a:rPr>
              <a:t>Volunteer for various domains for </a:t>
            </a:r>
            <a:r>
              <a:rPr lang="en-IN" sz="3200" dirty="0" err="1" smtClean="0">
                <a:solidFill>
                  <a:schemeClr val="bg1"/>
                </a:solidFill>
              </a:rPr>
              <a:t>Elan</a:t>
            </a:r>
            <a:r>
              <a:rPr lang="en-IN" sz="3200" dirty="0" smtClean="0">
                <a:solidFill>
                  <a:schemeClr val="bg1"/>
                </a:solidFill>
              </a:rPr>
              <a:t> n </a:t>
            </a:r>
            <a:r>
              <a:rPr lang="en-IN" sz="3200" dirty="0" err="1" smtClean="0">
                <a:solidFill>
                  <a:schemeClr val="bg1"/>
                </a:solidFill>
              </a:rPr>
              <a:t>Nision</a:t>
            </a:r>
            <a:r>
              <a:rPr lang="en-IN" sz="3200" dirty="0" smtClean="0">
                <a:solidFill>
                  <a:schemeClr val="bg1"/>
                </a:solidFill>
              </a:rPr>
              <a:t> </a:t>
            </a:r>
            <a:r>
              <a:rPr lang="en-IN" sz="3200" dirty="0" smtClean="0">
                <a:solidFill>
                  <a:schemeClr val="bg1"/>
                </a:solidFill>
              </a:rPr>
              <a:t>and </a:t>
            </a:r>
            <a:r>
              <a:rPr lang="en-IN" sz="3200" dirty="0" err="1" smtClean="0">
                <a:solidFill>
                  <a:schemeClr val="bg1"/>
                </a:solidFill>
              </a:rPr>
              <a:t>TedX</a:t>
            </a:r>
            <a:r>
              <a:rPr lang="en-IN" sz="3200" dirty="0" smtClean="0">
                <a:solidFill>
                  <a:schemeClr val="bg1"/>
                </a:solidFill>
              </a:rPr>
              <a:t> </a:t>
            </a:r>
            <a:r>
              <a:rPr lang="en-IN" sz="3200" dirty="0" smtClean="0">
                <a:solidFill>
                  <a:schemeClr val="bg1"/>
                </a:solidFill>
              </a:rPr>
              <a:t>‘18.</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Duties of Academic Secretary</a:t>
            </a:r>
            <a:endParaRPr lang="en-IN" dirty="0"/>
          </a:p>
        </p:txBody>
      </p:sp>
      <p:sp>
        <p:nvSpPr>
          <p:cNvPr id="5" name="TextBox 4"/>
          <p:cNvSpPr txBox="1"/>
          <p:nvPr/>
        </p:nvSpPr>
        <p:spPr>
          <a:xfrm>
            <a:off x="1362974" y="1431985"/>
            <a:ext cx="10015268" cy="4524315"/>
          </a:xfrm>
          <a:prstGeom prst="rect">
            <a:avLst/>
          </a:prstGeom>
          <a:noFill/>
        </p:spPr>
        <p:txBody>
          <a:bodyPr wrap="square" rtlCol="0">
            <a:spAutoFit/>
          </a:bodyPr>
          <a:lstStyle/>
          <a:p>
            <a:pPr>
              <a:buFont typeface="Arial" pitchFamily="34" charset="0"/>
              <a:buChar char="•"/>
            </a:pPr>
            <a:r>
              <a:rPr lang="en-IN" sz="2400" dirty="0" smtClean="0">
                <a:solidFill>
                  <a:schemeClr val="bg1"/>
                </a:solidFill>
              </a:rPr>
              <a:t>To promote and address Academic related Issues especially those related to academic curriculum along with the members of the Academic Affairs Council (AAC).</a:t>
            </a:r>
          </a:p>
          <a:p>
            <a:pPr>
              <a:buFont typeface="Arial" pitchFamily="34" charset="0"/>
              <a:buChar char="•"/>
            </a:pPr>
            <a:r>
              <a:rPr lang="en-IN" sz="2400" dirty="0" smtClean="0">
                <a:solidFill>
                  <a:schemeClr val="bg1"/>
                </a:solidFill>
              </a:rPr>
              <a:t>To effectively represent the views of the student body on academic matters and coordinate with all facilities of academic nature.</a:t>
            </a:r>
          </a:p>
          <a:p>
            <a:pPr>
              <a:buFont typeface="Arial" pitchFamily="34" charset="0"/>
              <a:buChar char="•"/>
            </a:pPr>
            <a:r>
              <a:rPr lang="en-IN" sz="2400" dirty="0" smtClean="0">
                <a:solidFill>
                  <a:schemeClr val="bg1"/>
                </a:solidFill>
              </a:rPr>
              <a:t>To promote the integrity of the students .</a:t>
            </a:r>
          </a:p>
          <a:p>
            <a:pPr>
              <a:buFont typeface="Arial" pitchFamily="34" charset="0"/>
              <a:buChar char="•"/>
            </a:pPr>
            <a:r>
              <a:rPr lang="en-IN" sz="2400" dirty="0" smtClean="0">
                <a:solidFill>
                  <a:schemeClr val="bg1"/>
                </a:solidFill>
              </a:rPr>
              <a:t>To serve as a bridge between the Student body or SAC and the concerned authorities regarding academic matters.</a:t>
            </a:r>
          </a:p>
          <a:p>
            <a:pPr>
              <a:buFont typeface="Arial" pitchFamily="34" charset="0"/>
              <a:buChar char="•"/>
            </a:pPr>
            <a:r>
              <a:rPr lang="en-IN" sz="2400" dirty="0" smtClean="0">
                <a:solidFill>
                  <a:schemeClr val="bg1"/>
                </a:solidFill>
              </a:rPr>
              <a:t>To be conversant with all the rules of the Institute.</a:t>
            </a:r>
          </a:p>
          <a:p>
            <a:pPr>
              <a:buFont typeface="Arial" pitchFamily="34" charset="0"/>
              <a:buChar char="•"/>
            </a:pPr>
            <a:r>
              <a:rPr lang="en-IN" sz="2400" dirty="0" smtClean="0">
                <a:solidFill>
                  <a:schemeClr val="bg1"/>
                </a:solidFill>
              </a:rPr>
              <a:t>To establish an environment for academic growth of students by the continuously analysing the situation/problems faced by the student fraternity.</a:t>
            </a:r>
            <a:endParaRPr lang="en-US" sz="2400" dirty="0">
              <a:solidFill>
                <a:schemeClr val="bg1"/>
              </a:solidFill>
            </a:endParaRPr>
          </a:p>
        </p:txBody>
      </p:sp>
    </p:spTree>
    <p:extLst>
      <p:ext uri="{BB962C8B-B14F-4D97-AF65-F5344CB8AC3E}">
        <p14:creationId xmlns="" xmlns:p14="http://schemas.microsoft.com/office/powerpoint/2010/main" val="362751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151" y="2466437"/>
            <a:ext cx="3028204" cy="1154097"/>
          </a:xfrm>
        </p:spPr>
        <p:txBody>
          <a:bodyPr>
            <a:normAutofit/>
          </a:bodyPr>
          <a:lstStyle/>
          <a:p>
            <a:r>
              <a:rPr lang="en-IN" sz="5400" dirty="0" smtClean="0"/>
              <a:t>Agenda:</a:t>
            </a:r>
            <a:endParaRPr 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17" y="249448"/>
            <a:ext cx="9753600" cy="1154097"/>
          </a:xfrm>
        </p:spPr>
        <p:txBody>
          <a:bodyPr/>
          <a:lstStyle/>
          <a:p>
            <a:r>
              <a:rPr lang="en-IN" dirty="0" smtClean="0"/>
              <a:t>Double Major:</a:t>
            </a:r>
            <a:endParaRPr lang="en-US" dirty="0"/>
          </a:p>
        </p:txBody>
      </p:sp>
      <p:sp>
        <p:nvSpPr>
          <p:cNvPr id="3" name="TextBox 2"/>
          <p:cNvSpPr txBox="1"/>
          <p:nvPr/>
        </p:nvSpPr>
        <p:spPr>
          <a:xfrm>
            <a:off x="1078304" y="1397478"/>
            <a:ext cx="9799607" cy="3970318"/>
          </a:xfrm>
          <a:prstGeom prst="rect">
            <a:avLst/>
          </a:prstGeom>
          <a:noFill/>
        </p:spPr>
        <p:txBody>
          <a:bodyPr wrap="square" rtlCol="0">
            <a:spAutoFit/>
          </a:bodyPr>
          <a:lstStyle/>
          <a:p>
            <a:r>
              <a:rPr lang="en-IN" sz="2800" dirty="0" smtClean="0">
                <a:solidFill>
                  <a:schemeClr val="bg1"/>
                </a:solidFill>
              </a:rPr>
              <a:t>Shall put in my sincere  efforts to ensure that double major programmes are awarded to all those students excelling in more number of credits against the mandatory 24 subject to the </a:t>
            </a:r>
          </a:p>
          <a:p>
            <a:r>
              <a:rPr lang="en-IN" sz="2800" dirty="0" smtClean="0">
                <a:solidFill>
                  <a:schemeClr val="bg1"/>
                </a:solidFill>
              </a:rPr>
              <a:t>off-set number as decided by the management.    </a:t>
            </a:r>
          </a:p>
          <a:p>
            <a:endParaRPr lang="en-IN" sz="2800" dirty="0" smtClean="0">
              <a:solidFill>
                <a:schemeClr val="bg1"/>
              </a:solidFill>
            </a:endParaRPr>
          </a:p>
          <a:p>
            <a:r>
              <a:rPr lang="en-IN" sz="2800" dirty="0" smtClean="0">
                <a:solidFill>
                  <a:schemeClr val="bg1"/>
                </a:solidFill>
              </a:rPr>
              <a:t>Shall try in setting up a cap on the number of S grades obtained by students applying for Double majors in the current semester.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8537" y="275328"/>
            <a:ext cx="1458196" cy="1154097"/>
          </a:xfrm>
        </p:spPr>
        <p:txBody>
          <a:bodyPr/>
          <a:lstStyle/>
          <a:p>
            <a:r>
              <a:rPr lang="en-IN" dirty="0" smtClean="0"/>
              <a:t>AIMS</a:t>
            </a:r>
            <a:endParaRPr lang="en-US" dirty="0"/>
          </a:p>
        </p:txBody>
      </p:sp>
      <p:cxnSp>
        <p:nvCxnSpPr>
          <p:cNvPr id="7" name="Straight Arrow Connector 6"/>
          <p:cNvCxnSpPr/>
          <p:nvPr/>
        </p:nvCxnSpPr>
        <p:spPr>
          <a:xfrm rot="10800000" flipV="1">
            <a:off x="2087593" y="1371600"/>
            <a:ext cx="2751829"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4908430" y="86263"/>
            <a:ext cx="181155" cy="8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H="1">
            <a:off x="4930791" y="1816654"/>
            <a:ext cx="925585" cy="116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650302" y="1388853"/>
            <a:ext cx="3114136" cy="862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79033" y="2432649"/>
            <a:ext cx="2527540" cy="2308324"/>
          </a:xfrm>
          <a:prstGeom prst="rect">
            <a:avLst/>
          </a:prstGeom>
          <a:noFill/>
        </p:spPr>
        <p:txBody>
          <a:bodyPr wrap="square" rtlCol="0">
            <a:spAutoFit/>
          </a:bodyPr>
          <a:lstStyle/>
          <a:p>
            <a:r>
              <a:rPr lang="en-IN" b="1" dirty="0" smtClean="0">
                <a:solidFill>
                  <a:schemeClr val="bg1"/>
                </a:solidFill>
              </a:rPr>
              <a:t>Interface:</a:t>
            </a:r>
          </a:p>
          <a:p>
            <a:endParaRPr lang="en-IN" dirty="0" smtClean="0">
              <a:solidFill>
                <a:schemeClr val="bg1"/>
              </a:solidFill>
            </a:endParaRPr>
          </a:p>
          <a:p>
            <a:pPr>
              <a:buFont typeface="Wingdings" pitchFamily="2" charset="2"/>
              <a:buChar char="§"/>
            </a:pPr>
            <a:r>
              <a:rPr lang="en-IN" dirty="0" smtClean="0">
                <a:solidFill>
                  <a:schemeClr val="bg1"/>
                </a:solidFill>
              </a:rPr>
              <a:t>Display of current CGPA, and all SGPAs</a:t>
            </a:r>
          </a:p>
          <a:p>
            <a:pPr>
              <a:buFont typeface="Wingdings" pitchFamily="2" charset="2"/>
              <a:buChar char="§"/>
            </a:pPr>
            <a:r>
              <a:rPr lang="en-IN" dirty="0" smtClean="0">
                <a:solidFill>
                  <a:schemeClr val="bg1"/>
                </a:solidFill>
              </a:rPr>
              <a:t> Display of all required and completed courses of each type.</a:t>
            </a:r>
            <a:endParaRPr lang="en-US" dirty="0">
              <a:solidFill>
                <a:schemeClr val="bg1"/>
              </a:solidFill>
            </a:endParaRPr>
          </a:p>
        </p:txBody>
      </p:sp>
      <p:sp>
        <p:nvSpPr>
          <p:cNvPr id="15" name="TextBox 14"/>
          <p:cNvSpPr txBox="1"/>
          <p:nvPr/>
        </p:nvSpPr>
        <p:spPr>
          <a:xfrm>
            <a:off x="7988061" y="2631058"/>
            <a:ext cx="2070340" cy="2585323"/>
          </a:xfrm>
          <a:prstGeom prst="rect">
            <a:avLst/>
          </a:prstGeom>
          <a:noFill/>
        </p:spPr>
        <p:txBody>
          <a:bodyPr wrap="square" rtlCol="0">
            <a:spAutoFit/>
          </a:bodyPr>
          <a:lstStyle/>
          <a:p>
            <a:endParaRPr lang="en-IN" dirty="0" smtClean="0">
              <a:solidFill>
                <a:schemeClr val="bg1"/>
              </a:solidFill>
            </a:endParaRPr>
          </a:p>
          <a:p>
            <a:pPr>
              <a:buFont typeface="Wingdings" pitchFamily="2" charset="2"/>
              <a:buChar char="§"/>
            </a:pPr>
            <a:r>
              <a:rPr lang="en-IN" dirty="0" smtClean="0">
                <a:solidFill>
                  <a:schemeClr val="bg1"/>
                </a:solidFill>
              </a:rPr>
              <a:t>Digitalised grade cards at the end of each semester.</a:t>
            </a:r>
          </a:p>
          <a:p>
            <a:pPr>
              <a:buFont typeface="Wingdings" pitchFamily="2" charset="2"/>
              <a:buChar char="§"/>
            </a:pPr>
            <a:r>
              <a:rPr lang="en-IN" dirty="0" smtClean="0">
                <a:solidFill>
                  <a:schemeClr val="bg1"/>
                </a:solidFill>
              </a:rPr>
              <a:t>Need of hour.</a:t>
            </a:r>
          </a:p>
          <a:p>
            <a:pPr>
              <a:buFont typeface="Wingdings" pitchFamily="2" charset="2"/>
              <a:buChar char="§"/>
            </a:pPr>
            <a:r>
              <a:rPr lang="en-IN" dirty="0" smtClean="0">
                <a:solidFill>
                  <a:schemeClr val="bg1"/>
                </a:solidFill>
              </a:rPr>
              <a:t>Step towards greener campus.</a:t>
            </a:r>
          </a:p>
          <a:p>
            <a:endParaRPr lang="en-IN" dirty="0" smtClean="0">
              <a:solidFill>
                <a:schemeClr val="tx2">
                  <a:lumMod val="60000"/>
                  <a:lumOff val="40000"/>
                </a:schemeClr>
              </a:solidFill>
            </a:endParaRPr>
          </a:p>
          <a:p>
            <a:endParaRPr lang="en-US" dirty="0">
              <a:solidFill>
                <a:schemeClr val="tx2">
                  <a:lumMod val="60000"/>
                  <a:lumOff val="40000"/>
                </a:schemeClr>
              </a:solidFill>
            </a:endParaRPr>
          </a:p>
        </p:txBody>
      </p:sp>
      <p:sp>
        <p:nvSpPr>
          <p:cNvPr id="20" name="TextBox 19"/>
          <p:cNvSpPr txBox="1"/>
          <p:nvPr/>
        </p:nvSpPr>
        <p:spPr>
          <a:xfrm>
            <a:off x="586596" y="2380891"/>
            <a:ext cx="2665562" cy="369332"/>
          </a:xfrm>
          <a:prstGeom prst="rect">
            <a:avLst/>
          </a:prstGeom>
          <a:noFill/>
        </p:spPr>
        <p:txBody>
          <a:bodyPr wrap="square" rtlCol="0">
            <a:spAutoFit/>
          </a:bodyPr>
          <a:lstStyle/>
          <a:p>
            <a:r>
              <a:rPr lang="en-IN" b="1" dirty="0" smtClean="0">
                <a:solidFill>
                  <a:schemeClr val="bg1"/>
                </a:solidFill>
              </a:rPr>
              <a:t>Student feedback form</a:t>
            </a:r>
            <a:endParaRPr lang="en-US" b="1" dirty="0">
              <a:solidFill>
                <a:schemeClr val="bg1"/>
              </a:solidFill>
            </a:endParaRPr>
          </a:p>
        </p:txBody>
      </p:sp>
      <p:sp>
        <p:nvSpPr>
          <p:cNvPr id="21" name="TextBox 20"/>
          <p:cNvSpPr txBox="1"/>
          <p:nvPr/>
        </p:nvSpPr>
        <p:spPr>
          <a:xfrm>
            <a:off x="7729268" y="2415396"/>
            <a:ext cx="3510951" cy="646331"/>
          </a:xfrm>
          <a:prstGeom prst="rect">
            <a:avLst/>
          </a:prstGeom>
          <a:noFill/>
        </p:spPr>
        <p:txBody>
          <a:bodyPr wrap="square" rtlCol="0">
            <a:spAutoFit/>
          </a:bodyPr>
          <a:lstStyle/>
          <a:p>
            <a:r>
              <a:rPr lang="en-IN" b="1" dirty="0" smtClean="0">
                <a:solidFill>
                  <a:schemeClr val="bg1"/>
                </a:solidFill>
              </a:rPr>
              <a:t>Digitalisation of grade cards</a:t>
            </a:r>
            <a:r>
              <a:rPr lang="en-IN" b="1" dirty="0" smtClean="0">
                <a:solidFill>
                  <a:schemeClr val="tx2">
                    <a:lumMod val="60000"/>
                    <a:lumOff val="40000"/>
                  </a:schemeClr>
                </a:solidFill>
              </a:rPr>
              <a:t>:</a:t>
            </a:r>
          </a:p>
          <a:p>
            <a:endParaRPr lang="en-US" dirty="0"/>
          </a:p>
        </p:txBody>
      </p:sp>
      <p:cxnSp>
        <p:nvCxnSpPr>
          <p:cNvPr id="23" name="Straight Arrow Connector 22"/>
          <p:cNvCxnSpPr/>
          <p:nvPr/>
        </p:nvCxnSpPr>
        <p:spPr>
          <a:xfrm rot="10800000" flipV="1">
            <a:off x="992037" y="2708693"/>
            <a:ext cx="543466" cy="5175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1940943" y="2760452"/>
            <a:ext cx="560718" cy="439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55275" y="3347049"/>
            <a:ext cx="1613140" cy="2862322"/>
          </a:xfrm>
          <a:prstGeom prst="rect">
            <a:avLst/>
          </a:prstGeom>
          <a:noFill/>
        </p:spPr>
        <p:txBody>
          <a:bodyPr wrap="square" rtlCol="0">
            <a:spAutoFit/>
          </a:bodyPr>
          <a:lstStyle/>
          <a:p>
            <a:r>
              <a:rPr lang="en-IN" b="1" dirty="0" smtClean="0">
                <a:solidFill>
                  <a:schemeClr val="bg1"/>
                </a:solidFill>
              </a:rPr>
              <a:t>Section A:</a:t>
            </a:r>
          </a:p>
          <a:p>
            <a:endParaRPr lang="en-IN" dirty="0" smtClean="0">
              <a:solidFill>
                <a:schemeClr val="bg1"/>
              </a:solidFill>
            </a:endParaRPr>
          </a:p>
          <a:p>
            <a:pPr>
              <a:buFont typeface="Wingdings" pitchFamily="2" charset="2"/>
              <a:buChar char="§"/>
            </a:pPr>
            <a:r>
              <a:rPr lang="en-IN" dirty="0" smtClean="0">
                <a:solidFill>
                  <a:schemeClr val="bg1"/>
                </a:solidFill>
              </a:rPr>
              <a:t>This section would contain a fairly lesser number of questions than the existing pattern.</a:t>
            </a:r>
          </a:p>
        </p:txBody>
      </p:sp>
      <p:sp>
        <p:nvSpPr>
          <p:cNvPr id="28" name="TextBox 27"/>
          <p:cNvSpPr txBox="1"/>
          <p:nvPr/>
        </p:nvSpPr>
        <p:spPr>
          <a:xfrm>
            <a:off x="1785666" y="3329796"/>
            <a:ext cx="2976115" cy="3139321"/>
          </a:xfrm>
          <a:prstGeom prst="rect">
            <a:avLst/>
          </a:prstGeom>
          <a:noFill/>
        </p:spPr>
        <p:txBody>
          <a:bodyPr wrap="square" rtlCol="0">
            <a:spAutoFit/>
          </a:bodyPr>
          <a:lstStyle/>
          <a:p>
            <a:r>
              <a:rPr lang="en-IN" b="1" dirty="0" smtClean="0">
                <a:solidFill>
                  <a:schemeClr val="bg1"/>
                </a:solidFill>
              </a:rPr>
              <a:t>Section B:</a:t>
            </a:r>
          </a:p>
          <a:p>
            <a:endParaRPr lang="en-IN" dirty="0" smtClean="0">
              <a:solidFill>
                <a:schemeClr val="bg1"/>
              </a:solidFill>
            </a:endParaRPr>
          </a:p>
          <a:p>
            <a:pPr>
              <a:buFont typeface="Wingdings" pitchFamily="2" charset="2"/>
              <a:buChar char="§"/>
            </a:pPr>
            <a:r>
              <a:rPr lang="en-IN" dirty="0" smtClean="0">
                <a:solidFill>
                  <a:schemeClr val="bg1"/>
                </a:solidFill>
              </a:rPr>
              <a:t>Course specific form would be introduced to asses the knowledge gained during a course</a:t>
            </a:r>
          </a:p>
          <a:p>
            <a:pPr>
              <a:buFont typeface="Wingdings" pitchFamily="2" charset="2"/>
              <a:buChar char="§"/>
            </a:pPr>
            <a:r>
              <a:rPr lang="en-IN" dirty="0" smtClean="0">
                <a:solidFill>
                  <a:schemeClr val="bg1"/>
                </a:solidFill>
              </a:rPr>
              <a:t> Shall be provided to other professors at the beginning of each new course as an first-hand information.</a:t>
            </a:r>
          </a:p>
          <a:p>
            <a:endParaRPr lang="en-US" dirty="0">
              <a:solidFill>
                <a:schemeClr val="tx2">
                  <a:lumMod val="60000"/>
                  <a:lumOff val="4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981" y="249449"/>
            <a:ext cx="9753600" cy="1154097"/>
          </a:xfrm>
        </p:spPr>
        <p:txBody>
          <a:bodyPr/>
          <a:lstStyle/>
          <a:p>
            <a:r>
              <a:rPr lang="en-IN" dirty="0" smtClean="0"/>
              <a:t>NPTEL </a:t>
            </a:r>
            <a:endParaRPr lang="en-US" dirty="0"/>
          </a:p>
        </p:txBody>
      </p:sp>
      <p:sp>
        <p:nvSpPr>
          <p:cNvPr id="3" name="TextBox 2"/>
          <p:cNvSpPr txBox="1"/>
          <p:nvPr/>
        </p:nvSpPr>
        <p:spPr>
          <a:xfrm>
            <a:off x="1199071" y="1440611"/>
            <a:ext cx="9911751" cy="2677656"/>
          </a:xfrm>
          <a:prstGeom prst="rect">
            <a:avLst/>
          </a:prstGeom>
          <a:noFill/>
        </p:spPr>
        <p:txBody>
          <a:bodyPr wrap="square" rtlCol="0">
            <a:spAutoFit/>
          </a:bodyPr>
          <a:lstStyle/>
          <a:p>
            <a:r>
              <a:rPr lang="en-IN" sz="2400" dirty="0" smtClean="0">
                <a:solidFill>
                  <a:schemeClr val="bg1"/>
                </a:solidFill>
              </a:rPr>
              <a:t>Shall hold deliberations with NPTEL to include IITH courses . The recordings of the classes of this online semester would be uploaded after due consultations with the professors.</a:t>
            </a:r>
          </a:p>
          <a:p>
            <a:endParaRPr lang="en-IN" sz="2400" dirty="0" smtClean="0">
              <a:solidFill>
                <a:schemeClr val="bg1"/>
              </a:solidFill>
            </a:endParaRPr>
          </a:p>
          <a:p>
            <a:endParaRPr lang="en-IN" sz="2400" dirty="0" smtClean="0">
              <a:solidFill>
                <a:schemeClr val="bg1"/>
              </a:solidFill>
            </a:endParaRPr>
          </a:p>
          <a:p>
            <a:r>
              <a:rPr lang="en-IN" sz="2400" dirty="0" smtClean="0">
                <a:solidFill>
                  <a:schemeClr val="bg1"/>
                </a:solidFill>
              </a:rPr>
              <a:t>To have more integration with NPTEL , credits would be awarded for completion of NPTEL courses after presentation of required proofs.</a:t>
            </a:r>
            <a:endParaRPr lang="en-US"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917" y="258074"/>
            <a:ext cx="4072000" cy="1154097"/>
          </a:xfrm>
        </p:spPr>
        <p:txBody>
          <a:bodyPr/>
          <a:lstStyle/>
          <a:p>
            <a:r>
              <a:rPr lang="en-IN" dirty="0" smtClean="0"/>
              <a:t>Student Interlude</a:t>
            </a:r>
            <a:endParaRPr lang="en-US" dirty="0"/>
          </a:p>
        </p:txBody>
      </p:sp>
      <p:cxnSp>
        <p:nvCxnSpPr>
          <p:cNvPr id="4" name="Straight Arrow Connector 3"/>
          <p:cNvCxnSpPr/>
          <p:nvPr/>
        </p:nvCxnSpPr>
        <p:spPr>
          <a:xfrm rot="10800000" flipV="1">
            <a:off x="1837426" y="1414731"/>
            <a:ext cx="2700068" cy="13457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2" idx="2"/>
          </p:cNvCxnSpPr>
          <p:nvPr/>
        </p:nvCxnSpPr>
        <p:spPr>
          <a:xfrm rot="16200000" flipH="1">
            <a:off x="5170173" y="2081915"/>
            <a:ext cx="1374161" cy="34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151299" y="1388852"/>
            <a:ext cx="2579298" cy="1190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8519" y="2976114"/>
            <a:ext cx="2881223" cy="369332"/>
          </a:xfrm>
          <a:prstGeom prst="rect">
            <a:avLst/>
          </a:prstGeom>
          <a:noFill/>
        </p:spPr>
        <p:txBody>
          <a:bodyPr wrap="square" rtlCol="0">
            <a:spAutoFit/>
          </a:bodyPr>
          <a:lstStyle/>
          <a:p>
            <a:r>
              <a:rPr lang="en-IN" b="1" dirty="0" smtClean="0">
                <a:solidFill>
                  <a:schemeClr val="bg1"/>
                </a:solidFill>
              </a:rPr>
              <a:t>Academic breaks</a:t>
            </a:r>
            <a:endParaRPr lang="en-US" b="1" dirty="0">
              <a:solidFill>
                <a:schemeClr val="bg1"/>
              </a:solidFill>
            </a:endParaRPr>
          </a:p>
        </p:txBody>
      </p:sp>
      <p:sp>
        <p:nvSpPr>
          <p:cNvPr id="11" name="TextBox 10"/>
          <p:cNvSpPr txBox="1"/>
          <p:nvPr/>
        </p:nvSpPr>
        <p:spPr>
          <a:xfrm>
            <a:off x="879894" y="3597215"/>
            <a:ext cx="2907102" cy="2308324"/>
          </a:xfrm>
          <a:prstGeom prst="rect">
            <a:avLst/>
          </a:prstGeom>
          <a:noFill/>
        </p:spPr>
        <p:txBody>
          <a:bodyPr wrap="square" rtlCol="0">
            <a:spAutoFit/>
          </a:bodyPr>
          <a:lstStyle/>
          <a:p>
            <a:pPr>
              <a:buFont typeface="Wingdings" pitchFamily="2" charset="2"/>
              <a:buChar char="§"/>
            </a:pPr>
            <a:r>
              <a:rPr lang="en-IN" dirty="0" smtClean="0">
                <a:solidFill>
                  <a:schemeClr val="bg1"/>
                </a:solidFill>
              </a:rPr>
              <a:t>Shall try to ensure sufficient gap between mid-</a:t>
            </a:r>
            <a:r>
              <a:rPr lang="en-IN" dirty="0" err="1" smtClean="0">
                <a:solidFill>
                  <a:schemeClr val="bg1"/>
                </a:solidFill>
              </a:rPr>
              <a:t>sem</a:t>
            </a:r>
            <a:r>
              <a:rPr lang="en-IN" dirty="0" smtClean="0">
                <a:solidFill>
                  <a:schemeClr val="bg1"/>
                </a:solidFill>
              </a:rPr>
              <a:t> break and segment exams.</a:t>
            </a:r>
          </a:p>
          <a:p>
            <a:pPr>
              <a:buFont typeface="Wingdings" pitchFamily="2" charset="2"/>
              <a:buChar char="§"/>
            </a:pPr>
            <a:r>
              <a:rPr lang="en-IN" dirty="0" smtClean="0">
                <a:solidFill>
                  <a:schemeClr val="bg1"/>
                </a:solidFill>
              </a:rPr>
              <a:t>Shall try to persuade at least a day break after each segment exam.  </a:t>
            </a:r>
          </a:p>
          <a:p>
            <a:pPr>
              <a:buFont typeface="Wingdings" pitchFamily="2" charset="2"/>
              <a:buChar char="§"/>
            </a:pPr>
            <a:endParaRPr lang="en-US" dirty="0"/>
          </a:p>
        </p:txBody>
      </p:sp>
      <p:sp>
        <p:nvSpPr>
          <p:cNvPr id="12" name="TextBox 11"/>
          <p:cNvSpPr txBox="1"/>
          <p:nvPr/>
        </p:nvSpPr>
        <p:spPr>
          <a:xfrm>
            <a:off x="5098211" y="2915728"/>
            <a:ext cx="1820174" cy="369332"/>
          </a:xfrm>
          <a:prstGeom prst="rect">
            <a:avLst/>
          </a:prstGeom>
          <a:noFill/>
        </p:spPr>
        <p:txBody>
          <a:bodyPr wrap="square" rtlCol="0">
            <a:spAutoFit/>
          </a:bodyPr>
          <a:lstStyle/>
          <a:p>
            <a:r>
              <a:rPr lang="en-IN" b="1" dirty="0" smtClean="0">
                <a:solidFill>
                  <a:schemeClr val="bg1"/>
                </a:solidFill>
              </a:rPr>
              <a:t>Exam Slotting</a:t>
            </a:r>
            <a:endParaRPr lang="en-US" b="1" dirty="0">
              <a:solidFill>
                <a:schemeClr val="bg1"/>
              </a:solidFill>
            </a:endParaRPr>
          </a:p>
        </p:txBody>
      </p:sp>
      <p:sp>
        <p:nvSpPr>
          <p:cNvPr id="13" name="TextBox 12"/>
          <p:cNvSpPr txBox="1"/>
          <p:nvPr/>
        </p:nvSpPr>
        <p:spPr>
          <a:xfrm>
            <a:off x="4839418" y="3424687"/>
            <a:ext cx="2613804" cy="1754326"/>
          </a:xfrm>
          <a:prstGeom prst="rect">
            <a:avLst/>
          </a:prstGeom>
          <a:noFill/>
        </p:spPr>
        <p:txBody>
          <a:bodyPr wrap="square" rtlCol="0">
            <a:spAutoFit/>
          </a:bodyPr>
          <a:lstStyle/>
          <a:p>
            <a:pPr>
              <a:buFont typeface="Wingdings" pitchFamily="2" charset="2"/>
              <a:buChar char="§"/>
            </a:pPr>
            <a:r>
              <a:rPr lang="en-IN" dirty="0" smtClean="0">
                <a:solidFill>
                  <a:schemeClr val="bg1"/>
                </a:solidFill>
              </a:rPr>
              <a:t>The Already approved exam slotting would be followed effectively.</a:t>
            </a:r>
          </a:p>
          <a:p>
            <a:pPr>
              <a:buFont typeface="Wingdings" pitchFamily="2" charset="2"/>
              <a:buChar char="§"/>
            </a:pPr>
            <a:r>
              <a:rPr lang="en-IN" dirty="0" smtClean="0">
                <a:solidFill>
                  <a:schemeClr val="bg1"/>
                </a:solidFill>
              </a:rPr>
              <a:t>The exam dates would be displayed on the AIMS portal.</a:t>
            </a:r>
            <a:endParaRPr lang="en-US" dirty="0">
              <a:solidFill>
                <a:schemeClr val="bg1"/>
              </a:solidFill>
            </a:endParaRPr>
          </a:p>
        </p:txBody>
      </p:sp>
      <p:sp>
        <p:nvSpPr>
          <p:cNvPr id="15" name="TextBox 14"/>
          <p:cNvSpPr txBox="1"/>
          <p:nvPr/>
        </p:nvSpPr>
        <p:spPr>
          <a:xfrm>
            <a:off x="8962846" y="2794959"/>
            <a:ext cx="1388852" cy="369332"/>
          </a:xfrm>
          <a:prstGeom prst="rect">
            <a:avLst/>
          </a:prstGeom>
          <a:noFill/>
        </p:spPr>
        <p:txBody>
          <a:bodyPr wrap="square" rtlCol="0">
            <a:spAutoFit/>
          </a:bodyPr>
          <a:lstStyle/>
          <a:p>
            <a:r>
              <a:rPr lang="en-IN" b="1" dirty="0" smtClean="0">
                <a:solidFill>
                  <a:schemeClr val="bg1"/>
                </a:solidFill>
              </a:rPr>
              <a:t>Quiz Week</a:t>
            </a:r>
            <a:endParaRPr lang="en-US" b="1" dirty="0">
              <a:solidFill>
                <a:schemeClr val="bg1"/>
              </a:solidFill>
            </a:endParaRPr>
          </a:p>
        </p:txBody>
      </p:sp>
      <p:sp>
        <p:nvSpPr>
          <p:cNvPr id="16" name="TextBox 15"/>
          <p:cNvSpPr txBox="1"/>
          <p:nvPr/>
        </p:nvSpPr>
        <p:spPr>
          <a:xfrm>
            <a:off x="8686800" y="3450566"/>
            <a:ext cx="2441275" cy="2585323"/>
          </a:xfrm>
          <a:prstGeom prst="rect">
            <a:avLst/>
          </a:prstGeom>
          <a:noFill/>
        </p:spPr>
        <p:txBody>
          <a:bodyPr wrap="square" rtlCol="0">
            <a:spAutoFit/>
          </a:bodyPr>
          <a:lstStyle/>
          <a:p>
            <a:pPr>
              <a:buFont typeface="Wingdings" pitchFamily="2" charset="2"/>
              <a:buChar char="§"/>
            </a:pPr>
            <a:r>
              <a:rPr lang="en-IN" dirty="0" smtClean="0">
                <a:solidFill>
                  <a:schemeClr val="bg1"/>
                </a:solidFill>
              </a:rPr>
              <a:t>Shall try for the introduction of a quiz week during every segment enabling conduct of  </a:t>
            </a:r>
            <a:r>
              <a:rPr lang="en-IN" b="1" u="sng" dirty="0" smtClean="0">
                <a:solidFill>
                  <a:schemeClr val="bg1"/>
                </a:solidFill>
              </a:rPr>
              <a:t>“Pre-announced”</a:t>
            </a:r>
            <a:r>
              <a:rPr lang="en-IN" dirty="0" smtClean="0">
                <a:solidFill>
                  <a:schemeClr val="bg1"/>
                </a:solidFill>
              </a:rPr>
              <a:t> quizzes thus providing more free time for the students.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Online Semester</a:t>
            </a:r>
            <a:endParaRPr lang="en-US" dirty="0"/>
          </a:p>
        </p:txBody>
      </p:sp>
      <p:sp>
        <p:nvSpPr>
          <p:cNvPr id="3" name="TextBox 2"/>
          <p:cNvSpPr txBox="1"/>
          <p:nvPr/>
        </p:nvSpPr>
        <p:spPr>
          <a:xfrm>
            <a:off x="1259457" y="1552755"/>
            <a:ext cx="9756475" cy="4154984"/>
          </a:xfrm>
          <a:prstGeom prst="rect">
            <a:avLst/>
          </a:prstGeom>
          <a:noFill/>
        </p:spPr>
        <p:txBody>
          <a:bodyPr wrap="square" rtlCol="0">
            <a:spAutoFit/>
          </a:bodyPr>
          <a:lstStyle/>
          <a:p>
            <a:r>
              <a:rPr lang="en-IN" sz="2400" b="1" dirty="0" smtClean="0">
                <a:solidFill>
                  <a:schemeClr val="bg1"/>
                </a:solidFill>
              </a:rPr>
              <a:t>Online classes</a:t>
            </a:r>
            <a:r>
              <a:rPr lang="en-IN" sz="2400" dirty="0" smtClean="0">
                <a:solidFill>
                  <a:schemeClr val="bg1"/>
                </a:solidFill>
              </a:rPr>
              <a:t>: The recordings of each online class will be sent to students to accommodate the disadvantages of improper internet facilities.</a:t>
            </a:r>
          </a:p>
          <a:p>
            <a:endParaRPr lang="en-IN" sz="2400" b="1" dirty="0" smtClean="0">
              <a:solidFill>
                <a:schemeClr val="bg1"/>
              </a:solidFill>
            </a:endParaRPr>
          </a:p>
          <a:p>
            <a:r>
              <a:rPr lang="en-IN" sz="2400" b="1" dirty="0" smtClean="0">
                <a:solidFill>
                  <a:schemeClr val="bg1"/>
                </a:solidFill>
              </a:rPr>
              <a:t>Mail Id </a:t>
            </a:r>
            <a:r>
              <a:rPr lang="en-IN" sz="2400" dirty="0" smtClean="0">
                <a:solidFill>
                  <a:schemeClr val="bg1"/>
                </a:solidFill>
              </a:rPr>
              <a:t>: A mail ID would be dedicated to the sole purpose of solving the problems regarding the online semester.</a:t>
            </a:r>
          </a:p>
          <a:p>
            <a:endParaRPr lang="en-IN" sz="2400" dirty="0" smtClean="0">
              <a:solidFill>
                <a:schemeClr val="bg1"/>
              </a:solidFill>
            </a:endParaRPr>
          </a:p>
          <a:p>
            <a:r>
              <a:rPr lang="en-IN" sz="2400" b="1" dirty="0" smtClean="0">
                <a:solidFill>
                  <a:schemeClr val="bg1"/>
                </a:solidFill>
              </a:rPr>
              <a:t>E- Library </a:t>
            </a:r>
            <a:r>
              <a:rPr lang="en-IN" sz="2400" dirty="0" smtClean="0">
                <a:solidFill>
                  <a:schemeClr val="bg1"/>
                </a:solidFill>
              </a:rPr>
              <a:t>: Would speedup the process of E library and will make sure the students get access to it as soon as possible for the advantage of the fraternity during these hard times.</a:t>
            </a:r>
          </a:p>
          <a:p>
            <a:pPr>
              <a:buFont typeface="Arial" pitchFamily="34" charset="0"/>
              <a:buChar char="•"/>
            </a:pPr>
            <a:r>
              <a:rPr lang="en-IN" sz="2400" dirty="0" smtClean="0">
                <a:solidFill>
                  <a:schemeClr val="bg1"/>
                </a:solidFill>
              </a:rPr>
              <a:t> Shall also strive to increase the contents of the E library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997</Words>
  <Application>Microsoft Office PowerPoint</Application>
  <PresentationFormat>Custom</PresentationFormat>
  <Paragraphs>104</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Perspective</vt:lpstr>
      <vt:lpstr>Anuraag Chandra Shukla</vt:lpstr>
      <vt:lpstr>About me:</vt:lpstr>
      <vt:lpstr>Duties of Academic Secretary</vt:lpstr>
      <vt:lpstr>Agenda:</vt:lpstr>
      <vt:lpstr>Double Major:</vt:lpstr>
      <vt:lpstr>AIMS</vt:lpstr>
      <vt:lpstr>NPTEL </vt:lpstr>
      <vt:lpstr>Student Interlude</vt:lpstr>
      <vt:lpstr>Online Semester</vt:lpstr>
      <vt:lpstr>Interns and Projects</vt:lpstr>
      <vt:lpstr>Researchers:</vt:lpstr>
      <vt:lpstr>Transparency</vt:lpstr>
      <vt:lpstr>Other points: </vt:lpstr>
      <vt:lpstr>Slide 14</vt:lpstr>
      <vt:lpstr>      Vote for a new begining!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Nanoscale sensors: Mass sensor</dc:title>
  <dc:creator>Anonymous</dc:creator>
  <cp:lastModifiedBy>hp</cp:lastModifiedBy>
  <cp:revision>142</cp:revision>
  <dcterms:created xsi:type="dcterms:W3CDTF">2015-03-02T05:33:25Z</dcterms:created>
  <dcterms:modified xsi:type="dcterms:W3CDTF">2020-08-11T01:23:29Z</dcterms:modified>
</cp:coreProperties>
</file>