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1e262c4b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1e262c4b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1e262c4b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1e262c4b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002e69be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002e69be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002e69be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002e69be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9002e69be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9002e69be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002e69be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002e69be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9002e69be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002e69be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002e69be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9002e69be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9002e69be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002e69be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91e262c4b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91e262c4b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1e262c4b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1e262c4b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1e262c4b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1e262c4b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1e262c4b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1e262c4b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91e262c4b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91e262c4b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1e262c4b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1e262c4b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91e262c4b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1e262c4b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002e69be1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002e69be1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57" name="Google Shape;57;p13"/>
          <p:cNvSpPr txBox="1"/>
          <p:nvPr/>
        </p:nvSpPr>
        <p:spPr>
          <a:xfrm>
            <a:off x="1209275" y="951300"/>
            <a:ext cx="6578400" cy="30312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3400">
                <a:solidFill>
                  <a:srgbClr val="0B5394"/>
                </a:solidFill>
              </a:rPr>
              <a:t>AVANEESH SINGH</a:t>
            </a:r>
            <a:endParaRPr b="1" sz="3400">
              <a:solidFill>
                <a:srgbClr val="0B5394"/>
              </a:solidFill>
            </a:endParaRPr>
          </a:p>
          <a:p>
            <a:pPr indent="0" lvl="0" marL="0" rtl="0" algn="ctr">
              <a:spcBef>
                <a:spcPts val="0"/>
              </a:spcBef>
              <a:spcAft>
                <a:spcPts val="0"/>
              </a:spcAft>
              <a:buNone/>
            </a:pPr>
            <a:r>
              <a:t/>
            </a:r>
            <a:endParaRPr b="1" sz="2400">
              <a:solidFill>
                <a:srgbClr val="0B5394"/>
              </a:solidFill>
            </a:endParaRPr>
          </a:p>
          <a:p>
            <a:pPr indent="0" lvl="0" marL="0" rtl="0" algn="ctr">
              <a:spcBef>
                <a:spcPts val="0"/>
              </a:spcBef>
              <a:spcAft>
                <a:spcPts val="0"/>
              </a:spcAft>
              <a:buNone/>
            </a:pPr>
            <a:r>
              <a:rPr b="1" lang="en-GB" sz="2400">
                <a:solidFill>
                  <a:srgbClr val="0B5394"/>
                </a:solidFill>
              </a:rPr>
              <a:t>Nominee for</a:t>
            </a:r>
            <a:endParaRPr b="1" sz="2400">
              <a:solidFill>
                <a:srgbClr val="0B5394"/>
              </a:solidFill>
            </a:endParaRPr>
          </a:p>
          <a:p>
            <a:pPr indent="0" lvl="0" marL="0" rtl="0" algn="ctr">
              <a:spcBef>
                <a:spcPts val="0"/>
              </a:spcBef>
              <a:spcAft>
                <a:spcPts val="0"/>
              </a:spcAft>
              <a:buNone/>
            </a:pPr>
            <a:r>
              <a:rPr b="1" lang="en-GB" sz="3100">
                <a:solidFill>
                  <a:srgbClr val="0B5394"/>
                </a:solidFill>
              </a:rPr>
              <a:t>Sports Secretary </a:t>
            </a:r>
            <a:endParaRPr b="1" sz="3100">
              <a:solidFill>
                <a:srgbClr val="0B5394"/>
              </a:solidFill>
            </a:endParaRPr>
          </a:p>
          <a:p>
            <a:pPr indent="0" lvl="0" marL="0" rtl="0" algn="ctr">
              <a:spcBef>
                <a:spcPts val="0"/>
              </a:spcBef>
              <a:spcAft>
                <a:spcPts val="0"/>
              </a:spcAft>
              <a:buNone/>
            </a:pPr>
            <a:r>
              <a:t/>
            </a:r>
            <a:endParaRPr b="1" sz="2000">
              <a:solidFill>
                <a:srgbClr val="0B5394"/>
              </a:solidFill>
            </a:endParaRPr>
          </a:p>
          <a:p>
            <a:pPr indent="0" lvl="0" marL="0" rtl="0" algn="ctr">
              <a:spcBef>
                <a:spcPts val="0"/>
              </a:spcBef>
              <a:spcAft>
                <a:spcPts val="0"/>
              </a:spcAft>
              <a:buNone/>
            </a:pPr>
            <a:r>
              <a:rPr b="1" lang="en-GB" sz="2400">
                <a:solidFill>
                  <a:srgbClr val="0B5394"/>
                </a:solidFill>
              </a:rPr>
              <a:t>Student’s Gymkhana 2020-21</a:t>
            </a:r>
            <a:endParaRPr b="1" sz="2400">
              <a:solidFill>
                <a:srgbClr val="0B5394"/>
              </a:solidFill>
            </a:endParaRPr>
          </a:p>
        </p:txBody>
      </p:sp>
      <p:pic>
        <p:nvPicPr>
          <p:cNvPr id="58" name="Google Shape;58;p13"/>
          <p:cNvPicPr preferRelativeResize="0"/>
          <p:nvPr/>
        </p:nvPicPr>
        <p:blipFill>
          <a:blip r:embed="rId4">
            <a:alphaModFix/>
          </a:blip>
          <a:stretch>
            <a:fillRect/>
          </a:stretch>
        </p:blipFill>
        <p:spPr>
          <a:xfrm>
            <a:off x="0" y="0"/>
            <a:ext cx="9144000" cy="5143500"/>
          </a:xfrm>
          <a:prstGeom prst="rect">
            <a:avLst/>
          </a:prstGeom>
          <a:noFill/>
          <a:ln>
            <a:noFill/>
          </a:ln>
        </p:spPr>
      </p:pic>
      <p:sp>
        <p:nvSpPr>
          <p:cNvPr id="59" name="Google Shape;59;p13"/>
          <p:cNvSpPr txBox="1"/>
          <p:nvPr/>
        </p:nvSpPr>
        <p:spPr>
          <a:xfrm>
            <a:off x="1209125" y="1177050"/>
            <a:ext cx="6820500" cy="257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GB" sz="3400">
                <a:solidFill>
                  <a:srgbClr val="0B5394"/>
                </a:solidFill>
              </a:rPr>
              <a:t>AVANEESH SINGH</a:t>
            </a:r>
            <a:endParaRPr b="1" sz="3400">
              <a:solidFill>
                <a:srgbClr val="0B5394"/>
              </a:solidFill>
            </a:endParaRPr>
          </a:p>
          <a:p>
            <a:pPr indent="0" lvl="0" marL="0" rtl="0" algn="ctr">
              <a:spcBef>
                <a:spcPts val="0"/>
              </a:spcBef>
              <a:spcAft>
                <a:spcPts val="0"/>
              </a:spcAft>
              <a:buClr>
                <a:schemeClr val="dk1"/>
              </a:buClr>
              <a:buSzPts val="1100"/>
              <a:buFont typeface="Arial"/>
              <a:buNone/>
            </a:pPr>
            <a:r>
              <a:t/>
            </a:r>
            <a:endParaRPr b="1" sz="2400">
              <a:solidFill>
                <a:srgbClr val="0B5394"/>
              </a:solidFill>
            </a:endParaRPr>
          </a:p>
          <a:p>
            <a:pPr indent="0" lvl="0" marL="0" rtl="0" algn="ctr">
              <a:spcBef>
                <a:spcPts val="0"/>
              </a:spcBef>
              <a:spcAft>
                <a:spcPts val="0"/>
              </a:spcAft>
              <a:buClr>
                <a:schemeClr val="dk1"/>
              </a:buClr>
              <a:buSzPts val="1100"/>
              <a:buFont typeface="Arial"/>
              <a:buNone/>
            </a:pPr>
            <a:r>
              <a:rPr b="1" lang="en-GB" sz="2300">
                <a:solidFill>
                  <a:srgbClr val="0B5394"/>
                </a:solidFill>
              </a:rPr>
              <a:t>Nominee for</a:t>
            </a:r>
            <a:endParaRPr b="1" sz="2300">
              <a:solidFill>
                <a:srgbClr val="0B5394"/>
              </a:solidFill>
            </a:endParaRPr>
          </a:p>
          <a:p>
            <a:pPr indent="0" lvl="0" marL="0" rtl="0" algn="ctr">
              <a:spcBef>
                <a:spcPts val="0"/>
              </a:spcBef>
              <a:spcAft>
                <a:spcPts val="0"/>
              </a:spcAft>
              <a:buClr>
                <a:schemeClr val="dk1"/>
              </a:buClr>
              <a:buSzPts val="1100"/>
              <a:buFont typeface="Arial"/>
              <a:buNone/>
            </a:pPr>
            <a:r>
              <a:rPr b="1" lang="en-GB" sz="3100">
                <a:solidFill>
                  <a:srgbClr val="0B5394"/>
                </a:solidFill>
              </a:rPr>
              <a:t> Sports Secretary </a:t>
            </a:r>
            <a:endParaRPr b="1" sz="3100">
              <a:solidFill>
                <a:srgbClr val="0B5394"/>
              </a:solidFill>
            </a:endParaRPr>
          </a:p>
          <a:p>
            <a:pPr indent="0" lvl="0" marL="0" rtl="0" algn="ctr">
              <a:spcBef>
                <a:spcPts val="0"/>
              </a:spcBef>
              <a:spcAft>
                <a:spcPts val="0"/>
              </a:spcAft>
              <a:buClr>
                <a:schemeClr val="dk1"/>
              </a:buClr>
              <a:buSzPts val="1100"/>
              <a:buFont typeface="Arial"/>
              <a:buNone/>
            </a:pPr>
            <a:r>
              <a:t/>
            </a:r>
            <a:endParaRPr b="1" sz="2000">
              <a:solidFill>
                <a:srgbClr val="0B5394"/>
              </a:solidFill>
            </a:endParaRPr>
          </a:p>
          <a:p>
            <a:pPr indent="0" lvl="0" marL="0" rtl="0" algn="ctr">
              <a:spcBef>
                <a:spcPts val="0"/>
              </a:spcBef>
              <a:spcAft>
                <a:spcPts val="0"/>
              </a:spcAft>
              <a:buClr>
                <a:schemeClr val="dk1"/>
              </a:buClr>
              <a:buSzPts val="1100"/>
              <a:buFont typeface="Arial"/>
              <a:buNone/>
            </a:pPr>
            <a:r>
              <a:rPr b="1" lang="en-GB" sz="2600">
                <a:solidFill>
                  <a:srgbClr val="0B5394"/>
                </a:solidFill>
              </a:rPr>
              <a:t>Student’s Gymkhana 2020-21</a:t>
            </a:r>
            <a:endParaRPr b="1" sz="2600">
              <a:solidFill>
                <a:srgbClr val="0B5394"/>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9" name="Google Shape;139;p22"/>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40" name="Google Shape;140;p22"/>
          <p:cNvSpPr txBox="1"/>
          <p:nvPr/>
        </p:nvSpPr>
        <p:spPr>
          <a:xfrm>
            <a:off x="627250" y="445025"/>
            <a:ext cx="6905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C4587"/>
                </a:solidFill>
              </a:rPr>
              <a:t>Sports Specific Issues</a:t>
            </a:r>
            <a:endParaRPr b="1" sz="1800">
              <a:solidFill>
                <a:srgbClr val="1C4587"/>
              </a:solidFill>
            </a:endParaRPr>
          </a:p>
        </p:txBody>
      </p:sp>
      <p:sp>
        <p:nvSpPr>
          <p:cNvPr id="141" name="Google Shape;141;p22"/>
          <p:cNvSpPr txBox="1"/>
          <p:nvPr/>
        </p:nvSpPr>
        <p:spPr>
          <a:xfrm>
            <a:off x="1118150" y="908500"/>
            <a:ext cx="6735000" cy="36927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600">
                <a:solidFill>
                  <a:srgbClr val="1C4587"/>
                </a:solidFill>
              </a:rPr>
              <a:t>Athletics: </a:t>
            </a:r>
            <a:endParaRPr b="1" sz="1600">
              <a:solidFill>
                <a:srgbClr val="1C4587"/>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Proper leveling,cleaning &amp; marking of temporary track around cricket ground for safety which will ensure some quality practice.</a:t>
            </a:r>
            <a:endParaRPr b="1" sz="1300">
              <a:solidFill>
                <a:srgbClr val="3D85C6"/>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D85C6"/>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Floodlights arrangements near long jump area &amp; surroundings will be inspected on a regular basis to ensure cleanliness.</a:t>
            </a:r>
            <a:endParaRPr b="1" sz="1300">
              <a:solidFill>
                <a:srgbClr val="3D85C6"/>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D85C6"/>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Increasing contingent size in the next Inter-IIT.</a:t>
            </a:r>
            <a:endParaRPr b="1" sz="1300">
              <a:solidFill>
                <a:srgbClr val="3D85C6"/>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lang="en-GB" sz="1600">
                <a:solidFill>
                  <a:srgbClr val="1C4587"/>
                </a:solidFill>
              </a:rPr>
              <a:t>Basketball:</a:t>
            </a:r>
            <a:endParaRPr b="1" sz="1600">
              <a:solidFill>
                <a:srgbClr val="1C4587"/>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Electronic scoreboard &amp; timer to be provided to the basketball club.</a:t>
            </a:r>
            <a:endParaRPr b="1" sz="1300">
              <a:solidFill>
                <a:srgbClr val="3D85C6"/>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D85C6"/>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Fixed seating arrangements near facilities.</a:t>
            </a:r>
            <a:endParaRPr b="1" sz="1300">
              <a:solidFill>
                <a:srgbClr val="3D85C6"/>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rgbClr val="3D85C6"/>
              </a:solidFill>
            </a:endParaRPr>
          </a:p>
          <a:p>
            <a:pPr indent="-311150" lvl="0" marL="457200" rtl="0" algn="l">
              <a:lnSpc>
                <a:spcPct val="115000"/>
              </a:lnSpc>
              <a:spcBef>
                <a:spcPts val="0"/>
              </a:spcBef>
              <a:spcAft>
                <a:spcPts val="0"/>
              </a:spcAft>
              <a:buClr>
                <a:srgbClr val="3D85C6"/>
              </a:buClr>
              <a:buSzPts val="1300"/>
              <a:buChar char="●"/>
            </a:pPr>
            <a:r>
              <a:rPr b="1" lang="en-GB" sz="1300">
                <a:solidFill>
                  <a:srgbClr val="3D85C6"/>
                </a:solidFill>
              </a:rPr>
              <a:t>New or proper equipment to be provided during important matches.</a:t>
            </a:r>
            <a:endParaRPr b="1" sz="1300">
              <a:solidFill>
                <a:srgbClr val="3D85C6"/>
              </a:solidFill>
            </a:endParaRPr>
          </a:p>
          <a:p>
            <a:pPr indent="0" lvl="0" marL="457200" rtl="0" algn="l">
              <a:spcBef>
                <a:spcPts val="0"/>
              </a:spcBef>
              <a:spcAft>
                <a:spcPts val="0"/>
              </a:spcAft>
              <a:buNone/>
            </a:pPr>
            <a:r>
              <a:rPr b="1" lang="en-GB" sz="1600">
                <a:solidFill>
                  <a:srgbClr val="0B5394"/>
                </a:solidFill>
              </a:rPr>
              <a:t> </a:t>
            </a:r>
            <a:endParaRPr b="1" sz="1600">
              <a:solidFill>
                <a:srgbClr val="0B539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3"/>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49" name="Google Shape;149;p23"/>
          <p:cNvSpPr txBox="1"/>
          <p:nvPr/>
        </p:nvSpPr>
        <p:spPr>
          <a:xfrm>
            <a:off x="656925" y="445025"/>
            <a:ext cx="617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C4587"/>
                </a:solidFill>
              </a:rPr>
              <a:t>Sports Specific Issues</a:t>
            </a:r>
            <a:endParaRPr/>
          </a:p>
        </p:txBody>
      </p:sp>
      <p:sp>
        <p:nvSpPr>
          <p:cNvPr id="150" name="Google Shape;150;p23"/>
          <p:cNvSpPr txBox="1"/>
          <p:nvPr/>
        </p:nvSpPr>
        <p:spPr>
          <a:xfrm>
            <a:off x="1104175" y="922475"/>
            <a:ext cx="6660000" cy="36462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C4587"/>
                </a:solidFill>
              </a:rPr>
              <a:t>Cricket </a:t>
            </a:r>
            <a:r>
              <a:rPr b="1" lang="en-GB" sz="1800">
                <a:solidFill>
                  <a:srgbClr val="1C4587"/>
                </a:solidFill>
              </a:rPr>
              <a:t>:</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Leveling of run-up area in front of cricket nets.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Pop-Up Cricket fielding nets &amp; rebounders.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Wooden Cricket Scoreboard for Cricket Club.</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600">
                <a:solidFill>
                  <a:srgbClr val="1C4587"/>
                </a:solidFill>
              </a:rPr>
              <a:t>Football:</a:t>
            </a:r>
            <a:endParaRPr b="1" sz="1600">
              <a:solidFill>
                <a:srgbClr val="1C4587"/>
              </a:solidFill>
            </a:endParaRPr>
          </a:p>
          <a:p>
            <a:pPr indent="-317500" lvl="0" marL="457200" rtl="0" algn="l">
              <a:spcBef>
                <a:spcPts val="0"/>
              </a:spcBef>
              <a:spcAft>
                <a:spcPts val="0"/>
              </a:spcAft>
              <a:buClr>
                <a:srgbClr val="3D85C6"/>
              </a:buClr>
              <a:buSzPts val="1400"/>
              <a:buChar char="●"/>
            </a:pPr>
            <a:r>
              <a:rPr b="1" lang="en-GB">
                <a:solidFill>
                  <a:srgbClr val="3D85C6"/>
                </a:solidFill>
              </a:rPr>
              <a:t>Replacement of floodlights with LED’s.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Fixed seating arrangement</a:t>
            </a:r>
            <a:endParaRPr b="1">
              <a:solidFill>
                <a:srgbClr val="3D85C6"/>
              </a:solidFill>
            </a:endParaRPr>
          </a:p>
          <a:p>
            <a:pPr indent="0" lvl="0" marL="457200" rtl="0" algn="l">
              <a:spcBef>
                <a:spcPts val="0"/>
              </a:spcBef>
              <a:spcAft>
                <a:spcPts val="0"/>
              </a:spcAft>
              <a:buNone/>
            </a:pPr>
            <a:r>
              <a:rPr b="1" lang="en-GB">
                <a:solidFill>
                  <a:srgbClr val="3D85C6"/>
                </a:solidFill>
              </a:rPr>
              <a:t>.</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Ensuring the availability of water for proper watering of the ground.</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Proposal to try and install the sprinkler system around the corner of the football field.</a:t>
            </a:r>
            <a:endParaRPr b="1">
              <a:solidFill>
                <a:srgbClr val="3D85C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24"/>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58" name="Google Shape;158;p24"/>
          <p:cNvSpPr txBox="1"/>
          <p:nvPr/>
        </p:nvSpPr>
        <p:spPr>
          <a:xfrm>
            <a:off x="782700" y="335825"/>
            <a:ext cx="6778500" cy="4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73763"/>
                </a:solidFill>
              </a:rPr>
              <a:t>Sports Specific Issues</a:t>
            </a:r>
            <a:endParaRPr b="1" sz="1800">
              <a:solidFill>
                <a:srgbClr val="073763"/>
              </a:solidFill>
            </a:endParaRPr>
          </a:p>
        </p:txBody>
      </p:sp>
      <p:sp>
        <p:nvSpPr>
          <p:cNvPr id="159" name="Google Shape;159;p24"/>
          <p:cNvSpPr txBox="1"/>
          <p:nvPr/>
        </p:nvSpPr>
        <p:spPr>
          <a:xfrm>
            <a:off x="1257925" y="822425"/>
            <a:ext cx="6485400" cy="3746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C4587"/>
                </a:solidFill>
              </a:rPr>
              <a:t>Hockey</a:t>
            </a:r>
            <a:endParaRPr b="1" sz="1600">
              <a:solidFill>
                <a:srgbClr val="1C4587"/>
              </a:solidFill>
            </a:endParaRPr>
          </a:p>
          <a:p>
            <a:pPr indent="0" lvl="0" marL="0" rtl="0" algn="l">
              <a:spcBef>
                <a:spcPts val="0"/>
              </a:spcBef>
              <a:spcAft>
                <a:spcPts val="0"/>
              </a:spcAft>
              <a:buNone/>
            </a:pPr>
            <a:r>
              <a:t/>
            </a:r>
            <a:endParaRPr b="1" sz="1500">
              <a:solidFill>
                <a:srgbClr val="1C4587"/>
              </a:solidFill>
            </a:endParaRPr>
          </a:p>
          <a:p>
            <a:pPr indent="-311150" lvl="0" marL="457200" rtl="0" algn="l">
              <a:spcBef>
                <a:spcPts val="0"/>
              </a:spcBef>
              <a:spcAft>
                <a:spcPts val="0"/>
              </a:spcAft>
              <a:buClr>
                <a:srgbClr val="3D85C6"/>
              </a:buClr>
              <a:buSzPts val="1300"/>
              <a:buChar char="●"/>
            </a:pPr>
            <a:r>
              <a:rPr b="1" lang="en-GB" sz="1300">
                <a:solidFill>
                  <a:srgbClr val="3D85C6"/>
                </a:solidFill>
              </a:rPr>
              <a:t>Replacement of worn kits.</a:t>
            </a:r>
            <a:endParaRPr b="1" sz="1300">
              <a:solidFill>
                <a:srgbClr val="3D85C6"/>
              </a:solidFill>
            </a:endParaRPr>
          </a:p>
          <a:p>
            <a:pPr indent="0" lvl="0" marL="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Replacement of floodlights with LEDs.</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Ensuring the availability of water for proper watering of the ground.</a:t>
            </a:r>
            <a:endParaRPr b="1" sz="1300">
              <a:solidFill>
                <a:srgbClr val="3D85C6"/>
              </a:solidFill>
            </a:endParaRPr>
          </a:p>
          <a:p>
            <a:pPr indent="0" lvl="0" marL="457200" rtl="0" algn="l">
              <a:spcBef>
                <a:spcPts val="0"/>
              </a:spcBef>
              <a:spcAft>
                <a:spcPts val="0"/>
              </a:spcAft>
              <a:buClr>
                <a:schemeClr val="dk1"/>
              </a:buClr>
              <a:buSzPts val="1100"/>
              <a:buFont typeface="Arial"/>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Proposal to try and install the sprinkler system around the corner of the football field.</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0" lvl="0" marL="0" rtl="0" algn="l">
              <a:spcBef>
                <a:spcPts val="0"/>
              </a:spcBef>
              <a:spcAft>
                <a:spcPts val="0"/>
              </a:spcAft>
              <a:buNone/>
            </a:pPr>
            <a:r>
              <a:rPr b="1" lang="en-GB" sz="1600">
                <a:solidFill>
                  <a:srgbClr val="1C4587"/>
                </a:solidFill>
              </a:rPr>
              <a:t>Table Tennis</a:t>
            </a:r>
            <a:endParaRPr b="1" sz="1600">
              <a:solidFill>
                <a:srgbClr val="1C4587"/>
              </a:solidFill>
            </a:endParaRPr>
          </a:p>
          <a:p>
            <a:pPr indent="0" lvl="0" marL="0" rtl="0" algn="l">
              <a:spcBef>
                <a:spcPts val="0"/>
              </a:spcBef>
              <a:spcAft>
                <a:spcPts val="0"/>
              </a:spcAft>
              <a:buNone/>
            </a:pPr>
            <a:r>
              <a:t/>
            </a:r>
            <a:endParaRPr b="1" sz="1500">
              <a:solidFill>
                <a:srgbClr val="1C4587"/>
              </a:solidFill>
            </a:endParaRPr>
          </a:p>
          <a:p>
            <a:pPr indent="-311150" lvl="0" marL="457200" rtl="0" algn="l">
              <a:spcBef>
                <a:spcPts val="0"/>
              </a:spcBef>
              <a:spcAft>
                <a:spcPts val="0"/>
              </a:spcAft>
              <a:buClr>
                <a:srgbClr val="3D85C6"/>
              </a:buClr>
              <a:buSzPts val="1300"/>
              <a:buChar char="●"/>
            </a:pPr>
            <a:r>
              <a:rPr b="1" lang="en-GB" sz="1300">
                <a:solidFill>
                  <a:srgbClr val="3D85C6"/>
                </a:solidFill>
              </a:rPr>
              <a:t>One extra arena in TT will be provided.</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If Coaches aren’t available from institute around summer an arrangement will be made during summer camp.</a:t>
            </a:r>
            <a:endParaRPr b="1" sz="1300">
              <a:solidFill>
                <a:srgbClr val="3D85C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6" name="Google Shape;166;p25"/>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67" name="Google Shape;167;p25"/>
          <p:cNvSpPr txBox="1"/>
          <p:nvPr/>
        </p:nvSpPr>
        <p:spPr>
          <a:xfrm>
            <a:off x="894525" y="445025"/>
            <a:ext cx="65412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C4587"/>
                </a:solidFill>
              </a:rPr>
              <a:t>Sports Specific Issues</a:t>
            </a:r>
            <a:endParaRPr b="1" sz="1800">
              <a:solidFill>
                <a:srgbClr val="1C4587"/>
              </a:solidFill>
            </a:endParaRPr>
          </a:p>
        </p:txBody>
      </p:sp>
      <p:sp>
        <p:nvSpPr>
          <p:cNvPr id="168" name="Google Shape;168;p25"/>
          <p:cNvSpPr txBox="1"/>
          <p:nvPr/>
        </p:nvSpPr>
        <p:spPr>
          <a:xfrm>
            <a:off x="1202025" y="1017725"/>
            <a:ext cx="6639000" cy="3416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C4587"/>
                </a:solidFill>
              </a:rPr>
              <a:t>Lawn </a:t>
            </a:r>
            <a:r>
              <a:rPr b="1" lang="en-GB" sz="1600">
                <a:solidFill>
                  <a:srgbClr val="1C4587"/>
                </a:solidFill>
              </a:rPr>
              <a:t>Tennis</a:t>
            </a:r>
            <a:endParaRPr b="1" sz="1600">
              <a:solidFill>
                <a:srgbClr val="1C4587"/>
              </a:solidFill>
            </a:endParaRPr>
          </a:p>
          <a:p>
            <a:pPr indent="0" lvl="0" marL="0" rtl="0" algn="l">
              <a:spcBef>
                <a:spcPts val="0"/>
              </a:spcBef>
              <a:spcAft>
                <a:spcPts val="0"/>
              </a:spcAft>
              <a:buNone/>
            </a:pPr>
            <a:r>
              <a:t/>
            </a:r>
            <a:endParaRPr b="1" sz="1500">
              <a:solidFill>
                <a:srgbClr val="1C4587"/>
              </a:solidFill>
            </a:endParaRPr>
          </a:p>
          <a:p>
            <a:pPr indent="-317500" lvl="0" marL="457200" rtl="0" algn="l">
              <a:spcBef>
                <a:spcPts val="0"/>
              </a:spcBef>
              <a:spcAft>
                <a:spcPts val="0"/>
              </a:spcAft>
              <a:buClr>
                <a:srgbClr val="3D85C6"/>
              </a:buClr>
              <a:buSzPts val="1400"/>
              <a:buChar char="●"/>
            </a:pPr>
            <a:r>
              <a:rPr b="1" lang="en-GB">
                <a:solidFill>
                  <a:srgbClr val="3D85C6"/>
                </a:solidFill>
              </a:rPr>
              <a:t>A proposal for cemented court will be put again from department side with certain changes.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Proposal &amp; arrangements for wall practice will be made.</a:t>
            </a:r>
            <a:endParaRPr b="1">
              <a:solidFill>
                <a:srgbClr val="3D85C6"/>
              </a:solidFill>
            </a:endParaRPr>
          </a:p>
          <a:p>
            <a:pPr indent="0" lvl="0" marL="457200" rtl="0" algn="l">
              <a:spcBef>
                <a:spcPts val="0"/>
              </a:spcBef>
              <a:spcAft>
                <a:spcPts val="0"/>
              </a:spcAft>
              <a:buNone/>
            </a:pPr>
            <a:r>
              <a:t/>
            </a:r>
            <a:endParaRPr b="1"/>
          </a:p>
          <a:p>
            <a:pPr indent="0" lvl="0" marL="0" rtl="0" algn="l">
              <a:spcBef>
                <a:spcPts val="0"/>
              </a:spcBef>
              <a:spcAft>
                <a:spcPts val="0"/>
              </a:spcAft>
              <a:buNone/>
            </a:pPr>
            <a:r>
              <a:rPr b="1" lang="en-GB" sz="1600">
                <a:solidFill>
                  <a:srgbClr val="1C4587"/>
                </a:solidFill>
              </a:rPr>
              <a:t>Badminton</a:t>
            </a:r>
            <a:endParaRPr b="1" sz="1600">
              <a:solidFill>
                <a:srgbClr val="1C4587"/>
              </a:solidFill>
            </a:endParaRPr>
          </a:p>
          <a:p>
            <a:pPr indent="0" lvl="0" marL="0" rtl="0" algn="l">
              <a:spcBef>
                <a:spcPts val="0"/>
              </a:spcBef>
              <a:spcAft>
                <a:spcPts val="0"/>
              </a:spcAft>
              <a:buNone/>
            </a:pPr>
            <a:r>
              <a:t/>
            </a:r>
            <a:endParaRPr b="1">
              <a:solidFill>
                <a:srgbClr val="1C4587"/>
              </a:solidFill>
            </a:endParaRPr>
          </a:p>
          <a:p>
            <a:pPr indent="-317500" lvl="0" marL="457200" rtl="0" algn="l">
              <a:spcBef>
                <a:spcPts val="0"/>
              </a:spcBef>
              <a:spcAft>
                <a:spcPts val="0"/>
              </a:spcAft>
              <a:buClr>
                <a:srgbClr val="3D85C6"/>
              </a:buClr>
              <a:buSzPts val="1400"/>
              <a:buChar char="●"/>
            </a:pPr>
            <a:r>
              <a:rPr b="1" lang="en-GB">
                <a:solidFill>
                  <a:srgbClr val="3D85C6"/>
                </a:solidFill>
              </a:rPr>
              <a:t>Budget will be managed to fulfill requirements for feather shuttles &amp; plastic shuttles.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If Coaches aren’t available from institute around summer an arrangement for temporary coach will be made during summer camp.</a:t>
            </a:r>
            <a:endParaRPr b="1">
              <a:solidFill>
                <a:srgbClr val="3D85C6"/>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26"/>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76" name="Google Shape;176;p26"/>
          <p:cNvSpPr txBox="1"/>
          <p:nvPr/>
        </p:nvSpPr>
        <p:spPr>
          <a:xfrm>
            <a:off x="911550" y="349625"/>
            <a:ext cx="66639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C4587"/>
                </a:solidFill>
              </a:rPr>
              <a:t>Sports Specific Issues</a:t>
            </a:r>
            <a:endParaRPr b="1" sz="1600">
              <a:solidFill>
                <a:srgbClr val="073763"/>
              </a:solidFill>
            </a:endParaRPr>
          </a:p>
        </p:txBody>
      </p:sp>
      <p:sp>
        <p:nvSpPr>
          <p:cNvPr id="177" name="Google Shape;177;p26"/>
          <p:cNvSpPr txBox="1"/>
          <p:nvPr/>
        </p:nvSpPr>
        <p:spPr>
          <a:xfrm>
            <a:off x="1118150" y="874600"/>
            <a:ext cx="6974400" cy="36942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500">
                <a:solidFill>
                  <a:srgbClr val="1C4587"/>
                </a:solidFill>
              </a:rPr>
              <a:t>Volleyball</a:t>
            </a:r>
            <a:endParaRPr b="1" sz="1500">
              <a:solidFill>
                <a:srgbClr val="1C4587"/>
              </a:solidFill>
            </a:endParaRPr>
          </a:p>
          <a:p>
            <a:pPr indent="0" lvl="0" marL="0" rtl="0" algn="l">
              <a:spcBef>
                <a:spcPts val="0"/>
              </a:spcBef>
              <a:spcAft>
                <a:spcPts val="0"/>
              </a:spcAft>
              <a:buNone/>
            </a:pPr>
            <a:r>
              <a:t/>
            </a:r>
            <a:endParaRPr b="1" sz="1600">
              <a:solidFill>
                <a:srgbClr val="1C4587"/>
              </a:solidFill>
            </a:endParaRPr>
          </a:p>
          <a:p>
            <a:pPr indent="-311150" lvl="0" marL="457200" rtl="0" algn="l">
              <a:spcBef>
                <a:spcPts val="0"/>
              </a:spcBef>
              <a:spcAft>
                <a:spcPts val="0"/>
              </a:spcAft>
              <a:buClr>
                <a:srgbClr val="3D85C6"/>
              </a:buClr>
              <a:buSzPts val="1300"/>
              <a:buChar char="●"/>
            </a:pPr>
            <a:r>
              <a:rPr b="1" lang="en-GB" sz="1300">
                <a:solidFill>
                  <a:srgbClr val="3D85C6"/>
                </a:solidFill>
              </a:rPr>
              <a:t>Proposal for the construction for wall to be made to meet requirement of wall practice.</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Proposal for improvement of Volleyball court with different soil material will be made.</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Rope Volleyball court lines will be provided to volleyball club.</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Water drainage system between football &amp; volleyball court will solve problem of water lodging during rainy season. </a:t>
            </a:r>
            <a:endParaRPr b="1" sz="1300">
              <a:solidFill>
                <a:srgbClr val="3D85C6"/>
              </a:solidFill>
            </a:endParaRPr>
          </a:p>
          <a:p>
            <a:pPr indent="0" lvl="0" marL="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500">
                <a:solidFill>
                  <a:srgbClr val="1C4587"/>
                </a:solidFill>
              </a:rPr>
              <a:t>Chess</a:t>
            </a:r>
            <a:endParaRPr b="1" sz="1500">
              <a:solidFill>
                <a:srgbClr val="1C4587"/>
              </a:solidFill>
            </a:endParaRPr>
          </a:p>
          <a:p>
            <a:pPr indent="0" lvl="0" marL="0" rtl="0" algn="l">
              <a:spcBef>
                <a:spcPts val="0"/>
              </a:spcBef>
              <a:spcAft>
                <a:spcPts val="0"/>
              </a:spcAft>
              <a:buNone/>
            </a:pPr>
            <a:r>
              <a:t/>
            </a:r>
            <a:endParaRPr b="1" sz="1300">
              <a:solidFill>
                <a:srgbClr val="1C4587"/>
              </a:solidFill>
            </a:endParaRPr>
          </a:p>
          <a:p>
            <a:pPr indent="-311150" lvl="0" marL="457200" rtl="0" algn="l">
              <a:spcBef>
                <a:spcPts val="0"/>
              </a:spcBef>
              <a:spcAft>
                <a:spcPts val="0"/>
              </a:spcAft>
              <a:buClr>
                <a:srgbClr val="3D85C6"/>
              </a:buClr>
              <a:buSzPts val="1300"/>
              <a:buChar char="●"/>
            </a:pPr>
            <a:r>
              <a:rPr b="1" lang="en-GB" sz="1300">
                <a:solidFill>
                  <a:srgbClr val="3D85C6"/>
                </a:solidFill>
              </a:rPr>
              <a:t>Chess Coordinator will be included in Sports Council will look after organising regular matches for chess enthusiasts.</a:t>
            </a:r>
            <a:endParaRPr b="1" sz="1300">
              <a:solidFill>
                <a:srgbClr val="3D85C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4" name="Google Shape;184;p27"/>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85" name="Google Shape;185;p27"/>
          <p:cNvSpPr txBox="1"/>
          <p:nvPr/>
        </p:nvSpPr>
        <p:spPr>
          <a:xfrm>
            <a:off x="670900" y="445025"/>
            <a:ext cx="66531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C4587"/>
                </a:solidFill>
              </a:rPr>
              <a:t>Sports Specific Issues</a:t>
            </a:r>
            <a:endParaRPr/>
          </a:p>
        </p:txBody>
      </p:sp>
      <p:sp>
        <p:nvSpPr>
          <p:cNvPr id="186" name="Google Shape;186;p27"/>
          <p:cNvSpPr txBox="1"/>
          <p:nvPr/>
        </p:nvSpPr>
        <p:spPr>
          <a:xfrm>
            <a:off x="1034300" y="1028275"/>
            <a:ext cx="6918600" cy="34164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C4587"/>
                </a:solidFill>
              </a:rPr>
              <a:t>Swimming</a:t>
            </a:r>
            <a:endParaRPr b="1" sz="1600">
              <a:solidFill>
                <a:srgbClr val="1C4587"/>
              </a:solidFill>
            </a:endParaRPr>
          </a:p>
          <a:p>
            <a:pPr indent="0" lvl="0" marL="0" rtl="0" algn="l">
              <a:spcBef>
                <a:spcPts val="0"/>
              </a:spcBef>
              <a:spcAft>
                <a:spcPts val="0"/>
              </a:spcAft>
              <a:buNone/>
            </a:pPr>
            <a:r>
              <a:t/>
            </a:r>
            <a:endParaRPr b="1" sz="1600">
              <a:solidFill>
                <a:srgbClr val="1C4587"/>
              </a:solidFill>
            </a:endParaRPr>
          </a:p>
          <a:p>
            <a:pPr indent="-317500" lvl="0" marL="457200" rtl="0" algn="l">
              <a:spcBef>
                <a:spcPts val="0"/>
              </a:spcBef>
              <a:spcAft>
                <a:spcPts val="0"/>
              </a:spcAft>
              <a:buClr>
                <a:srgbClr val="3D85C6"/>
              </a:buClr>
              <a:buSzPts val="1400"/>
              <a:buChar char="●"/>
            </a:pPr>
            <a:r>
              <a:rPr b="1" lang="en-GB">
                <a:solidFill>
                  <a:srgbClr val="3D85C6"/>
                </a:solidFill>
              </a:rPr>
              <a:t> NSO for swimming will be included from next batch of students.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Increasing the contingent size &amp; focus on making a team for water polo keeping the importance of Inter-IIT Aquatics Meet in view.</a:t>
            </a:r>
            <a:endParaRPr b="1">
              <a:solidFill>
                <a:srgbClr val="3D85C6"/>
              </a:solidFill>
            </a:endParaRPr>
          </a:p>
          <a:p>
            <a:pPr indent="0" lvl="0" marL="0" rtl="0" algn="l">
              <a:spcBef>
                <a:spcPts val="0"/>
              </a:spcBef>
              <a:spcAft>
                <a:spcPts val="0"/>
              </a:spcAft>
              <a:buNone/>
            </a:pPr>
            <a:r>
              <a:t/>
            </a:r>
            <a:endParaRPr>
              <a:solidFill>
                <a:srgbClr val="3D85C6"/>
              </a:solidFill>
            </a:endParaRPr>
          </a:p>
          <a:p>
            <a:pPr indent="0" lvl="0" marL="0" rtl="0" algn="l">
              <a:spcBef>
                <a:spcPts val="0"/>
              </a:spcBef>
              <a:spcAft>
                <a:spcPts val="0"/>
              </a:spcAft>
              <a:buNone/>
            </a:pPr>
            <a:r>
              <a:rPr b="1" lang="en-GB" sz="1600">
                <a:solidFill>
                  <a:srgbClr val="0B5394"/>
                </a:solidFill>
              </a:rPr>
              <a:t>Gym</a:t>
            </a:r>
            <a:endParaRPr b="1" sz="1600">
              <a:solidFill>
                <a:srgbClr val="0B5394"/>
              </a:solidFill>
            </a:endParaRPr>
          </a:p>
          <a:p>
            <a:pPr indent="0" lvl="0" marL="0" rtl="0" algn="l">
              <a:spcBef>
                <a:spcPts val="0"/>
              </a:spcBef>
              <a:spcAft>
                <a:spcPts val="0"/>
              </a:spcAft>
              <a:buNone/>
            </a:pPr>
            <a:r>
              <a:t/>
            </a:r>
            <a:endParaRPr/>
          </a:p>
          <a:p>
            <a:pPr indent="-317500" lvl="0" marL="457200" rtl="0" algn="l">
              <a:spcBef>
                <a:spcPts val="0"/>
              </a:spcBef>
              <a:spcAft>
                <a:spcPts val="0"/>
              </a:spcAft>
              <a:buClr>
                <a:srgbClr val="3D85C6"/>
              </a:buClr>
              <a:buSzPts val="1400"/>
              <a:buChar char="●"/>
            </a:pPr>
            <a:r>
              <a:rPr b="1" lang="en-GB">
                <a:solidFill>
                  <a:srgbClr val="3D85C6"/>
                </a:solidFill>
              </a:rPr>
              <a:t>Pull up bar will be installed near gym area.</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Doing arrangements for mirror-fixing inside gym.</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New equipments &amp; machines need to be added as per requirement.</a:t>
            </a:r>
            <a:endParaRPr b="1">
              <a:solidFill>
                <a:srgbClr val="3D85C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C4587"/>
                </a:solidFill>
              </a:rPr>
              <a:t>Sports Specific Issues</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28"/>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94" name="Google Shape;194;p28"/>
          <p:cNvSpPr txBox="1"/>
          <p:nvPr/>
        </p:nvSpPr>
        <p:spPr>
          <a:xfrm>
            <a:off x="950425" y="445025"/>
            <a:ext cx="6876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C4587"/>
                </a:solidFill>
              </a:rPr>
              <a:t>Sports Specific Issues</a:t>
            </a:r>
            <a:endParaRPr b="1" sz="1800">
              <a:solidFill>
                <a:srgbClr val="1C4587"/>
              </a:solidFill>
            </a:endParaRPr>
          </a:p>
        </p:txBody>
      </p:sp>
      <p:sp>
        <p:nvSpPr>
          <p:cNvPr id="195" name="Google Shape;195;p28"/>
          <p:cNvSpPr txBox="1"/>
          <p:nvPr/>
        </p:nvSpPr>
        <p:spPr>
          <a:xfrm>
            <a:off x="1146100" y="1693000"/>
            <a:ext cx="6778800" cy="13221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1C4587"/>
                </a:solidFill>
              </a:rPr>
              <a:t>Squash</a:t>
            </a:r>
            <a:endParaRPr b="1" sz="1600">
              <a:solidFill>
                <a:srgbClr val="1C4587"/>
              </a:solidFill>
            </a:endParaRPr>
          </a:p>
          <a:p>
            <a:pPr indent="0" lvl="0" marL="0" rtl="0" algn="l">
              <a:spcBef>
                <a:spcPts val="0"/>
              </a:spcBef>
              <a:spcAft>
                <a:spcPts val="0"/>
              </a:spcAft>
              <a:buNone/>
            </a:pPr>
            <a:r>
              <a:t/>
            </a:r>
            <a:endParaRPr b="1" sz="1600">
              <a:solidFill>
                <a:srgbClr val="1C4587"/>
              </a:solidFill>
            </a:endParaRPr>
          </a:p>
          <a:p>
            <a:pPr indent="0" lvl="0" marL="0" rtl="0" algn="l">
              <a:spcBef>
                <a:spcPts val="0"/>
              </a:spcBef>
              <a:spcAft>
                <a:spcPts val="0"/>
              </a:spcAft>
              <a:buNone/>
            </a:pPr>
            <a:r>
              <a:rPr b="1" lang="en-GB" sz="1600">
                <a:solidFill>
                  <a:srgbClr val="3D85C6"/>
                </a:solidFill>
              </a:rPr>
              <a:t>Will try to build a team to focus on participating in squash event for next Inter - IIT.</a:t>
            </a:r>
            <a:endParaRPr b="1" sz="1600">
              <a:solidFill>
                <a:srgbClr val="3D85C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29"/>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203" name="Google Shape;203;p29"/>
          <p:cNvSpPr txBox="1"/>
          <p:nvPr/>
        </p:nvSpPr>
        <p:spPr>
          <a:xfrm>
            <a:off x="806200" y="370850"/>
            <a:ext cx="6401100" cy="3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C4587"/>
                </a:solidFill>
              </a:rPr>
              <a:t>General &amp; small reforms..</a:t>
            </a:r>
            <a:endParaRPr b="1" sz="1800">
              <a:solidFill>
                <a:srgbClr val="1C4587"/>
              </a:solidFill>
            </a:endParaRPr>
          </a:p>
        </p:txBody>
      </p:sp>
      <p:sp>
        <p:nvSpPr>
          <p:cNvPr id="204" name="Google Shape;204;p29"/>
          <p:cNvSpPr txBox="1"/>
          <p:nvPr/>
        </p:nvSpPr>
        <p:spPr>
          <a:xfrm>
            <a:off x="1225400" y="1152475"/>
            <a:ext cx="6498000" cy="31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txBox="1"/>
          <p:nvPr/>
        </p:nvSpPr>
        <p:spPr>
          <a:xfrm>
            <a:off x="1144800" y="765500"/>
            <a:ext cx="6739800" cy="31527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D85C6"/>
              </a:buClr>
              <a:buSzPts val="1400"/>
              <a:buChar char="●"/>
            </a:pPr>
            <a:r>
              <a:rPr b="1" lang="en-GB">
                <a:solidFill>
                  <a:srgbClr val="3D85C6"/>
                </a:solidFill>
              </a:rPr>
              <a:t>A minimum fitness requirement will be imposed on every sports by the coaches &amp; their decisions will be final.</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Few gym equipments will be kept in sports ground so that players can do some weight exercises in the present of coaches itself which will also reduce the crowd due to players in gym during peak time.</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Sport’s Girls head will be announced to communicate better with girls.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Revival of the culture of giving NSO Jersey’s to NSO members.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Power &amp; guidelines to the council members will be detailed in the first meeting.</a:t>
            </a:r>
            <a:endParaRPr b="1">
              <a:solidFill>
                <a:srgbClr val="3D85C6"/>
              </a:solidFill>
            </a:endParaRPr>
          </a:p>
          <a:p>
            <a:pPr indent="0" lvl="0" marL="0" rtl="0" algn="l">
              <a:spcBef>
                <a:spcPts val="0"/>
              </a:spcBef>
              <a:spcAft>
                <a:spcPts val="0"/>
              </a:spcAft>
              <a:buNone/>
            </a:pPr>
            <a:r>
              <a:t/>
            </a:r>
            <a:endParaRPr b="1">
              <a:solidFill>
                <a:srgbClr val="3D85C6"/>
              </a:solidFill>
            </a:endParaRPr>
          </a:p>
        </p:txBody>
      </p:sp>
      <p:sp>
        <p:nvSpPr>
          <p:cNvPr id="206" name="Google Shape;206;p29"/>
          <p:cNvSpPr txBox="1"/>
          <p:nvPr/>
        </p:nvSpPr>
        <p:spPr>
          <a:xfrm>
            <a:off x="1144800" y="3918200"/>
            <a:ext cx="6739800" cy="7362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FF0000"/>
                </a:solidFill>
              </a:rPr>
              <a:t>INFO</a:t>
            </a:r>
            <a:r>
              <a:rPr b="1" lang="en-GB"/>
              <a:t>: The notifications for coaches has already been released &amp; people have been shortlisted. The interview work is pending due to the current situation &amp; we need to wait for the next NORMAL.(3 Sports Officers, 2 PTI’s)</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30"/>
          <p:cNvPicPr preferRelativeResize="0"/>
          <p:nvPr/>
        </p:nvPicPr>
        <p:blipFill>
          <a:blip r:embed="rId3">
            <a:alphaModFix/>
          </a:blip>
          <a:stretch>
            <a:fillRect/>
          </a:stretch>
        </p:blipFill>
        <p:spPr>
          <a:xfrm>
            <a:off x="795" y="0"/>
            <a:ext cx="9142409" cy="5143500"/>
          </a:xfrm>
          <a:prstGeom prst="rect">
            <a:avLst/>
          </a:prstGeom>
          <a:noFill/>
          <a:ln>
            <a:noFill/>
          </a:ln>
        </p:spPr>
      </p:pic>
      <p:pic>
        <p:nvPicPr>
          <p:cNvPr id="214" name="Google Shape;214;p30"/>
          <p:cNvPicPr preferRelativeResize="0"/>
          <p:nvPr/>
        </p:nvPicPr>
        <p:blipFill>
          <a:blip r:embed="rId4">
            <a:alphaModFix/>
          </a:blip>
          <a:stretch>
            <a:fillRect/>
          </a:stretch>
        </p:blipFill>
        <p:spPr>
          <a:xfrm>
            <a:off x="1524000" y="947738"/>
            <a:ext cx="6096000" cy="3248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66" name="Google Shape;66;p14"/>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67" name="Google Shape;67;p14"/>
          <p:cNvSpPr txBox="1"/>
          <p:nvPr/>
        </p:nvSpPr>
        <p:spPr>
          <a:xfrm>
            <a:off x="1366050" y="1212700"/>
            <a:ext cx="6411900" cy="29550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0B5394"/>
                </a:solidFill>
              </a:rPr>
              <a:t>MY </a:t>
            </a:r>
            <a:r>
              <a:rPr b="1" lang="en-GB" sz="2400">
                <a:solidFill>
                  <a:srgbClr val="0B5394"/>
                </a:solidFill>
              </a:rPr>
              <a:t>CREDENTIALS</a:t>
            </a:r>
            <a:endParaRPr b="1" sz="2400">
              <a:solidFill>
                <a:srgbClr val="0B5394"/>
              </a:solidFill>
            </a:endParaRPr>
          </a:p>
          <a:p>
            <a:pPr indent="0" lvl="0" marL="0" rtl="0" algn="l">
              <a:spcBef>
                <a:spcPts val="0"/>
              </a:spcBef>
              <a:spcAft>
                <a:spcPts val="0"/>
              </a:spcAft>
              <a:buNone/>
            </a:pPr>
            <a:r>
              <a:t/>
            </a:r>
            <a:endParaRPr b="1" sz="2100">
              <a:solidFill>
                <a:srgbClr val="0B5394"/>
              </a:solidFill>
            </a:endParaRPr>
          </a:p>
          <a:p>
            <a:pPr indent="-336550" lvl="0" marL="457200" rtl="0" algn="l">
              <a:spcBef>
                <a:spcPts val="0"/>
              </a:spcBef>
              <a:spcAft>
                <a:spcPts val="0"/>
              </a:spcAft>
              <a:buClr>
                <a:srgbClr val="3D85C6"/>
              </a:buClr>
              <a:buSzPts val="1700"/>
              <a:buChar char="●"/>
            </a:pPr>
            <a:r>
              <a:rPr b="1" lang="en-GB" sz="1700">
                <a:solidFill>
                  <a:srgbClr val="3D85C6"/>
                </a:solidFill>
              </a:rPr>
              <a:t>B.Tech 2nd year in Engineering Physics</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Cricket Coordinator in Sports Council 2019-20</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Inter IIT player in 2019-20</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NSO Cricket player</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Organiser ICL 7.0</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Organiser TCL 1.0</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Core Member Infero - Coding &amp; Algorithmic Club of IITH</a:t>
            </a:r>
            <a:endParaRPr b="1" sz="1700">
              <a:solidFill>
                <a:srgbClr val="3D85C6"/>
              </a:solidFill>
            </a:endParaRPr>
          </a:p>
          <a:p>
            <a:pPr indent="-336550" lvl="0" marL="457200" rtl="0" algn="l">
              <a:spcBef>
                <a:spcPts val="0"/>
              </a:spcBef>
              <a:spcAft>
                <a:spcPts val="0"/>
              </a:spcAft>
              <a:buClr>
                <a:srgbClr val="3D85C6"/>
              </a:buClr>
              <a:buSzPts val="1700"/>
              <a:buChar char="●"/>
            </a:pPr>
            <a:r>
              <a:rPr b="1" lang="en-GB" sz="1700">
                <a:solidFill>
                  <a:srgbClr val="3D85C6"/>
                </a:solidFill>
              </a:rPr>
              <a:t>Internship Coordinator - Office of Career Services IITH</a:t>
            </a:r>
            <a:endParaRPr b="1" sz="1700">
              <a:solidFill>
                <a:srgbClr val="3D85C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5"/>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75" name="Google Shape;75;p15"/>
          <p:cNvSpPr txBox="1"/>
          <p:nvPr/>
        </p:nvSpPr>
        <p:spPr>
          <a:xfrm>
            <a:off x="1352075" y="1152475"/>
            <a:ext cx="6523500" cy="2862000"/>
          </a:xfrm>
          <a:prstGeom prst="rect">
            <a:avLst/>
          </a:prstGeom>
          <a:noFill/>
          <a:ln cap="flat" cmpd="sng" w="9525">
            <a:solidFill>
              <a:srgbClr val="A4C2F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rgbClr val="0B5394"/>
                </a:solidFill>
              </a:rPr>
              <a:t>MISSION &amp; VISION</a:t>
            </a:r>
            <a:endParaRPr b="1" sz="2400">
              <a:solidFill>
                <a:srgbClr val="0B5394"/>
              </a:solidFill>
            </a:endParaRPr>
          </a:p>
          <a:p>
            <a:pPr indent="0" lvl="0" marL="457200" rtl="0" algn="l">
              <a:spcBef>
                <a:spcPts val="0"/>
              </a:spcBef>
              <a:spcAft>
                <a:spcPts val="0"/>
              </a:spcAft>
              <a:buNone/>
            </a:pPr>
            <a:r>
              <a:t/>
            </a:r>
            <a:endParaRPr b="1" sz="2500">
              <a:solidFill>
                <a:srgbClr val="0B5394"/>
              </a:solidFill>
            </a:endParaRPr>
          </a:p>
          <a:p>
            <a:pPr indent="-317500" lvl="0" marL="457200" rtl="0" algn="l">
              <a:spcBef>
                <a:spcPts val="0"/>
              </a:spcBef>
              <a:spcAft>
                <a:spcPts val="0"/>
              </a:spcAft>
              <a:buClr>
                <a:srgbClr val="3D85C6"/>
              </a:buClr>
              <a:buSzPts val="1400"/>
              <a:buChar char="●"/>
            </a:pPr>
            <a:r>
              <a:rPr b="1" lang="en-GB" sz="2400">
                <a:solidFill>
                  <a:srgbClr val="3D85C6"/>
                </a:solidFill>
              </a:rPr>
              <a:t>Initiate </a:t>
            </a:r>
            <a:r>
              <a:rPr b="1" lang="en-GB" sz="1900">
                <a:solidFill>
                  <a:srgbClr val="3D85C6"/>
                </a:solidFill>
              </a:rPr>
              <a:t>the spirit of sport</a:t>
            </a:r>
            <a:endParaRPr b="1" sz="1900">
              <a:solidFill>
                <a:srgbClr val="3D85C6"/>
              </a:solidFill>
            </a:endParaRPr>
          </a:p>
          <a:p>
            <a:pPr indent="-317500" lvl="0" marL="457200" rtl="0" algn="l">
              <a:spcBef>
                <a:spcPts val="0"/>
              </a:spcBef>
              <a:spcAft>
                <a:spcPts val="0"/>
              </a:spcAft>
              <a:buClr>
                <a:srgbClr val="3D85C6"/>
              </a:buClr>
              <a:buSzPts val="1400"/>
              <a:buChar char="●"/>
            </a:pPr>
            <a:r>
              <a:rPr b="1" lang="en-GB" sz="2400">
                <a:solidFill>
                  <a:srgbClr val="3D85C6"/>
                </a:solidFill>
              </a:rPr>
              <a:t>Integrate</a:t>
            </a:r>
            <a:r>
              <a:rPr b="1" lang="en-GB" sz="2300">
                <a:solidFill>
                  <a:srgbClr val="3D85C6"/>
                </a:solidFill>
              </a:rPr>
              <a:t> </a:t>
            </a:r>
            <a:r>
              <a:rPr b="1" lang="en-GB" sz="1900">
                <a:solidFill>
                  <a:srgbClr val="3D85C6"/>
                </a:solidFill>
              </a:rPr>
              <a:t>build a thriving culture</a:t>
            </a:r>
            <a:endParaRPr b="1" sz="1900">
              <a:solidFill>
                <a:srgbClr val="3D85C6"/>
              </a:solidFill>
            </a:endParaRPr>
          </a:p>
          <a:p>
            <a:pPr indent="-317500" lvl="0" marL="457200" rtl="0" algn="l">
              <a:spcBef>
                <a:spcPts val="0"/>
              </a:spcBef>
              <a:spcAft>
                <a:spcPts val="0"/>
              </a:spcAft>
              <a:buClr>
                <a:srgbClr val="3D85C6"/>
              </a:buClr>
              <a:buSzPts val="1400"/>
              <a:buChar char="●"/>
            </a:pPr>
            <a:r>
              <a:rPr b="1" lang="en-GB" sz="2400">
                <a:solidFill>
                  <a:srgbClr val="3D85C6"/>
                </a:solidFill>
              </a:rPr>
              <a:t>Accelerate</a:t>
            </a:r>
            <a:r>
              <a:rPr b="1" lang="en-GB" sz="2300">
                <a:solidFill>
                  <a:srgbClr val="3D85C6"/>
                </a:solidFill>
              </a:rPr>
              <a:t> </a:t>
            </a:r>
            <a:r>
              <a:rPr b="1" lang="en-GB" sz="1900">
                <a:solidFill>
                  <a:srgbClr val="3D85C6"/>
                </a:solidFill>
              </a:rPr>
              <a:t>streamlining frameworks</a:t>
            </a:r>
            <a:endParaRPr b="1" sz="1900">
              <a:solidFill>
                <a:srgbClr val="3D85C6"/>
              </a:solidFill>
            </a:endParaRPr>
          </a:p>
          <a:p>
            <a:pPr indent="-317500" lvl="0" marL="457200" rtl="0" algn="l">
              <a:spcBef>
                <a:spcPts val="0"/>
              </a:spcBef>
              <a:spcAft>
                <a:spcPts val="0"/>
              </a:spcAft>
              <a:buClr>
                <a:srgbClr val="3D85C6"/>
              </a:buClr>
              <a:buSzPts val="1400"/>
              <a:buChar char="●"/>
            </a:pPr>
            <a:r>
              <a:rPr b="1" lang="en-GB" sz="2400">
                <a:solidFill>
                  <a:srgbClr val="3D85C6"/>
                </a:solidFill>
              </a:rPr>
              <a:t>Restructure</a:t>
            </a:r>
            <a:r>
              <a:rPr b="1" lang="en-GB" sz="2000">
                <a:solidFill>
                  <a:srgbClr val="3D85C6"/>
                </a:solidFill>
              </a:rPr>
              <a:t> </a:t>
            </a:r>
            <a:r>
              <a:rPr b="1" lang="en-GB" sz="1900">
                <a:solidFill>
                  <a:srgbClr val="3D85C6"/>
                </a:solidFill>
              </a:rPr>
              <a:t>for efficiency</a:t>
            </a:r>
            <a:endParaRPr b="1" sz="1900">
              <a:solidFill>
                <a:srgbClr val="3D85C6"/>
              </a:solidFill>
            </a:endParaRPr>
          </a:p>
          <a:p>
            <a:pPr indent="-317500" lvl="0" marL="457200" rtl="0" algn="l">
              <a:spcBef>
                <a:spcPts val="0"/>
              </a:spcBef>
              <a:spcAft>
                <a:spcPts val="0"/>
              </a:spcAft>
              <a:buClr>
                <a:srgbClr val="3D85C6"/>
              </a:buClr>
              <a:buSzPts val="1400"/>
              <a:buChar char="●"/>
            </a:pPr>
            <a:r>
              <a:rPr b="1" lang="en-GB" sz="2400">
                <a:solidFill>
                  <a:srgbClr val="3D85C6"/>
                </a:solidFill>
              </a:rPr>
              <a:t>Bridge</a:t>
            </a:r>
            <a:r>
              <a:rPr b="1" lang="en-GB" sz="1900">
                <a:solidFill>
                  <a:srgbClr val="3D85C6"/>
                </a:solidFill>
              </a:rPr>
              <a:t> all opportunities</a:t>
            </a:r>
            <a:endParaRPr b="1" sz="1900">
              <a:solidFill>
                <a:srgbClr val="3D85C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2" name="Google Shape;82;p16"/>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83" name="Google Shape;83;p16"/>
          <p:cNvSpPr txBox="1"/>
          <p:nvPr/>
        </p:nvSpPr>
        <p:spPr>
          <a:xfrm>
            <a:off x="418175" y="348475"/>
            <a:ext cx="70113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C4587"/>
                </a:solidFill>
              </a:rPr>
              <a:t>Restructure for efficiency</a:t>
            </a:r>
            <a:endParaRPr b="1">
              <a:solidFill>
                <a:srgbClr val="1C4587"/>
              </a:solidFill>
            </a:endParaRPr>
          </a:p>
        </p:txBody>
      </p:sp>
      <p:sp>
        <p:nvSpPr>
          <p:cNvPr id="84" name="Google Shape;84;p16"/>
          <p:cNvSpPr txBox="1"/>
          <p:nvPr/>
        </p:nvSpPr>
        <p:spPr>
          <a:xfrm>
            <a:off x="1031325" y="836350"/>
            <a:ext cx="6927900" cy="38193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B5394"/>
                </a:solidFill>
              </a:rPr>
              <a:t>Insti Sports Services</a:t>
            </a:r>
            <a:endParaRPr b="1" sz="1600">
              <a:solidFill>
                <a:srgbClr val="0B5394"/>
              </a:solidFill>
            </a:endParaRPr>
          </a:p>
          <a:p>
            <a:pPr indent="0" lvl="0" marL="0" rtl="0" algn="l">
              <a:spcBef>
                <a:spcPts val="0"/>
              </a:spcBef>
              <a:spcAft>
                <a:spcPts val="0"/>
              </a:spcAft>
              <a:buNone/>
            </a:pPr>
            <a:r>
              <a:t/>
            </a:r>
            <a:endParaRPr b="1" sz="1200"/>
          </a:p>
          <a:p>
            <a:pPr indent="-304800" lvl="0" marL="457200" rtl="0" algn="l">
              <a:spcBef>
                <a:spcPts val="0"/>
              </a:spcBef>
              <a:spcAft>
                <a:spcPts val="0"/>
              </a:spcAft>
              <a:buClr>
                <a:srgbClr val="3D85C6"/>
              </a:buClr>
              <a:buSzPts val="1200"/>
              <a:buChar char="●"/>
            </a:pPr>
            <a:r>
              <a:rPr b="1" lang="en-GB" sz="1200">
                <a:solidFill>
                  <a:srgbClr val="3D85C6"/>
                </a:solidFill>
              </a:rPr>
              <a:t>R</a:t>
            </a:r>
            <a:r>
              <a:rPr b="1" lang="en-GB" sz="1200">
                <a:solidFill>
                  <a:srgbClr val="3D85C6"/>
                </a:solidFill>
              </a:rPr>
              <a:t>evamp the IITH Sports website for “swimming registrations” to be made completely online for making it easy for students &amp; sports officers.</a:t>
            </a:r>
            <a:endParaRPr b="1" sz="1200">
              <a:solidFill>
                <a:srgbClr val="3D85C6"/>
              </a:solidFill>
            </a:endParaRPr>
          </a:p>
          <a:p>
            <a:pPr indent="0" lvl="0" marL="914400" rtl="0" algn="l">
              <a:spcBef>
                <a:spcPts val="0"/>
              </a:spcBef>
              <a:spcAft>
                <a:spcPts val="0"/>
              </a:spcAft>
              <a:buNone/>
            </a:pPr>
            <a:r>
              <a:t/>
            </a:r>
            <a:endParaRPr b="1" sz="1200">
              <a:solidFill>
                <a:srgbClr val="3D85C6"/>
              </a:solidFill>
            </a:endParaRPr>
          </a:p>
          <a:p>
            <a:pPr indent="-304800" lvl="0" marL="457200" rtl="0" algn="l">
              <a:spcBef>
                <a:spcPts val="0"/>
              </a:spcBef>
              <a:spcAft>
                <a:spcPts val="0"/>
              </a:spcAft>
              <a:buClr>
                <a:srgbClr val="3D85C6"/>
              </a:buClr>
              <a:buSzPts val="1200"/>
              <a:buChar char="●"/>
            </a:pPr>
            <a:r>
              <a:rPr b="1" lang="en-GB" sz="1200">
                <a:solidFill>
                  <a:srgbClr val="3D85C6"/>
                </a:solidFill>
              </a:rPr>
              <a:t>Slots will be allotted on first come first serve basis. A provision to request change in slots will be there so that two person can swap their slots if the request matches.The maximum change in slots allowed in a month will be only one.</a:t>
            </a:r>
            <a:endParaRPr b="1" sz="1200">
              <a:solidFill>
                <a:srgbClr val="3D85C6"/>
              </a:solidFill>
            </a:endParaRPr>
          </a:p>
          <a:p>
            <a:pPr indent="0" lvl="0" marL="457200" rtl="0" algn="l">
              <a:spcBef>
                <a:spcPts val="0"/>
              </a:spcBef>
              <a:spcAft>
                <a:spcPts val="0"/>
              </a:spcAft>
              <a:buNone/>
            </a:pPr>
            <a:r>
              <a:t/>
            </a:r>
            <a:endParaRPr b="1" sz="1200"/>
          </a:p>
          <a:p>
            <a:pPr indent="0" lvl="0" marL="0" rtl="0" algn="l">
              <a:spcBef>
                <a:spcPts val="0"/>
              </a:spcBef>
              <a:spcAft>
                <a:spcPts val="0"/>
              </a:spcAft>
              <a:buNone/>
            </a:pPr>
            <a:r>
              <a:rPr b="1" lang="en-GB" sz="1600">
                <a:solidFill>
                  <a:srgbClr val="0B5394"/>
                </a:solidFill>
              </a:rPr>
              <a:t>Sports Council Makeover</a:t>
            </a:r>
            <a:endParaRPr b="1" sz="1600">
              <a:solidFill>
                <a:srgbClr val="0B5394"/>
              </a:solidFill>
            </a:endParaRPr>
          </a:p>
          <a:p>
            <a:pPr indent="0" lvl="0" marL="0" rtl="0" algn="l">
              <a:spcBef>
                <a:spcPts val="0"/>
              </a:spcBef>
              <a:spcAft>
                <a:spcPts val="0"/>
              </a:spcAft>
              <a:buNone/>
            </a:pPr>
            <a:r>
              <a:t/>
            </a:r>
            <a:endParaRPr sz="1200"/>
          </a:p>
          <a:p>
            <a:pPr indent="-317500" lvl="0" marL="457200" rtl="0" algn="l">
              <a:spcBef>
                <a:spcPts val="0"/>
              </a:spcBef>
              <a:spcAft>
                <a:spcPts val="0"/>
              </a:spcAft>
              <a:buClr>
                <a:srgbClr val="0B5394"/>
              </a:buClr>
              <a:buSzPts val="1400"/>
              <a:buChar char="●"/>
            </a:pPr>
            <a:r>
              <a:rPr b="1" lang="en-GB" sz="1300">
                <a:solidFill>
                  <a:srgbClr val="0B5394"/>
                </a:solidFill>
              </a:rPr>
              <a:t>WEB Coordinator to be changed to WEB &amp; Design Coordinator</a:t>
            </a:r>
            <a:r>
              <a:rPr b="1" lang="en-GB" sz="1200">
                <a:solidFill>
                  <a:srgbClr val="0B5394"/>
                </a:solidFill>
              </a:rPr>
              <a:t> : </a:t>
            </a:r>
            <a:r>
              <a:rPr b="1" lang="en-GB" sz="1200">
                <a:solidFill>
                  <a:srgbClr val="3D85C6"/>
                </a:solidFill>
              </a:rPr>
              <a:t>To take care of IITH website related work &amp; design for institute events.</a:t>
            </a:r>
            <a:endParaRPr b="1" sz="1200">
              <a:solidFill>
                <a:srgbClr val="3D85C6"/>
              </a:solidFill>
            </a:endParaRPr>
          </a:p>
          <a:p>
            <a:pPr indent="0" lvl="0" marL="457200" rtl="0" algn="l">
              <a:spcBef>
                <a:spcPts val="0"/>
              </a:spcBef>
              <a:spcAft>
                <a:spcPts val="0"/>
              </a:spcAft>
              <a:buNone/>
            </a:pPr>
            <a:r>
              <a:t/>
            </a:r>
            <a:endParaRPr b="1" sz="1200">
              <a:solidFill>
                <a:srgbClr val="0B5394"/>
              </a:solidFill>
            </a:endParaRPr>
          </a:p>
          <a:p>
            <a:pPr indent="-317500" lvl="0" marL="457200" rtl="0" algn="l">
              <a:spcBef>
                <a:spcPts val="0"/>
              </a:spcBef>
              <a:spcAft>
                <a:spcPts val="0"/>
              </a:spcAft>
              <a:buClr>
                <a:srgbClr val="0B5394"/>
              </a:buClr>
              <a:buSzPts val="1400"/>
              <a:buChar char="●"/>
            </a:pPr>
            <a:r>
              <a:rPr b="1" lang="en-GB" sz="1300">
                <a:solidFill>
                  <a:srgbClr val="0B5394"/>
                </a:solidFill>
              </a:rPr>
              <a:t>E-Sport</a:t>
            </a:r>
            <a:r>
              <a:rPr b="1" lang="en-GB" sz="1300">
                <a:solidFill>
                  <a:srgbClr val="0B5394"/>
                </a:solidFill>
              </a:rPr>
              <a:t>s</a:t>
            </a:r>
            <a:r>
              <a:rPr b="1" lang="en-GB" sz="1300">
                <a:solidFill>
                  <a:srgbClr val="0B5394"/>
                </a:solidFill>
              </a:rPr>
              <a:t> Coordinator</a:t>
            </a:r>
            <a:r>
              <a:rPr b="1" lang="en-GB" sz="1200">
                <a:solidFill>
                  <a:srgbClr val="0B5394"/>
                </a:solidFill>
              </a:rPr>
              <a:t> : </a:t>
            </a:r>
            <a:r>
              <a:rPr b="1" lang="en-GB" sz="1200">
                <a:solidFill>
                  <a:srgbClr val="3D85C6"/>
                </a:solidFill>
              </a:rPr>
              <a:t>To build a community for online sports loving people to bring small group of people together for better interaction. </a:t>
            </a:r>
            <a:endParaRPr b="1" sz="1200">
              <a:solidFill>
                <a:srgbClr val="3D85C6"/>
              </a:solidFill>
            </a:endParaRPr>
          </a:p>
          <a:p>
            <a:pPr indent="0" lvl="0" marL="457200" rtl="0" algn="l">
              <a:spcBef>
                <a:spcPts val="0"/>
              </a:spcBef>
              <a:spcAft>
                <a:spcPts val="0"/>
              </a:spcAft>
              <a:buNone/>
            </a:pPr>
            <a:r>
              <a:t/>
            </a:r>
            <a:endParaRPr sz="1200">
              <a:solidFill>
                <a:srgbClr val="0B5394"/>
              </a:solidFill>
            </a:endParaRPr>
          </a:p>
          <a:p>
            <a:pPr indent="-317500" lvl="0" marL="457200" rtl="0" algn="l">
              <a:spcBef>
                <a:spcPts val="0"/>
              </a:spcBef>
              <a:spcAft>
                <a:spcPts val="0"/>
              </a:spcAft>
              <a:buClr>
                <a:srgbClr val="0B5394"/>
              </a:buClr>
              <a:buSzPts val="1400"/>
              <a:buChar char="●"/>
            </a:pPr>
            <a:r>
              <a:rPr b="1" lang="en-GB" sz="1300">
                <a:solidFill>
                  <a:srgbClr val="0B5394"/>
                </a:solidFill>
              </a:rPr>
              <a:t>Chess Coordinator</a:t>
            </a:r>
            <a:r>
              <a:rPr b="1" lang="en-GB" sz="1200">
                <a:solidFill>
                  <a:srgbClr val="0B5394"/>
                </a:solidFill>
              </a:rPr>
              <a:t> : </a:t>
            </a:r>
            <a:r>
              <a:rPr lang="en-GB" sz="1200">
                <a:solidFill>
                  <a:srgbClr val="0B5394"/>
                </a:solidFill>
              </a:rPr>
              <a:t> </a:t>
            </a:r>
            <a:r>
              <a:rPr b="1" lang="en-GB" sz="1200">
                <a:solidFill>
                  <a:srgbClr val="3D85C6"/>
                </a:solidFill>
              </a:rPr>
              <a:t>Keeping the future prospects of INTER IIT, Chess Coordinator needs to be allotted to regulate the regular matches </a:t>
            </a:r>
            <a:endParaRPr b="1" sz="1200">
              <a:solidFill>
                <a:srgbClr val="3D85C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1" name="Google Shape;91;p17"/>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92" name="Google Shape;92;p17"/>
          <p:cNvSpPr txBox="1"/>
          <p:nvPr/>
        </p:nvSpPr>
        <p:spPr>
          <a:xfrm>
            <a:off x="585450" y="446050"/>
            <a:ext cx="68997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B5394"/>
                </a:solidFill>
              </a:rPr>
              <a:t>Accelerate streamlining frameworks</a:t>
            </a:r>
            <a:endParaRPr b="1" sz="2200">
              <a:solidFill>
                <a:srgbClr val="0B5394"/>
              </a:solidFill>
            </a:endParaRPr>
          </a:p>
        </p:txBody>
      </p:sp>
      <p:sp>
        <p:nvSpPr>
          <p:cNvPr id="93" name="Google Shape;93;p17"/>
          <p:cNvSpPr txBox="1"/>
          <p:nvPr/>
        </p:nvSpPr>
        <p:spPr>
          <a:xfrm>
            <a:off x="1163850" y="975850"/>
            <a:ext cx="6816300" cy="35511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B5394"/>
                </a:solidFill>
              </a:rPr>
              <a:t>REVAMP NSO STRUCTURE</a:t>
            </a:r>
            <a:endParaRPr b="1" sz="1800">
              <a:solidFill>
                <a:srgbClr val="0B5394"/>
              </a:solidFill>
            </a:endParaRPr>
          </a:p>
          <a:p>
            <a:pPr indent="0" lvl="0" marL="0" rtl="0" algn="l">
              <a:spcBef>
                <a:spcPts val="0"/>
              </a:spcBef>
              <a:spcAft>
                <a:spcPts val="0"/>
              </a:spcAft>
              <a:buNone/>
            </a:pPr>
            <a:r>
              <a:t/>
            </a:r>
            <a:endParaRPr b="1"/>
          </a:p>
          <a:p>
            <a:pPr indent="-317500" lvl="0" marL="457200" rtl="0" algn="l">
              <a:spcBef>
                <a:spcPts val="0"/>
              </a:spcBef>
              <a:spcAft>
                <a:spcPts val="0"/>
              </a:spcAft>
              <a:buClr>
                <a:srgbClr val="3D85C6"/>
              </a:buClr>
              <a:buSzPts val="1400"/>
              <a:buChar char="●"/>
            </a:pPr>
            <a:r>
              <a:rPr b="1" lang="en-GB">
                <a:solidFill>
                  <a:srgbClr val="3D85C6"/>
                </a:solidFill>
              </a:rPr>
              <a:t>NSO to be converted into a 3-Credit Compulsory course from upcoming batch for those who choose NSO as their choice. </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A plan to divide 240 hours for NSO has been devised which will be divided into 80 hours per year. 40 hours in a sem will be allotted &amp; for INTER IIT participants +40 hours will be awarded.</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Only option to register either to NSO or NSS will be provided to freshers after they’ve explored one month of campus life &amp; has been introduced to every club &amp; activities in IITH.</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Grade will be provided for NSO &amp; will be displayed on AIMS &amp; Grade Card but won’t be calculated in actual CGPA.</a:t>
            </a:r>
            <a:endParaRPr b="1">
              <a:solidFill>
                <a:srgbClr val="3D85C6"/>
              </a:solidFill>
            </a:endParaRPr>
          </a:p>
        </p:txBody>
      </p:sp>
      <p:sp>
        <p:nvSpPr>
          <p:cNvPr id="94" name="Google Shape;94;p17"/>
          <p:cNvSpPr txBox="1"/>
          <p:nvPr/>
        </p:nvSpPr>
        <p:spPr>
          <a:xfrm>
            <a:off x="1909650" y="1505425"/>
            <a:ext cx="6473100" cy="3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txBox="1"/>
          <p:nvPr/>
        </p:nvSpPr>
        <p:spPr>
          <a:xfrm>
            <a:off x="1575100" y="1338150"/>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18"/>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03" name="Google Shape;103;p18"/>
          <p:cNvSpPr txBox="1"/>
          <p:nvPr/>
        </p:nvSpPr>
        <p:spPr>
          <a:xfrm>
            <a:off x="311700" y="348425"/>
            <a:ext cx="76476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C4587"/>
                </a:solidFill>
              </a:rPr>
              <a:t>Bridge All Opportunities</a:t>
            </a:r>
            <a:endParaRPr b="1" sz="2200">
              <a:solidFill>
                <a:srgbClr val="1C4587"/>
              </a:solidFill>
            </a:endParaRPr>
          </a:p>
        </p:txBody>
      </p:sp>
      <p:sp>
        <p:nvSpPr>
          <p:cNvPr id="104" name="Google Shape;104;p18"/>
          <p:cNvSpPr txBox="1"/>
          <p:nvPr/>
        </p:nvSpPr>
        <p:spPr>
          <a:xfrm>
            <a:off x="989675" y="892100"/>
            <a:ext cx="6969600" cy="37497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B5394"/>
                </a:solidFill>
              </a:rPr>
              <a:t>SUMMER CAMP</a:t>
            </a:r>
            <a:endParaRPr b="1" sz="1800">
              <a:solidFill>
                <a:srgbClr val="0B5394"/>
              </a:solidFill>
            </a:endParaRPr>
          </a:p>
          <a:p>
            <a:pPr indent="0" lvl="0" marL="0" rtl="0" algn="l">
              <a:spcBef>
                <a:spcPts val="0"/>
              </a:spcBef>
              <a:spcAft>
                <a:spcPts val="0"/>
              </a:spcAft>
              <a:buNone/>
            </a:pPr>
            <a:r>
              <a:t/>
            </a:r>
            <a:endParaRPr b="1" sz="1800">
              <a:solidFill>
                <a:srgbClr val="0B5394"/>
              </a:solidFill>
            </a:endParaRPr>
          </a:p>
          <a:p>
            <a:pPr indent="-311150" lvl="0" marL="457200" rtl="0" algn="l">
              <a:spcBef>
                <a:spcPts val="0"/>
              </a:spcBef>
              <a:spcAft>
                <a:spcPts val="0"/>
              </a:spcAft>
              <a:buClr>
                <a:srgbClr val="3D85C6"/>
              </a:buClr>
              <a:buSzPts val="1300"/>
              <a:buChar char="●"/>
            </a:pPr>
            <a:r>
              <a:rPr b="1" lang="en-GB" sz="1300">
                <a:solidFill>
                  <a:srgbClr val="3D85C6"/>
                </a:solidFill>
              </a:rPr>
              <a:t>Initiate a program to build a bench strength of talented players in every team by utilising the summer time in the guidance of coaches.</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Due to pandemic &amp; restrictions most probably next INTER IIT will be in Dec’21. So next summer will provide great opportunity to prepare better &amp; will help in reducing quarantine gap.</a:t>
            </a:r>
            <a:endParaRPr b="1" sz="1300">
              <a:solidFill>
                <a:srgbClr val="3D85C6"/>
              </a:solidFill>
            </a:endParaRPr>
          </a:p>
          <a:p>
            <a:pPr indent="0" lvl="0" marL="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700">
                <a:solidFill>
                  <a:srgbClr val="0B5394"/>
                </a:solidFill>
              </a:rPr>
              <a:t>Team - B</a:t>
            </a:r>
            <a:endParaRPr b="1" sz="1700">
              <a:solidFill>
                <a:srgbClr val="0B5394"/>
              </a:solidFill>
            </a:endParaRPr>
          </a:p>
          <a:p>
            <a:pPr indent="0" lvl="0" marL="0" rtl="0" algn="l">
              <a:spcBef>
                <a:spcPts val="0"/>
              </a:spcBef>
              <a:spcAft>
                <a:spcPts val="0"/>
              </a:spcAft>
              <a:buNone/>
            </a:pPr>
            <a:r>
              <a:t/>
            </a:r>
            <a:endParaRPr b="1" sz="1700">
              <a:solidFill>
                <a:srgbClr val="0B5394"/>
              </a:solidFill>
            </a:endParaRPr>
          </a:p>
          <a:p>
            <a:pPr indent="-311150" lvl="0" marL="457200" rtl="0" algn="l">
              <a:spcBef>
                <a:spcPts val="0"/>
              </a:spcBef>
              <a:spcAft>
                <a:spcPts val="0"/>
              </a:spcAft>
              <a:buClr>
                <a:srgbClr val="3D85C6"/>
              </a:buClr>
              <a:buSzPts val="1300"/>
              <a:buChar char="●"/>
            </a:pPr>
            <a:r>
              <a:rPr b="1" lang="en-GB" sz="1300">
                <a:solidFill>
                  <a:srgbClr val="3D85C6"/>
                </a:solidFill>
              </a:rPr>
              <a:t>Every sports will have another team which will include NSO players &amp; freshers, regular matches will be scheduled to reduce the experience gap.</a:t>
            </a:r>
            <a:endParaRPr b="1" sz="1300">
              <a:solidFill>
                <a:srgbClr val="3D85C6"/>
              </a:solidFill>
            </a:endParaRPr>
          </a:p>
          <a:p>
            <a:pPr indent="0" lvl="0" marL="457200" rtl="0" algn="l">
              <a:spcBef>
                <a:spcPts val="0"/>
              </a:spcBef>
              <a:spcAft>
                <a:spcPts val="0"/>
              </a:spcAft>
              <a:buNone/>
            </a:pPr>
            <a:r>
              <a:t/>
            </a:r>
            <a:endParaRPr b="1" sz="1300">
              <a:solidFill>
                <a:srgbClr val="3D85C6"/>
              </a:solidFill>
            </a:endParaRPr>
          </a:p>
          <a:p>
            <a:pPr indent="-311150" lvl="0" marL="457200" rtl="0" algn="l">
              <a:spcBef>
                <a:spcPts val="0"/>
              </a:spcBef>
              <a:spcAft>
                <a:spcPts val="0"/>
              </a:spcAft>
              <a:buClr>
                <a:srgbClr val="3D85C6"/>
              </a:buClr>
              <a:buSzPts val="1300"/>
              <a:buChar char="●"/>
            </a:pPr>
            <a:r>
              <a:rPr b="1" lang="en-GB" sz="1300">
                <a:solidFill>
                  <a:srgbClr val="3D85C6"/>
                </a:solidFill>
              </a:rPr>
              <a:t>This initiation will help in giving more match practice &amp; to learn from the seniors &amp; will also help in developing competitive &amp; team spirit.</a:t>
            </a:r>
            <a:endParaRPr b="1" sz="1300">
              <a:solidFill>
                <a:srgbClr val="3D85C6"/>
              </a:solidFill>
            </a:endParaRPr>
          </a:p>
          <a:p>
            <a:pPr indent="0" lvl="0" marL="45720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500">
                <a:solidFill>
                  <a:srgbClr val="3D85C6"/>
                </a:solidFill>
              </a:rPr>
              <a:t>      </a:t>
            </a:r>
            <a:endParaRPr b="1" sz="1500">
              <a:solidFill>
                <a:srgbClr val="3D85C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0B5394"/>
                </a:solidFill>
              </a:rPr>
              <a:t>Initiate the spirit of Sport</a:t>
            </a:r>
            <a:endParaRPr b="1" sz="2200">
              <a:solidFill>
                <a:srgbClr val="0B5394"/>
              </a:solidFill>
            </a:endParaRPr>
          </a:p>
        </p:txBody>
      </p:sp>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19"/>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12" name="Google Shape;112;p19"/>
          <p:cNvSpPr txBox="1"/>
          <p:nvPr/>
        </p:nvSpPr>
        <p:spPr>
          <a:xfrm>
            <a:off x="585450" y="445025"/>
            <a:ext cx="72957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C4587"/>
                </a:solidFill>
              </a:rPr>
              <a:t>Initiate the spirit of Sport</a:t>
            </a:r>
            <a:endParaRPr b="1" sz="2200">
              <a:solidFill>
                <a:srgbClr val="1C4587"/>
              </a:solidFill>
            </a:endParaRPr>
          </a:p>
        </p:txBody>
      </p:sp>
      <p:sp>
        <p:nvSpPr>
          <p:cNvPr id="113" name="Google Shape;113;p19"/>
          <p:cNvSpPr txBox="1"/>
          <p:nvPr/>
        </p:nvSpPr>
        <p:spPr>
          <a:xfrm>
            <a:off x="1087250" y="1156950"/>
            <a:ext cx="6858000" cy="33174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0B5394"/>
                </a:solidFill>
              </a:rPr>
              <a:t>Institute Fitness Campaign</a:t>
            </a:r>
            <a:r>
              <a:rPr lang="en-GB" sz="1600">
                <a:solidFill>
                  <a:srgbClr val="0B5394"/>
                </a:solidFill>
              </a:rPr>
              <a:t> </a:t>
            </a:r>
            <a:endParaRPr sz="1600">
              <a:solidFill>
                <a:srgbClr val="0B5394"/>
              </a:solidFill>
            </a:endParaRPr>
          </a:p>
          <a:p>
            <a:pPr indent="-317500" lvl="0" marL="457200" rtl="0" algn="l">
              <a:spcBef>
                <a:spcPts val="0"/>
              </a:spcBef>
              <a:spcAft>
                <a:spcPts val="0"/>
              </a:spcAft>
              <a:buClr>
                <a:srgbClr val="3D85C6"/>
              </a:buClr>
              <a:buSzPts val="1400"/>
              <a:buChar char="●"/>
            </a:pPr>
            <a:r>
              <a:rPr b="1" lang="en-GB">
                <a:solidFill>
                  <a:srgbClr val="3D85C6"/>
                </a:solidFill>
              </a:rPr>
              <a:t>to encourage students to exercise by completing weekly workout challenges on social media.</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600">
                <a:solidFill>
                  <a:srgbClr val="0B5394"/>
                </a:solidFill>
              </a:rPr>
              <a:t>NSO introduces</a:t>
            </a:r>
            <a:endParaRPr b="1" sz="1600">
              <a:solidFill>
                <a:srgbClr val="0B5394"/>
              </a:solidFill>
            </a:endParaRPr>
          </a:p>
          <a:p>
            <a:pPr indent="-317500" lvl="0" marL="457200" rtl="0" algn="l">
              <a:spcBef>
                <a:spcPts val="0"/>
              </a:spcBef>
              <a:spcAft>
                <a:spcPts val="0"/>
              </a:spcAft>
              <a:buClr>
                <a:srgbClr val="3D85C6"/>
              </a:buClr>
              <a:buSzPts val="1400"/>
              <a:buChar char="●"/>
            </a:pPr>
            <a:r>
              <a:rPr b="1" lang="en-GB">
                <a:solidFill>
                  <a:srgbClr val="0B5394"/>
                </a:solidFill>
              </a:rPr>
              <a:t> </a:t>
            </a:r>
            <a:r>
              <a:rPr b="1" lang="en-GB">
                <a:solidFill>
                  <a:srgbClr val="3D85C6"/>
                </a:solidFill>
              </a:rPr>
              <a:t>seats for swimming &amp; football girls.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600">
                <a:solidFill>
                  <a:srgbClr val="0B5394"/>
                </a:solidFill>
              </a:rPr>
              <a:t>Infi events</a:t>
            </a:r>
            <a:endParaRPr b="1" sz="1600">
              <a:solidFill>
                <a:srgbClr val="0B5394"/>
              </a:solidFill>
            </a:endParaRPr>
          </a:p>
          <a:p>
            <a:pPr indent="-317500" lvl="0" marL="457200" rtl="0" algn="l">
              <a:spcBef>
                <a:spcPts val="0"/>
              </a:spcBef>
              <a:spcAft>
                <a:spcPts val="0"/>
              </a:spcAft>
              <a:buClr>
                <a:srgbClr val="3D85C6"/>
              </a:buClr>
              <a:buSzPts val="1400"/>
              <a:buChar char="●"/>
            </a:pPr>
            <a:r>
              <a:rPr b="1" lang="en-GB">
                <a:solidFill>
                  <a:srgbClr val="3D85C6"/>
                </a:solidFill>
              </a:rPr>
              <a:t>an array of informal activities like HandBall etc; to immerse everyone in the spirit of sports.</a:t>
            </a:r>
            <a:endParaRPr b="1">
              <a:solidFill>
                <a:srgbClr val="3D85C6"/>
              </a:solidFill>
            </a:endParaRPr>
          </a:p>
          <a:p>
            <a:pPr indent="0" lvl="0" marL="0" rtl="0" algn="l">
              <a:spcBef>
                <a:spcPts val="0"/>
              </a:spcBef>
              <a:spcAft>
                <a:spcPts val="0"/>
              </a:spcAft>
              <a:buNone/>
            </a:pPr>
            <a:r>
              <a:t/>
            </a:r>
            <a:endParaRPr b="1">
              <a:solidFill>
                <a:srgbClr val="3D85C6"/>
              </a:solidFill>
            </a:endParaRPr>
          </a:p>
          <a:p>
            <a:pPr indent="0" lvl="0" marL="0" rtl="0" algn="l">
              <a:spcBef>
                <a:spcPts val="0"/>
              </a:spcBef>
              <a:spcAft>
                <a:spcPts val="0"/>
              </a:spcAft>
              <a:buNone/>
            </a:pPr>
            <a:r>
              <a:rPr b="1" lang="en-GB" sz="1600">
                <a:solidFill>
                  <a:srgbClr val="0B5394"/>
                </a:solidFill>
              </a:rPr>
              <a:t>Self Defense Sessions</a:t>
            </a:r>
            <a:endParaRPr b="1" sz="1600">
              <a:solidFill>
                <a:srgbClr val="0B5394"/>
              </a:solidFill>
            </a:endParaRPr>
          </a:p>
          <a:p>
            <a:pPr indent="-317500" lvl="0" marL="457200" rtl="0" algn="l">
              <a:spcBef>
                <a:spcPts val="0"/>
              </a:spcBef>
              <a:spcAft>
                <a:spcPts val="0"/>
              </a:spcAft>
              <a:buClr>
                <a:srgbClr val="3D85C6"/>
              </a:buClr>
              <a:buSzPts val="1400"/>
              <a:buChar char="●"/>
            </a:pPr>
            <a:r>
              <a:rPr b="1" lang="en-GB">
                <a:solidFill>
                  <a:srgbClr val="3D85C6"/>
                </a:solidFill>
              </a:rPr>
              <a:t>Occasional sessions of martial arts &amp; other related sports.</a:t>
            </a:r>
            <a:endParaRPr b="1">
              <a:solidFill>
                <a:srgbClr val="3D85C6"/>
              </a:solidFill>
            </a:endParaRPr>
          </a:p>
          <a:p>
            <a:pPr indent="0" lvl="0" marL="0" rtl="0" algn="l">
              <a:spcBef>
                <a:spcPts val="0"/>
              </a:spcBef>
              <a:spcAft>
                <a:spcPts val="0"/>
              </a:spcAft>
              <a:buNone/>
            </a:pPr>
            <a:r>
              <a:t/>
            </a:r>
            <a:endParaRPr b="1">
              <a:solidFill>
                <a:srgbClr val="3D85C6"/>
              </a:solidFill>
            </a:endParaRPr>
          </a:p>
        </p:txBody>
      </p:sp>
      <p:sp>
        <p:nvSpPr>
          <p:cNvPr id="114" name="Google Shape;114;p19"/>
          <p:cNvSpPr txBox="1"/>
          <p:nvPr/>
        </p:nvSpPr>
        <p:spPr>
          <a:xfrm>
            <a:off x="-1770250" y="-209075"/>
            <a:ext cx="7337400" cy="8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Integrate build a thriving culture</a:t>
            </a:r>
            <a:endParaRPr/>
          </a:p>
        </p:txBody>
      </p:sp>
      <p:sp>
        <p:nvSpPr>
          <p:cNvPr id="120" name="Google Shape;12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1" name="Google Shape;121;p20"/>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22" name="Google Shape;122;p20"/>
          <p:cNvSpPr txBox="1"/>
          <p:nvPr/>
        </p:nvSpPr>
        <p:spPr>
          <a:xfrm>
            <a:off x="683000" y="445025"/>
            <a:ext cx="7407300" cy="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C4587"/>
                </a:solidFill>
              </a:rPr>
              <a:t>Integrate build a thriving culture</a:t>
            </a:r>
            <a:endParaRPr b="1" sz="2200">
              <a:solidFill>
                <a:srgbClr val="1C4587"/>
              </a:solidFill>
            </a:endParaRPr>
          </a:p>
        </p:txBody>
      </p:sp>
      <p:sp>
        <p:nvSpPr>
          <p:cNvPr id="123" name="Google Shape;123;p20"/>
          <p:cNvSpPr txBox="1"/>
          <p:nvPr/>
        </p:nvSpPr>
        <p:spPr>
          <a:xfrm>
            <a:off x="1226625" y="1071950"/>
            <a:ext cx="6704700" cy="32769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B5394"/>
                </a:solidFill>
              </a:rPr>
              <a:t>SPRINT </a:t>
            </a:r>
            <a:endParaRPr b="1" sz="1800">
              <a:solidFill>
                <a:srgbClr val="0B5394"/>
              </a:solidFill>
            </a:endParaRPr>
          </a:p>
          <a:p>
            <a:pPr indent="-323850" lvl="0" marL="457200" rtl="0" algn="l">
              <a:spcBef>
                <a:spcPts val="0"/>
              </a:spcBef>
              <a:spcAft>
                <a:spcPts val="0"/>
              </a:spcAft>
              <a:buClr>
                <a:srgbClr val="3D85C6"/>
              </a:buClr>
              <a:buSzPts val="1500"/>
              <a:buChar char="●"/>
            </a:pPr>
            <a:r>
              <a:rPr b="1" lang="en-GB" sz="1500">
                <a:solidFill>
                  <a:srgbClr val="3D85C6"/>
                </a:solidFill>
              </a:rPr>
              <a:t>“</a:t>
            </a:r>
            <a:r>
              <a:rPr b="1" lang="en-GB" sz="1500">
                <a:solidFill>
                  <a:srgbClr val="3D85C6"/>
                </a:solidFill>
              </a:rPr>
              <a:t>Sports for Print” a half-yearly newsletter which includes INTER IIT experience in first half &amp; Institute leagues &amp; tournaments experience in second half of participants.</a:t>
            </a:r>
            <a:endParaRPr b="1" sz="1500">
              <a:solidFill>
                <a:srgbClr val="3D85C6"/>
              </a:solidFill>
            </a:endParaRPr>
          </a:p>
          <a:p>
            <a:pPr indent="0" lvl="0" marL="0" rtl="0" algn="l">
              <a:spcBef>
                <a:spcPts val="0"/>
              </a:spcBef>
              <a:spcAft>
                <a:spcPts val="0"/>
              </a:spcAft>
              <a:buNone/>
            </a:pPr>
            <a:r>
              <a:t/>
            </a:r>
            <a:endParaRPr b="1" sz="1500">
              <a:solidFill>
                <a:srgbClr val="0B5394"/>
              </a:solidFill>
            </a:endParaRPr>
          </a:p>
          <a:p>
            <a:pPr indent="0" lvl="0" marL="0" rtl="0" algn="l">
              <a:spcBef>
                <a:spcPts val="0"/>
              </a:spcBef>
              <a:spcAft>
                <a:spcPts val="0"/>
              </a:spcAft>
              <a:buNone/>
            </a:pPr>
            <a:r>
              <a:rPr b="1" lang="en-GB" sz="1800">
                <a:solidFill>
                  <a:srgbClr val="0B5394"/>
                </a:solidFill>
              </a:rPr>
              <a:t>Join &amp; Compete </a:t>
            </a:r>
            <a:endParaRPr b="1" sz="1800">
              <a:solidFill>
                <a:srgbClr val="0B5394"/>
              </a:solidFill>
            </a:endParaRPr>
          </a:p>
          <a:p>
            <a:pPr indent="-323850" lvl="0" marL="457200" rtl="0" algn="l">
              <a:spcBef>
                <a:spcPts val="0"/>
              </a:spcBef>
              <a:spcAft>
                <a:spcPts val="0"/>
              </a:spcAft>
              <a:buClr>
                <a:srgbClr val="3D85C6"/>
              </a:buClr>
              <a:buSzPts val="1500"/>
              <a:buChar char="●"/>
            </a:pPr>
            <a:r>
              <a:rPr b="1" lang="en-GB" sz="1500">
                <a:solidFill>
                  <a:srgbClr val="3D85C6"/>
                </a:solidFill>
              </a:rPr>
              <a:t>An online Chess &amp; E-Sports community to play with other enthusiasts &amp; host online tournaments among insti players.</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b="1" lang="en-GB" sz="1800">
                <a:solidFill>
                  <a:srgbClr val="0B5394"/>
                </a:solidFill>
              </a:rPr>
              <a:t>Trace back the sporting roots by </a:t>
            </a:r>
            <a:endParaRPr b="1" sz="1800">
              <a:solidFill>
                <a:srgbClr val="0B5394"/>
              </a:solidFill>
            </a:endParaRPr>
          </a:p>
          <a:p>
            <a:pPr indent="-323850" lvl="0" marL="457200" rtl="0" algn="l">
              <a:spcBef>
                <a:spcPts val="0"/>
              </a:spcBef>
              <a:spcAft>
                <a:spcPts val="0"/>
              </a:spcAft>
              <a:buClr>
                <a:srgbClr val="3D85C6"/>
              </a:buClr>
              <a:buSzPts val="1500"/>
              <a:buChar char="●"/>
            </a:pPr>
            <a:r>
              <a:rPr b="1" lang="en-GB" sz="1500">
                <a:solidFill>
                  <a:srgbClr val="3D85C6"/>
                </a:solidFill>
              </a:rPr>
              <a:t>Insti Alumni friendly matches with current teams to imbue the spirit of giving back to sporting family.</a:t>
            </a:r>
            <a:endParaRPr b="1" sz="1500">
              <a:solidFill>
                <a:srgbClr val="3D85C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0" name="Google Shape;130;p21"/>
          <p:cNvPicPr preferRelativeResize="0"/>
          <p:nvPr/>
        </p:nvPicPr>
        <p:blipFill>
          <a:blip r:embed="rId3">
            <a:alphaModFix/>
          </a:blip>
          <a:stretch>
            <a:fillRect/>
          </a:stretch>
        </p:blipFill>
        <p:spPr>
          <a:xfrm>
            <a:off x="795" y="0"/>
            <a:ext cx="9142409" cy="5143500"/>
          </a:xfrm>
          <a:prstGeom prst="rect">
            <a:avLst/>
          </a:prstGeom>
          <a:noFill/>
          <a:ln>
            <a:noFill/>
          </a:ln>
        </p:spPr>
      </p:pic>
      <p:sp>
        <p:nvSpPr>
          <p:cNvPr id="131" name="Google Shape;131;p21"/>
          <p:cNvSpPr txBox="1"/>
          <p:nvPr/>
        </p:nvSpPr>
        <p:spPr>
          <a:xfrm>
            <a:off x="612700" y="362350"/>
            <a:ext cx="59496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C4587"/>
                </a:solidFill>
              </a:rPr>
              <a:t>Common Sports Issues &amp; Progress</a:t>
            </a:r>
            <a:endParaRPr b="1" sz="2200">
              <a:solidFill>
                <a:srgbClr val="1C4587"/>
              </a:solidFill>
            </a:endParaRPr>
          </a:p>
        </p:txBody>
      </p:sp>
      <p:sp>
        <p:nvSpPr>
          <p:cNvPr id="132" name="Google Shape;132;p21"/>
          <p:cNvSpPr txBox="1"/>
          <p:nvPr/>
        </p:nvSpPr>
        <p:spPr>
          <a:xfrm>
            <a:off x="838450" y="1017725"/>
            <a:ext cx="7304100" cy="3551100"/>
          </a:xfrm>
          <a:prstGeom prst="rect">
            <a:avLst/>
          </a:prstGeom>
          <a:noFill/>
          <a:ln cap="flat" cmpd="sng" w="9525">
            <a:solidFill>
              <a:srgbClr val="6FA8DC"/>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3D85C6"/>
              </a:buClr>
              <a:buSzPts val="1400"/>
              <a:buChar char="●"/>
            </a:pPr>
            <a:r>
              <a:rPr b="1" lang="en-GB">
                <a:solidFill>
                  <a:srgbClr val="3D85C6"/>
                </a:solidFill>
              </a:rPr>
              <a:t>Proposal for the washrooms &amp; change room will be put &amp; issue will be raised by department.</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Water related issues that everyone faced has been almost solved &amp; there will be installation of two water filters in badminton court from where water will be supplied to every sports.</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Two sheds will be provided to sports community, One in the upper ground &amp; the other one in the lower ground.</a:t>
            </a:r>
            <a:endParaRPr b="1">
              <a:solidFill>
                <a:srgbClr val="3D85C6"/>
              </a:solidFill>
            </a:endParaRPr>
          </a:p>
          <a:p>
            <a:pPr indent="0" lvl="0" marL="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For not so regular players sports items like stumps,cricket bats,tennis balls &amp; other items will be provided in hostel office. (Limited to certain sports only) </a:t>
            </a:r>
            <a:endParaRPr b="1">
              <a:solidFill>
                <a:srgbClr val="3D85C6"/>
              </a:solidFill>
            </a:endParaRPr>
          </a:p>
          <a:p>
            <a:pPr indent="0" lvl="0" marL="457200" rtl="0" algn="l">
              <a:spcBef>
                <a:spcPts val="0"/>
              </a:spcBef>
              <a:spcAft>
                <a:spcPts val="0"/>
              </a:spcAft>
              <a:buNone/>
            </a:pPr>
            <a:r>
              <a:t/>
            </a:r>
            <a:endParaRPr b="1">
              <a:solidFill>
                <a:srgbClr val="3D85C6"/>
              </a:solidFill>
            </a:endParaRPr>
          </a:p>
          <a:p>
            <a:pPr indent="-317500" lvl="0" marL="457200" rtl="0" algn="l">
              <a:spcBef>
                <a:spcPts val="0"/>
              </a:spcBef>
              <a:spcAft>
                <a:spcPts val="0"/>
              </a:spcAft>
              <a:buClr>
                <a:srgbClr val="3D85C6"/>
              </a:buClr>
              <a:buSzPts val="1400"/>
              <a:buChar char="●"/>
            </a:pPr>
            <a:r>
              <a:rPr b="1" lang="en-GB">
                <a:solidFill>
                  <a:srgbClr val="3D85C6"/>
                </a:solidFill>
              </a:rPr>
              <a:t>Power &amp; guidelines to the council members will be detailed in the first meeting.</a:t>
            </a:r>
            <a:endParaRPr b="1">
              <a:solidFill>
                <a:srgbClr val="3D85C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