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62"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f8997dfe9_9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8f8997dfe9_9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f8997dfe9_9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8f8997dfe9_9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fb1fc624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fb1fc624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fb1fc6241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fb1fc6241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f8997dfe9_9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8f8997dfe9_9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f8997dfe9_9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8f8997dfe9_9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f8997dfe9_9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8f8997dfe9_9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8997dfe9_9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8f8997dfe9_9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f8997dfe9_9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8f8997dfe9_9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f8997dfe9_9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f8997dfe9_9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f8997dfe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8f8997dfe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f8997dfe9_9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8f8997dfe9_9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f8997dfe9_9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8f8997dfe9_9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f8997dfe9_7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f8997dfe9_7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fb1fc624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fb1fc624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116737" y="487226"/>
            <a:ext cx="8910525" cy="84486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2700" b="1" i="0">
                <a:solidFill>
                  <a:srgbClr val="FF66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4"/>
          <p:cNvSpPr txBox="1">
            <a:spLocks noGrp="1"/>
          </p:cNvSpPr>
          <p:nvPr>
            <p:ph type="body" idx="1"/>
          </p:nvPr>
        </p:nvSpPr>
        <p:spPr>
          <a:xfrm>
            <a:off x="998660" y="1187193"/>
            <a:ext cx="7146678" cy="2809399"/>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sz="1800" b="0" i="0">
                <a:solidFill>
                  <a:schemeClr val="dk1"/>
                </a:solidFill>
                <a:latin typeface="Arial"/>
                <a:ea typeface="Arial"/>
                <a:cs typeface="Arial"/>
                <a:sym typeface="Aria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65" name="Google Shape;65;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p:nvPr/>
        </p:nvSpPr>
        <p:spPr>
          <a:xfrm>
            <a:off x="8343883" y="430355"/>
            <a:ext cx="183356" cy="429578"/>
          </a:xfrm>
          <a:custGeom>
            <a:avLst/>
            <a:gdLst/>
            <a:ahLst/>
            <a:cxnLst/>
            <a:rect l="l" t="t" r="r" b="b"/>
            <a:pathLst>
              <a:path w="244475" h="572769" extrusionOk="0">
                <a:moveTo>
                  <a:pt x="243849" y="572313"/>
                </a:moveTo>
                <a:lnTo>
                  <a:pt x="0" y="572313"/>
                </a:lnTo>
                <a:lnTo>
                  <a:pt x="0" y="0"/>
                </a:lnTo>
                <a:lnTo>
                  <a:pt x="243849" y="0"/>
                </a:lnTo>
                <a:lnTo>
                  <a:pt x="243849" y="572313"/>
                </a:lnTo>
                <a:close/>
              </a:path>
            </a:pathLst>
          </a:custGeom>
          <a:solidFill>
            <a:srgbClr val="FF8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0" name="Google Shape;70;p15"/>
          <p:cNvSpPr/>
          <p:nvPr/>
        </p:nvSpPr>
        <p:spPr>
          <a:xfrm>
            <a:off x="8569407" y="430355"/>
            <a:ext cx="576262" cy="429578"/>
          </a:xfrm>
          <a:custGeom>
            <a:avLst/>
            <a:gdLst/>
            <a:ahLst/>
            <a:cxnLst/>
            <a:rect l="l" t="t" r="r" b="b"/>
            <a:pathLst>
              <a:path w="768350" h="572769" extrusionOk="0">
                <a:moveTo>
                  <a:pt x="768098" y="572313"/>
                </a:moveTo>
                <a:lnTo>
                  <a:pt x="0" y="572313"/>
                </a:lnTo>
                <a:lnTo>
                  <a:pt x="0" y="0"/>
                </a:lnTo>
                <a:lnTo>
                  <a:pt x="768098" y="0"/>
                </a:lnTo>
                <a:lnTo>
                  <a:pt x="768098" y="572313"/>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1" name="Google Shape;71;p15"/>
          <p:cNvSpPr/>
          <p:nvPr/>
        </p:nvSpPr>
        <p:spPr>
          <a:xfrm>
            <a:off x="914398" y="4743440"/>
            <a:ext cx="7319486" cy="0"/>
          </a:xfrm>
          <a:custGeom>
            <a:avLst/>
            <a:gdLst/>
            <a:ahLst/>
            <a:cxnLst/>
            <a:rect l="l" t="t" r="r" b="b"/>
            <a:pathLst>
              <a:path w="9759315" h="120000" extrusionOk="0">
                <a:moveTo>
                  <a:pt x="0" y="0"/>
                </a:moveTo>
                <a:lnTo>
                  <a:pt x="9759005" y="0"/>
                </a:lnTo>
              </a:path>
            </a:pathLst>
          </a:custGeom>
          <a:noFill/>
          <a:ln w="253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2" name="Google Shape;72;p15"/>
          <p:cNvSpPr/>
          <p:nvPr/>
        </p:nvSpPr>
        <p:spPr>
          <a:xfrm>
            <a:off x="8178789" y="430355"/>
            <a:ext cx="110014" cy="429578"/>
          </a:xfrm>
          <a:custGeom>
            <a:avLst/>
            <a:gdLst/>
            <a:ahLst/>
            <a:cxnLst/>
            <a:rect l="l" t="t" r="r" b="b"/>
            <a:pathLst>
              <a:path w="146684" h="572769" extrusionOk="0">
                <a:moveTo>
                  <a:pt x="146299" y="572313"/>
                </a:moveTo>
                <a:lnTo>
                  <a:pt x="0" y="572313"/>
                </a:lnTo>
                <a:lnTo>
                  <a:pt x="0" y="0"/>
                </a:lnTo>
                <a:lnTo>
                  <a:pt x="146299" y="0"/>
                </a:lnTo>
                <a:lnTo>
                  <a:pt x="146299" y="572313"/>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3" name="Google Shape;73;p15"/>
          <p:cNvSpPr/>
          <p:nvPr/>
        </p:nvSpPr>
        <p:spPr>
          <a:xfrm>
            <a:off x="8063984" y="430355"/>
            <a:ext cx="64294" cy="429578"/>
          </a:xfrm>
          <a:custGeom>
            <a:avLst/>
            <a:gdLst/>
            <a:ahLst/>
            <a:cxnLst/>
            <a:rect l="l" t="t" r="r" b="b"/>
            <a:pathLst>
              <a:path w="85725" h="572769" extrusionOk="0">
                <a:moveTo>
                  <a:pt x="85324" y="572313"/>
                </a:moveTo>
                <a:lnTo>
                  <a:pt x="0" y="572313"/>
                </a:lnTo>
                <a:lnTo>
                  <a:pt x="0" y="0"/>
                </a:lnTo>
                <a:lnTo>
                  <a:pt x="85324" y="0"/>
                </a:lnTo>
                <a:lnTo>
                  <a:pt x="85324" y="572313"/>
                </a:lnTo>
                <a:close/>
              </a:path>
            </a:pathLst>
          </a:custGeom>
          <a:solidFill>
            <a:srgbClr val="FFB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4" name="Google Shape;74;p15"/>
          <p:cNvSpPr/>
          <p:nvPr/>
        </p:nvSpPr>
        <p:spPr>
          <a:xfrm>
            <a:off x="64007" y="4629140"/>
            <a:ext cx="621790" cy="48101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5" name="Google Shape;75;p15"/>
          <p:cNvSpPr/>
          <p:nvPr/>
        </p:nvSpPr>
        <p:spPr>
          <a:xfrm>
            <a:off x="2242720" y="951185"/>
            <a:ext cx="525780" cy="3241357"/>
          </a:xfrm>
          <a:custGeom>
            <a:avLst/>
            <a:gdLst/>
            <a:ahLst/>
            <a:cxnLst/>
            <a:rect l="l" t="t" r="r" b="b"/>
            <a:pathLst>
              <a:path w="701039" h="4321810" extrusionOk="0">
                <a:moveTo>
                  <a:pt x="583748" y="4321491"/>
                </a:moveTo>
                <a:lnTo>
                  <a:pt x="116749" y="4321491"/>
                </a:lnTo>
                <a:lnTo>
                  <a:pt x="71307" y="4312315"/>
                </a:lnTo>
                <a:lnTo>
                  <a:pt x="34196" y="4287294"/>
                </a:lnTo>
                <a:lnTo>
                  <a:pt x="9175" y="4250184"/>
                </a:lnTo>
                <a:lnTo>
                  <a:pt x="0" y="4204741"/>
                </a:lnTo>
                <a:lnTo>
                  <a:pt x="0" y="116752"/>
                </a:lnTo>
                <a:lnTo>
                  <a:pt x="8887" y="72073"/>
                </a:lnTo>
                <a:lnTo>
                  <a:pt x="34199" y="34194"/>
                </a:lnTo>
                <a:lnTo>
                  <a:pt x="72081" y="8886"/>
                </a:lnTo>
                <a:lnTo>
                  <a:pt x="116749" y="0"/>
                </a:lnTo>
                <a:lnTo>
                  <a:pt x="583748" y="0"/>
                </a:lnTo>
                <a:lnTo>
                  <a:pt x="629191" y="9175"/>
                </a:lnTo>
                <a:lnTo>
                  <a:pt x="666301" y="34196"/>
                </a:lnTo>
                <a:lnTo>
                  <a:pt x="691323" y="71307"/>
                </a:lnTo>
                <a:lnTo>
                  <a:pt x="700498" y="116752"/>
                </a:lnTo>
                <a:lnTo>
                  <a:pt x="700498" y="4204741"/>
                </a:lnTo>
                <a:lnTo>
                  <a:pt x="691323" y="4250184"/>
                </a:lnTo>
                <a:lnTo>
                  <a:pt x="666301" y="4287294"/>
                </a:lnTo>
                <a:lnTo>
                  <a:pt x="629191" y="4312315"/>
                </a:lnTo>
                <a:lnTo>
                  <a:pt x="583748" y="4321491"/>
                </a:lnTo>
                <a:close/>
              </a:path>
            </a:pathLst>
          </a:custGeom>
          <a:solidFill>
            <a:srgbClr val="FF8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6" name="Google Shape;76;p15"/>
          <p:cNvSpPr/>
          <p:nvPr/>
        </p:nvSpPr>
        <p:spPr>
          <a:xfrm>
            <a:off x="2242720" y="951185"/>
            <a:ext cx="525780" cy="3241357"/>
          </a:xfrm>
          <a:custGeom>
            <a:avLst/>
            <a:gdLst/>
            <a:ahLst/>
            <a:cxnLst/>
            <a:rect l="l" t="t" r="r" b="b"/>
            <a:pathLst>
              <a:path w="701039" h="4321810" extrusionOk="0">
                <a:moveTo>
                  <a:pt x="116749" y="4321491"/>
                </a:moveTo>
                <a:lnTo>
                  <a:pt x="71307" y="4312315"/>
                </a:lnTo>
                <a:lnTo>
                  <a:pt x="34196" y="4287294"/>
                </a:lnTo>
                <a:lnTo>
                  <a:pt x="9175" y="4250184"/>
                </a:lnTo>
                <a:lnTo>
                  <a:pt x="0" y="4204741"/>
                </a:lnTo>
                <a:lnTo>
                  <a:pt x="0" y="116752"/>
                </a:lnTo>
                <a:lnTo>
                  <a:pt x="8887" y="72073"/>
                </a:lnTo>
                <a:lnTo>
                  <a:pt x="34199" y="34194"/>
                </a:lnTo>
                <a:lnTo>
                  <a:pt x="72081" y="8886"/>
                </a:lnTo>
                <a:lnTo>
                  <a:pt x="116749" y="0"/>
                </a:lnTo>
                <a:lnTo>
                  <a:pt x="583748" y="0"/>
                </a:lnTo>
                <a:lnTo>
                  <a:pt x="629191" y="9175"/>
                </a:lnTo>
                <a:lnTo>
                  <a:pt x="666301" y="34196"/>
                </a:lnTo>
                <a:lnTo>
                  <a:pt x="691323" y="71307"/>
                </a:lnTo>
                <a:lnTo>
                  <a:pt x="700498" y="116752"/>
                </a:lnTo>
                <a:lnTo>
                  <a:pt x="700498" y="4204741"/>
                </a:lnTo>
                <a:lnTo>
                  <a:pt x="691323" y="4250184"/>
                </a:lnTo>
                <a:lnTo>
                  <a:pt x="666301" y="4287294"/>
                </a:lnTo>
                <a:lnTo>
                  <a:pt x="629191" y="4312315"/>
                </a:lnTo>
                <a:lnTo>
                  <a:pt x="583748" y="4321491"/>
                </a:lnTo>
                <a:lnTo>
                  <a:pt x="116749" y="4321491"/>
                </a:lnTo>
                <a:close/>
              </a:path>
            </a:pathLst>
          </a:custGeom>
          <a:noFill/>
          <a:ln w="9525" cap="flat" cmpd="sng">
            <a:solidFill>
              <a:srgbClr val="830D3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7" name="Google Shape;77;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116737" y="487226"/>
            <a:ext cx="8910525" cy="84486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2700" b="1" i="0">
                <a:solidFill>
                  <a:srgbClr val="FF66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90" name="Google Shape;90;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2" name="Google Shape;92;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116737" y="487226"/>
            <a:ext cx="8910525" cy="844867"/>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2700" b="1" i="0">
                <a:solidFill>
                  <a:srgbClr val="FF66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5" name="Google Shape;95;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8343883" y="430355"/>
            <a:ext cx="183356" cy="429578"/>
          </a:xfrm>
          <a:custGeom>
            <a:avLst/>
            <a:gdLst/>
            <a:ahLst/>
            <a:cxnLst/>
            <a:rect l="l" t="t" r="r" b="b"/>
            <a:pathLst>
              <a:path w="244475" h="572769" extrusionOk="0">
                <a:moveTo>
                  <a:pt x="243849" y="572313"/>
                </a:moveTo>
                <a:lnTo>
                  <a:pt x="0" y="572313"/>
                </a:lnTo>
                <a:lnTo>
                  <a:pt x="0" y="0"/>
                </a:lnTo>
                <a:lnTo>
                  <a:pt x="243849" y="0"/>
                </a:lnTo>
                <a:lnTo>
                  <a:pt x="243849" y="572313"/>
                </a:lnTo>
                <a:close/>
              </a:path>
            </a:pathLst>
          </a:custGeom>
          <a:solidFill>
            <a:srgbClr val="FF8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2" name="Google Shape;52;p13"/>
          <p:cNvSpPr/>
          <p:nvPr/>
        </p:nvSpPr>
        <p:spPr>
          <a:xfrm>
            <a:off x="8569407" y="430355"/>
            <a:ext cx="576262" cy="429578"/>
          </a:xfrm>
          <a:custGeom>
            <a:avLst/>
            <a:gdLst/>
            <a:ahLst/>
            <a:cxnLst/>
            <a:rect l="l" t="t" r="r" b="b"/>
            <a:pathLst>
              <a:path w="768350" h="572769" extrusionOk="0">
                <a:moveTo>
                  <a:pt x="768098" y="572313"/>
                </a:moveTo>
                <a:lnTo>
                  <a:pt x="0" y="572313"/>
                </a:lnTo>
                <a:lnTo>
                  <a:pt x="0" y="0"/>
                </a:lnTo>
                <a:lnTo>
                  <a:pt x="768098" y="0"/>
                </a:lnTo>
                <a:lnTo>
                  <a:pt x="768098" y="572313"/>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3" name="Google Shape;53;p13"/>
          <p:cNvSpPr/>
          <p:nvPr/>
        </p:nvSpPr>
        <p:spPr>
          <a:xfrm>
            <a:off x="914398" y="4743440"/>
            <a:ext cx="7319486" cy="0"/>
          </a:xfrm>
          <a:custGeom>
            <a:avLst/>
            <a:gdLst/>
            <a:ahLst/>
            <a:cxnLst/>
            <a:rect l="l" t="t" r="r" b="b"/>
            <a:pathLst>
              <a:path w="9759315" h="120000" extrusionOk="0">
                <a:moveTo>
                  <a:pt x="0" y="0"/>
                </a:moveTo>
                <a:lnTo>
                  <a:pt x="9759005" y="0"/>
                </a:lnTo>
              </a:path>
            </a:pathLst>
          </a:custGeom>
          <a:noFill/>
          <a:ln w="253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4" name="Google Shape;54;p13"/>
          <p:cNvSpPr/>
          <p:nvPr/>
        </p:nvSpPr>
        <p:spPr>
          <a:xfrm>
            <a:off x="8178789" y="430355"/>
            <a:ext cx="110014" cy="429578"/>
          </a:xfrm>
          <a:custGeom>
            <a:avLst/>
            <a:gdLst/>
            <a:ahLst/>
            <a:cxnLst/>
            <a:rect l="l" t="t" r="r" b="b"/>
            <a:pathLst>
              <a:path w="146684" h="572769" extrusionOk="0">
                <a:moveTo>
                  <a:pt x="146299" y="572313"/>
                </a:moveTo>
                <a:lnTo>
                  <a:pt x="0" y="572313"/>
                </a:lnTo>
                <a:lnTo>
                  <a:pt x="0" y="0"/>
                </a:lnTo>
                <a:lnTo>
                  <a:pt x="146299" y="0"/>
                </a:lnTo>
                <a:lnTo>
                  <a:pt x="146299" y="572313"/>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5" name="Google Shape;55;p13"/>
          <p:cNvSpPr/>
          <p:nvPr/>
        </p:nvSpPr>
        <p:spPr>
          <a:xfrm>
            <a:off x="8063984" y="430355"/>
            <a:ext cx="64294" cy="429578"/>
          </a:xfrm>
          <a:custGeom>
            <a:avLst/>
            <a:gdLst/>
            <a:ahLst/>
            <a:cxnLst/>
            <a:rect l="l" t="t" r="r" b="b"/>
            <a:pathLst>
              <a:path w="85725" h="572769" extrusionOk="0">
                <a:moveTo>
                  <a:pt x="85324" y="572313"/>
                </a:moveTo>
                <a:lnTo>
                  <a:pt x="0" y="572313"/>
                </a:lnTo>
                <a:lnTo>
                  <a:pt x="0" y="0"/>
                </a:lnTo>
                <a:lnTo>
                  <a:pt x="85324" y="0"/>
                </a:lnTo>
                <a:lnTo>
                  <a:pt x="85324" y="572313"/>
                </a:lnTo>
                <a:close/>
              </a:path>
            </a:pathLst>
          </a:custGeom>
          <a:solidFill>
            <a:srgbClr val="FFB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6" name="Google Shape;56;p13"/>
          <p:cNvSpPr/>
          <p:nvPr/>
        </p:nvSpPr>
        <p:spPr>
          <a:xfrm>
            <a:off x="64007" y="4629140"/>
            <a:ext cx="621790" cy="4810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57" name="Google Shape;57;p13"/>
          <p:cNvSpPr txBox="1">
            <a:spLocks noGrp="1"/>
          </p:cNvSpPr>
          <p:nvPr>
            <p:ph type="title"/>
          </p:nvPr>
        </p:nvSpPr>
        <p:spPr>
          <a:xfrm>
            <a:off x="116737" y="487226"/>
            <a:ext cx="8910525" cy="844867"/>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100"/>
              <a:buNone/>
              <a:defRPr sz="2700" b="1" i="0" u="none" strike="noStrike" cap="none">
                <a:solidFill>
                  <a:srgbClr val="FF6600"/>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8" name="Google Shape;58;p13"/>
          <p:cNvSpPr txBox="1">
            <a:spLocks noGrp="1"/>
          </p:cNvSpPr>
          <p:nvPr>
            <p:ph type="body" idx="1"/>
          </p:nvPr>
        </p:nvSpPr>
        <p:spPr>
          <a:xfrm>
            <a:off x="998660" y="1187193"/>
            <a:ext cx="7146678" cy="2809399"/>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100"/>
              <a:buNone/>
              <a:defRPr sz="18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9" name="Google Shape;59;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100"/>
              <a:buNone/>
              <a:defRPr sz="1400">
                <a:solidFill>
                  <a:srgbClr val="888888"/>
                </a:solidFill>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60" name="Google Shape;60;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100"/>
              <a:buNone/>
              <a:defRPr sz="1400">
                <a:solidFill>
                  <a:srgbClr val="888888"/>
                </a:solidFill>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61" name="Google Shape;61;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a:solidFill>
                  <a:srgbClr val="888888"/>
                </a:solidFill>
              </a:defRPr>
            </a:lvl1pPr>
            <a:lvl2pPr marL="0" marR="0" lvl="1" indent="0" algn="r" rtl="0">
              <a:spcBef>
                <a:spcPts val="0"/>
              </a:spcBef>
              <a:buNone/>
              <a:defRPr sz="1400">
                <a:solidFill>
                  <a:srgbClr val="888888"/>
                </a:solidFill>
              </a:defRPr>
            </a:lvl2pPr>
            <a:lvl3pPr marL="0" marR="0" lvl="2" indent="0" algn="r" rtl="0">
              <a:spcBef>
                <a:spcPts val="0"/>
              </a:spcBef>
              <a:buNone/>
              <a:defRPr sz="1400">
                <a:solidFill>
                  <a:srgbClr val="888888"/>
                </a:solidFill>
              </a:defRPr>
            </a:lvl3pPr>
            <a:lvl4pPr marL="0" marR="0" lvl="3" indent="0" algn="r" rtl="0">
              <a:spcBef>
                <a:spcPts val="0"/>
              </a:spcBef>
              <a:buNone/>
              <a:defRPr sz="1400">
                <a:solidFill>
                  <a:srgbClr val="888888"/>
                </a:solidFill>
              </a:defRPr>
            </a:lvl4pPr>
            <a:lvl5pPr marL="0" marR="0" lvl="4" indent="0" algn="r" rtl="0">
              <a:spcBef>
                <a:spcPts val="0"/>
              </a:spcBef>
              <a:buNone/>
              <a:defRPr sz="1400">
                <a:solidFill>
                  <a:srgbClr val="888888"/>
                </a:solidFill>
              </a:defRPr>
            </a:lvl5pPr>
            <a:lvl6pPr marL="0" marR="0" lvl="5" indent="0" algn="r" rtl="0">
              <a:spcBef>
                <a:spcPts val="0"/>
              </a:spcBef>
              <a:buNone/>
              <a:defRPr sz="1400">
                <a:solidFill>
                  <a:srgbClr val="888888"/>
                </a:solidFill>
              </a:defRPr>
            </a:lvl6pPr>
            <a:lvl7pPr marL="0" marR="0" lvl="6" indent="0" algn="r" rtl="0">
              <a:spcBef>
                <a:spcPts val="0"/>
              </a:spcBef>
              <a:buNone/>
              <a:defRPr sz="1400">
                <a:solidFill>
                  <a:srgbClr val="888888"/>
                </a:solidFill>
              </a:defRPr>
            </a:lvl7pPr>
            <a:lvl8pPr marL="0" marR="0" lvl="7" indent="0" algn="r" rtl="0">
              <a:spcBef>
                <a:spcPts val="0"/>
              </a:spcBef>
              <a:buNone/>
              <a:defRPr sz="1400">
                <a:solidFill>
                  <a:srgbClr val="888888"/>
                </a:solidFill>
              </a:defRPr>
            </a:lvl8pPr>
            <a:lvl9pPr marL="0" marR="0" lvl="8" indent="0" algn="r" rtl="0">
              <a:spcBef>
                <a:spcPts val="0"/>
              </a:spcBef>
              <a:buNone/>
              <a:defRPr sz="1400">
                <a:solidFill>
                  <a:srgbClr val="888888"/>
                </a:solidFill>
              </a:defRPr>
            </a:lvl9pPr>
          </a:lstStyle>
          <a:p>
            <a:pPr marL="0" lvl="0" indent="0" algn="r" rtl="0">
              <a:spcBef>
                <a:spcPts val="0"/>
              </a:spcBef>
              <a:spcAft>
                <a:spcPts val="0"/>
              </a:spcAft>
              <a:buNone/>
            </a:pPr>
            <a:fld id="{00000000-1234-1234-1234-123412341234}" type="slidenum">
              <a:rPr lang="en"/>
              <a:t>‹#›</a:t>
            </a:fld>
            <a:endParaRPr sz="11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19"/>
          <p:cNvSpPr/>
          <p:nvPr/>
        </p:nvSpPr>
        <p:spPr>
          <a:xfrm>
            <a:off x="8343883" y="430355"/>
            <a:ext cx="183356" cy="429578"/>
          </a:xfrm>
          <a:custGeom>
            <a:avLst/>
            <a:gdLst/>
            <a:ahLst/>
            <a:cxnLst/>
            <a:rect l="l" t="t" r="r" b="b"/>
            <a:pathLst>
              <a:path w="244475" h="572769" extrusionOk="0">
                <a:moveTo>
                  <a:pt x="243849" y="572313"/>
                </a:moveTo>
                <a:lnTo>
                  <a:pt x="0" y="572313"/>
                </a:lnTo>
                <a:lnTo>
                  <a:pt x="0" y="0"/>
                </a:lnTo>
                <a:lnTo>
                  <a:pt x="243849" y="0"/>
                </a:lnTo>
                <a:lnTo>
                  <a:pt x="243849" y="572313"/>
                </a:lnTo>
                <a:close/>
              </a:path>
            </a:pathLst>
          </a:custGeom>
          <a:solidFill>
            <a:srgbClr val="FF85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3" name="Google Shape;103;p19"/>
          <p:cNvSpPr/>
          <p:nvPr/>
        </p:nvSpPr>
        <p:spPr>
          <a:xfrm>
            <a:off x="8569407" y="430355"/>
            <a:ext cx="576262" cy="429578"/>
          </a:xfrm>
          <a:custGeom>
            <a:avLst/>
            <a:gdLst/>
            <a:ahLst/>
            <a:cxnLst/>
            <a:rect l="l" t="t" r="r" b="b"/>
            <a:pathLst>
              <a:path w="768350" h="572769" extrusionOk="0">
                <a:moveTo>
                  <a:pt x="768098" y="572313"/>
                </a:moveTo>
                <a:lnTo>
                  <a:pt x="0" y="572313"/>
                </a:lnTo>
                <a:lnTo>
                  <a:pt x="0" y="0"/>
                </a:lnTo>
                <a:lnTo>
                  <a:pt x="768098" y="0"/>
                </a:lnTo>
                <a:lnTo>
                  <a:pt x="768098" y="572313"/>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4" name="Google Shape;104;p19"/>
          <p:cNvSpPr/>
          <p:nvPr/>
        </p:nvSpPr>
        <p:spPr>
          <a:xfrm>
            <a:off x="914398" y="4743440"/>
            <a:ext cx="7319486" cy="0"/>
          </a:xfrm>
          <a:custGeom>
            <a:avLst/>
            <a:gdLst/>
            <a:ahLst/>
            <a:cxnLst/>
            <a:rect l="l" t="t" r="r" b="b"/>
            <a:pathLst>
              <a:path w="9759315" h="120000" extrusionOk="0">
                <a:moveTo>
                  <a:pt x="0" y="0"/>
                </a:moveTo>
                <a:lnTo>
                  <a:pt x="9759005" y="0"/>
                </a:lnTo>
              </a:path>
            </a:pathLst>
          </a:custGeom>
          <a:noFill/>
          <a:ln w="253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5" name="Google Shape;105;p19"/>
          <p:cNvSpPr/>
          <p:nvPr/>
        </p:nvSpPr>
        <p:spPr>
          <a:xfrm>
            <a:off x="8178789" y="430355"/>
            <a:ext cx="110014" cy="429578"/>
          </a:xfrm>
          <a:custGeom>
            <a:avLst/>
            <a:gdLst/>
            <a:ahLst/>
            <a:cxnLst/>
            <a:rect l="l" t="t" r="r" b="b"/>
            <a:pathLst>
              <a:path w="146684" h="572769" extrusionOk="0">
                <a:moveTo>
                  <a:pt x="146299" y="572313"/>
                </a:moveTo>
                <a:lnTo>
                  <a:pt x="0" y="572313"/>
                </a:lnTo>
                <a:lnTo>
                  <a:pt x="0" y="0"/>
                </a:lnTo>
                <a:lnTo>
                  <a:pt x="146299" y="0"/>
                </a:lnTo>
                <a:lnTo>
                  <a:pt x="146299" y="572313"/>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6" name="Google Shape;106;p19"/>
          <p:cNvSpPr/>
          <p:nvPr/>
        </p:nvSpPr>
        <p:spPr>
          <a:xfrm>
            <a:off x="8063984" y="430355"/>
            <a:ext cx="64294" cy="429578"/>
          </a:xfrm>
          <a:custGeom>
            <a:avLst/>
            <a:gdLst/>
            <a:ahLst/>
            <a:cxnLst/>
            <a:rect l="l" t="t" r="r" b="b"/>
            <a:pathLst>
              <a:path w="85725" h="572769" extrusionOk="0">
                <a:moveTo>
                  <a:pt x="85324" y="572313"/>
                </a:moveTo>
                <a:lnTo>
                  <a:pt x="0" y="572313"/>
                </a:lnTo>
                <a:lnTo>
                  <a:pt x="0" y="0"/>
                </a:lnTo>
                <a:lnTo>
                  <a:pt x="85324" y="0"/>
                </a:lnTo>
                <a:lnTo>
                  <a:pt x="85324" y="572313"/>
                </a:lnTo>
                <a:close/>
              </a:path>
            </a:pathLst>
          </a:custGeom>
          <a:solidFill>
            <a:srgbClr val="FFBF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7" name="Google Shape;107;p19"/>
          <p:cNvSpPr/>
          <p:nvPr/>
        </p:nvSpPr>
        <p:spPr>
          <a:xfrm>
            <a:off x="457198" y="847723"/>
            <a:ext cx="7518559" cy="0"/>
          </a:xfrm>
          <a:custGeom>
            <a:avLst/>
            <a:gdLst/>
            <a:ahLst/>
            <a:cxnLst/>
            <a:rect l="l" t="t" r="r" b="b"/>
            <a:pathLst>
              <a:path w="10024745" h="120000" extrusionOk="0">
                <a:moveTo>
                  <a:pt x="0" y="0"/>
                </a:moveTo>
                <a:lnTo>
                  <a:pt x="10024504" y="0"/>
                </a:lnTo>
              </a:path>
            </a:pathLst>
          </a:custGeom>
          <a:noFill/>
          <a:ln w="25375" cap="flat" cmpd="sng">
            <a:solidFill>
              <a:srgbClr val="FF66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8" name="Google Shape;108;p19"/>
          <p:cNvSpPr txBox="1"/>
          <p:nvPr/>
        </p:nvSpPr>
        <p:spPr>
          <a:xfrm>
            <a:off x="2786506" y="4175846"/>
            <a:ext cx="3556200" cy="567600"/>
          </a:xfrm>
          <a:prstGeom prst="rect">
            <a:avLst/>
          </a:prstGeom>
          <a:noFill/>
          <a:ln>
            <a:noFill/>
          </a:ln>
        </p:spPr>
        <p:txBody>
          <a:bodyPr spcFirstLastPara="1" wrap="square" lIns="0" tIns="6650" rIns="0" bIns="0" anchor="t" anchorCtr="0">
            <a:noAutofit/>
          </a:bodyPr>
          <a:lstStyle/>
          <a:p>
            <a:pPr marL="698500" marR="0" lvl="0" indent="-685800" algn="ctr" rtl="0">
              <a:lnSpc>
                <a:spcPct val="101600"/>
              </a:lnSpc>
              <a:spcBef>
                <a:spcPts val="0"/>
              </a:spcBef>
              <a:spcAft>
                <a:spcPts val="0"/>
              </a:spcAft>
              <a:buNone/>
            </a:pPr>
            <a:r>
              <a:rPr lang="en" sz="1200" b="1">
                <a:solidFill>
                  <a:srgbClr val="3F464F"/>
                </a:solidFill>
                <a:latin typeface="Arial"/>
                <a:ea typeface="Arial"/>
                <a:cs typeface="Arial"/>
                <a:sym typeface="Arial"/>
              </a:rPr>
              <a:t>Indian Institute of Technology  </a:t>
            </a:r>
            <a:endParaRPr sz="1200" b="1">
              <a:solidFill>
                <a:srgbClr val="3F464F"/>
              </a:solidFill>
              <a:latin typeface="Arial"/>
              <a:ea typeface="Arial"/>
              <a:cs typeface="Arial"/>
              <a:sym typeface="Arial"/>
            </a:endParaRPr>
          </a:p>
          <a:p>
            <a:pPr marL="698500" marR="0" lvl="0" indent="-685800" algn="ctr" rtl="0">
              <a:lnSpc>
                <a:spcPct val="101600"/>
              </a:lnSpc>
              <a:spcBef>
                <a:spcPts val="0"/>
              </a:spcBef>
              <a:spcAft>
                <a:spcPts val="0"/>
              </a:spcAft>
              <a:buNone/>
            </a:pPr>
            <a:r>
              <a:rPr lang="en" sz="1200" b="1">
                <a:solidFill>
                  <a:srgbClr val="3F464F"/>
                </a:solidFill>
                <a:latin typeface="Arial"/>
                <a:ea typeface="Arial"/>
                <a:cs typeface="Arial"/>
                <a:sym typeface="Arial"/>
              </a:rPr>
              <a:t>Hyderabad</a:t>
            </a:r>
            <a:endParaRPr sz="1200">
              <a:latin typeface="Arial"/>
              <a:ea typeface="Arial"/>
              <a:cs typeface="Arial"/>
              <a:sym typeface="Arial"/>
            </a:endParaRPr>
          </a:p>
        </p:txBody>
      </p:sp>
      <p:sp>
        <p:nvSpPr>
          <p:cNvPr id="109" name="Google Shape;109;p19"/>
          <p:cNvSpPr/>
          <p:nvPr/>
        </p:nvSpPr>
        <p:spPr>
          <a:xfrm>
            <a:off x="4276450" y="3643475"/>
            <a:ext cx="576300" cy="429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10" name="Google Shape;110;p19"/>
          <p:cNvSpPr txBox="1">
            <a:spLocks noGrp="1"/>
          </p:cNvSpPr>
          <p:nvPr>
            <p:ph type="title"/>
          </p:nvPr>
        </p:nvSpPr>
        <p:spPr>
          <a:xfrm>
            <a:off x="2328027" y="1244300"/>
            <a:ext cx="4492200" cy="56760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600"/>
              <a:t>Devasoorya Rejeesh</a:t>
            </a:r>
            <a:endParaRPr sz="3600"/>
          </a:p>
        </p:txBody>
      </p:sp>
      <p:sp>
        <p:nvSpPr>
          <p:cNvPr id="111" name="Google Shape;111;p19"/>
          <p:cNvSpPr txBox="1"/>
          <p:nvPr/>
        </p:nvSpPr>
        <p:spPr>
          <a:xfrm>
            <a:off x="1725038" y="2247250"/>
            <a:ext cx="5698200" cy="1128600"/>
          </a:xfrm>
          <a:prstGeom prst="rect">
            <a:avLst/>
          </a:prstGeom>
          <a:noFill/>
          <a:ln>
            <a:noFill/>
          </a:ln>
        </p:spPr>
        <p:txBody>
          <a:bodyPr spcFirstLastPara="1" wrap="square" lIns="0" tIns="20950" rIns="0" bIns="0" anchor="t" anchorCtr="0">
            <a:noAutofit/>
          </a:bodyPr>
          <a:lstStyle/>
          <a:p>
            <a:pPr marL="12700" marR="0" lvl="0" indent="0" algn="ctr" rtl="0">
              <a:lnSpc>
                <a:spcPct val="118750"/>
              </a:lnSpc>
              <a:spcBef>
                <a:spcPts val="0"/>
              </a:spcBef>
              <a:spcAft>
                <a:spcPts val="0"/>
              </a:spcAft>
              <a:buNone/>
            </a:pPr>
            <a:r>
              <a:rPr lang="en" sz="1800" b="1">
                <a:latin typeface="Arial"/>
                <a:ea typeface="Arial"/>
                <a:cs typeface="Arial"/>
                <a:sym typeface="Arial"/>
              </a:rPr>
              <a:t>Nominee for Undergraduate Representative </a:t>
            </a:r>
            <a:r>
              <a:rPr lang="en" sz="1800" b="1"/>
              <a:t>I</a:t>
            </a:r>
            <a:r>
              <a:rPr lang="en" sz="1800" b="1">
                <a:latin typeface="Arial"/>
                <a:ea typeface="Arial"/>
                <a:cs typeface="Arial"/>
                <a:sym typeface="Arial"/>
              </a:rPr>
              <a:t> Students’ Gymkhana 20</a:t>
            </a:r>
            <a:r>
              <a:rPr lang="en" sz="1800" b="1"/>
              <a:t>20-21</a:t>
            </a:r>
            <a:r>
              <a:rPr lang="en" sz="1800" b="1">
                <a:latin typeface="Arial"/>
                <a:ea typeface="Arial"/>
                <a:cs typeface="Arial"/>
                <a:sym typeface="Arial"/>
              </a:rPr>
              <a:t>, IIT Hyderabad</a:t>
            </a:r>
            <a:endParaRPr sz="1800">
              <a:latin typeface="Arial"/>
              <a:ea typeface="Arial"/>
              <a:cs typeface="Arial"/>
              <a:sym typeface="Arial"/>
            </a:endParaRPr>
          </a:p>
          <a:p>
            <a:pPr marL="0" marR="0" lvl="0" indent="0" algn="l" rtl="0">
              <a:lnSpc>
                <a:spcPct val="100000"/>
              </a:lnSpc>
              <a:spcBef>
                <a:spcPts val="0"/>
              </a:spcBef>
              <a:spcAft>
                <a:spcPts val="0"/>
              </a:spcAft>
              <a:buNone/>
            </a:pPr>
            <a:endParaRPr sz="2100">
              <a:latin typeface="Arial"/>
              <a:ea typeface="Arial"/>
              <a:cs typeface="Arial"/>
              <a:sym typeface="Arial"/>
            </a:endParaRPr>
          </a:p>
          <a:p>
            <a:pPr marL="0" marR="0" lvl="0" indent="0" algn="ctr" rtl="0">
              <a:lnSpc>
                <a:spcPct val="100000"/>
              </a:lnSpc>
              <a:spcBef>
                <a:spcPts val="0"/>
              </a:spcBef>
              <a:spcAft>
                <a:spcPts val="0"/>
              </a:spcAft>
              <a:buNone/>
            </a:pPr>
            <a:r>
              <a:rPr lang="en" sz="1700"/>
              <a:t>Material Science and Metallurgical Engineering</a:t>
            </a:r>
            <a:r>
              <a:rPr lang="en" sz="1700">
                <a:latin typeface="Arial"/>
                <a:ea typeface="Arial"/>
                <a:cs typeface="Arial"/>
                <a:sym typeface="Arial"/>
              </a:rPr>
              <a:t> Sophomore</a:t>
            </a:r>
            <a:endParaRPr sz="17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973231" y="303247"/>
            <a:ext cx="1626000" cy="47640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AGENDA</a:t>
            </a:r>
            <a:endParaRPr sz="3000">
              <a:latin typeface="Arial"/>
              <a:ea typeface="Arial"/>
              <a:cs typeface="Arial"/>
              <a:sym typeface="Arial"/>
            </a:endParaRPr>
          </a:p>
        </p:txBody>
      </p:sp>
      <p:sp>
        <p:nvSpPr>
          <p:cNvPr id="164" name="Google Shape;164;p28"/>
          <p:cNvSpPr txBox="1"/>
          <p:nvPr/>
        </p:nvSpPr>
        <p:spPr>
          <a:xfrm>
            <a:off x="974700" y="966600"/>
            <a:ext cx="7194600" cy="3325800"/>
          </a:xfrm>
          <a:prstGeom prst="rect">
            <a:avLst/>
          </a:prstGeom>
          <a:noFill/>
          <a:ln>
            <a:noFill/>
          </a:ln>
        </p:spPr>
        <p:txBody>
          <a:bodyPr spcFirstLastPara="1" wrap="square" lIns="0" tIns="42375" rIns="0" bIns="0" anchor="t" anchorCtr="0">
            <a:noAutofit/>
          </a:bodyPr>
          <a:lstStyle/>
          <a:p>
            <a:pPr marL="0" marR="0" lvl="0" indent="0" algn="l" rtl="0">
              <a:lnSpc>
                <a:spcPct val="100000"/>
              </a:lnSpc>
              <a:spcBef>
                <a:spcPts val="0"/>
              </a:spcBef>
              <a:spcAft>
                <a:spcPts val="0"/>
              </a:spcAft>
              <a:buNone/>
            </a:pPr>
            <a:r>
              <a:rPr lang="en" sz="1800">
                <a:solidFill>
                  <a:srgbClr val="FF8500"/>
                </a:solidFill>
              </a:rPr>
              <a:t>IITH GAMING CLUB</a:t>
            </a:r>
            <a:br>
              <a:rPr lang="en" sz="1800">
                <a:solidFill>
                  <a:srgbClr val="FF8500"/>
                </a:solidFill>
              </a:rPr>
            </a:br>
            <a:endParaRPr sz="1100">
              <a:solidFill>
                <a:srgbClr val="FF8500"/>
              </a:solidFill>
              <a:latin typeface="Arial"/>
              <a:ea typeface="Arial"/>
              <a:cs typeface="Arial"/>
              <a:sym typeface="Arial"/>
            </a:endParaRPr>
          </a:p>
          <a:p>
            <a:pPr marL="12700" marR="50800" lvl="0" indent="0" algn="l" rtl="0">
              <a:lnSpc>
                <a:spcPct val="99200"/>
              </a:lnSpc>
              <a:spcBef>
                <a:spcPts val="300"/>
              </a:spcBef>
              <a:spcAft>
                <a:spcPts val="0"/>
              </a:spcAft>
              <a:buNone/>
            </a:pPr>
            <a:r>
              <a:rPr lang="en" sz="1600"/>
              <a:t>A </a:t>
            </a:r>
            <a:r>
              <a:rPr lang="en" sz="1600">
                <a:solidFill>
                  <a:schemeClr val="dk1"/>
                </a:solidFill>
              </a:rPr>
              <a:t> request that is long overdue and would grab the attention of a major chunk of students. All events related to gaming including indoor traditional games, tournaments, night-long sessions, game development etc. will be under the club.</a:t>
            </a:r>
            <a:br>
              <a:rPr lang="en" sz="1600">
                <a:solidFill>
                  <a:schemeClr val="dk1"/>
                </a:solidFill>
              </a:rPr>
            </a:br>
            <a:endParaRPr sz="1600">
              <a:solidFill>
                <a:schemeClr val="dk1"/>
              </a:solidFill>
            </a:endParaRPr>
          </a:p>
          <a:p>
            <a:pPr marL="457200" lvl="0" indent="-330200" algn="l" rtl="0">
              <a:lnSpc>
                <a:spcPct val="115000"/>
              </a:lnSpc>
              <a:spcBef>
                <a:spcPts val="0"/>
              </a:spcBef>
              <a:spcAft>
                <a:spcPts val="0"/>
              </a:spcAft>
              <a:buSzPts val="1600"/>
              <a:buChar char="●"/>
            </a:pPr>
            <a:r>
              <a:rPr lang="en" sz="1600">
                <a:solidFill>
                  <a:schemeClr val="dk1"/>
                </a:solidFill>
              </a:rPr>
              <a:t>Chess and Scrabble shall be set up in the first year under traditional games especially in the online mode. The inter-college competitions hosted by other IITs during the pandemic has showcased its popularity.</a:t>
            </a:r>
            <a:br>
              <a:rPr lang="en" sz="1600">
                <a:solidFill>
                  <a:schemeClr val="dk1"/>
                </a:solidFill>
              </a:rPr>
            </a:br>
            <a:endParaRPr sz="1100"/>
          </a:p>
          <a:p>
            <a:pPr marL="457200" lvl="0" indent="-330200" algn="l" rtl="0">
              <a:lnSpc>
                <a:spcPct val="115000"/>
              </a:lnSpc>
              <a:spcBef>
                <a:spcPts val="0"/>
              </a:spcBef>
              <a:spcAft>
                <a:spcPts val="0"/>
              </a:spcAft>
              <a:buSzPts val="1600"/>
              <a:buChar char="●"/>
            </a:pPr>
            <a:r>
              <a:rPr lang="en" sz="1600">
                <a:solidFill>
                  <a:schemeClr val="dk1"/>
                </a:solidFill>
              </a:rPr>
              <a:t>The growth of esports in recent years, and societal acceptance of video games as a legitimate profession has made video gaming a very popular recreation among students.</a:t>
            </a:r>
            <a:endParaRPr sz="1600">
              <a:solidFill>
                <a:schemeClr val="dk1"/>
              </a:solidFill>
            </a:endParaRPr>
          </a:p>
          <a:p>
            <a:pPr marL="45720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1031137" y="487226"/>
            <a:ext cx="8910600" cy="84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0"/>
              <a:t>AGENDA</a:t>
            </a:r>
            <a:endParaRPr b="0"/>
          </a:p>
        </p:txBody>
      </p:sp>
      <p:sp>
        <p:nvSpPr>
          <p:cNvPr id="170" name="Google Shape;170;p29"/>
          <p:cNvSpPr txBox="1">
            <a:spLocks noGrp="1"/>
          </p:cNvSpPr>
          <p:nvPr>
            <p:ph type="body" idx="1"/>
          </p:nvPr>
        </p:nvSpPr>
        <p:spPr>
          <a:xfrm>
            <a:off x="998660" y="1110993"/>
            <a:ext cx="7146600" cy="280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FF8500"/>
                </a:solidFill>
              </a:rPr>
              <a:t>IITH GAMING CLUB (contd.)</a:t>
            </a:r>
            <a:endParaRPr>
              <a:solidFill>
                <a:srgbClr val="FF8500"/>
              </a:solidFill>
            </a:endParaRPr>
          </a:p>
          <a:p>
            <a:pPr marL="0" lvl="0" indent="0" algn="l" rtl="0">
              <a:spcBef>
                <a:spcPts val="0"/>
              </a:spcBef>
              <a:spcAft>
                <a:spcPts val="0"/>
              </a:spcAft>
              <a:buNone/>
            </a:pPr>
            <a:endParaRPr>
              <a:solidFill>
                <a:srgbClr val="FF8500"/>
              </a:solidFill>
            </a:endParaRPr>
          </a:p>
          <a:p>
            <a:pPr marL="457200" lvl="0" indent="-330200" algn="l" rtl="0">
              <a:lnSpc>
                <a:spcPct val="115000"/>
              </a:lnSpc>
              <a:spcBef>
                <a:spcPts val="0"/>
              </a:spcBef>
              <a:spcAft>
                <a:spcPts val="0"/>
              </a:spcAft>
              <a:buClr>
                <a:schemeClr val="dk1"/>
              </a:buClr>
              <a:buSzPts val="1600"/>
              <a:buChar char="●"/>
            </a:pPr>
            <a:r>
              <a:rPr lang="en" sz="1600"/>
              <a:t>The incorporation of online gaming tournaments as part of the Inter IIT fests seems to be on the horizon. Conducting competitions and informal sessions for popular titles such as CS:GO, DOTA 2, VALORANT etc, will be initiated. </a:t>
            </a:r>
            <a:br>
              <a:rPr lang="en" sz="1600"/>
            </a:br>
            <a:endParaRPr sz="1300"/>
          </a:p>
          <a:p>
            <a:pPr marL="457200" lvl="0" indent="-330200" algn="l" rtl="0">
              <a:lnSpc>
                <a:spcPct val="115000"/>
              </a:lnSpc>
              <a:spcBef>
                <a:spcPts val="0"/>
              </a:spcBef>
              <a:spcAft>
                <a:spcPts val="0"/>
              </a:spcAft>
              <a:buSzPts val="1600"/>
              <a:buChar char="●"/>
            </a:pPr>
            <a:r>
              <a:rPr lang="en" sz="1600"/>
              <a:t>Students who are interested to delve further into the technicalities of what makes a video game can come together to form the basis of game development.</a:t>
            </a:r>
            <a:br>
              <a:rPr lang="en" sz="1600"/>
            </a:br>
            <a:endParaRPr sz="1300"/>
          </a:p>
          <a:p>
            <a:pPr marL="457200" lvl="0" indent="-330200" algn="l" rtl="0">
              <a:lnSpc>
                <a:spcPct val="115000"/>
              </a:lnSpc>
              <a:spcBef>
                <a:spcPts val="0"/>
              </a:spcBef>
              <a:spcAft>
                <a:spcPts val="0"/>
              </a:spcAft>
              <a:buSzPts val="1600"/>
              <a:buChar char="●"/>
            </a:pPr>
            <a:r>
              <a:rPr lang="en" sz="1600"/>
              <a:t>Game dev is not a strictly coding-based activity but also lays emphasis on creative work.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116737" y="487226"/>
            <a:ext cx="8910600" cy="84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		</a:t>
            </a:r>
            <a:r>
              <a:rPr lang="en" sz="2900" b="0"/>
              <a:t>AGENDA</a:t>
            </a:r>
            <a:endParaRPr sz="2900" b="0"/>
          </a:p>
        </p:txBody>
      </p:sp>
      <p:sp>
        <p:nvSpPr>
          <p:cNvPr id="176" name="Google Shape;176;p30"/>
          <p:cNvSpPr txBox="1">
            <a:spLocks noGrp="1"/>
          </p:cNvSpPr>
          <p:nvPr>
            <p:ph type="body" idx="1"/>
          </p:nvPr>
        </p:nvSpPr>
        <p:spPr>
          <a:xfrm>
            <a:off x="998660" y="1187193"/>
            <a:ext cx="7146600" cy="280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900">
                <a:solidFill>
                  <a:srgbClr val="FF9900"/>
                </a:solidFill>
              </a:rPr>
              <a:t>EXTRA MURAL LECTURES</a:t>
            </a:r>
            <a:endParaRPr sz="1900">
              <a:solidFill>
                <a:srgbClr val="FF9900"/>
              </a:solidFill>
            </a:endParaRPr>
          </a:p>
          <a:p>
            <a:pPr marL="457200" lvl="0" indent="0" algn="l" rtl="0">
              <a:spcBef>
                <a:spcPts val="0"/>
              </a:spcBef>
              <a:spcAft>
                <a:spcPts val="0"/>
              </a:spcAft>
              <a:buNone/>
            </a:pP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Students will be directly contacted to offer their preference on whom to call for EML sessions. </a:t>
            </a:r>
            <a:br>
              <a:rPr lang="en">
                <a:solidFill>
                  <a:srgbClr val="000000"/>
                </a:solidFill>
              </a:rPr>
            </a:b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Thus giving the students their right for deciding the type and quality of content they want to digest.</a:t>
            </a:r>
            <a:br>
              <a:rPr lang="en">
                <a:solidFill>
                  <a:srgbClr val="000000"/>
                </a:solidFill>
              </a:rPr>
            </a:b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Engaging students by conducting quizzes and giving goodies.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973231" y="379447"/>
            <a:ext cx="1625918" cy="47625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AGENDA</a:t>
            </a:r>
            <a:endParaRPr sz="3000">
              <a:latin typeface="Arial"/>
              <a:ea typeface="Arial"/>
              <a:cs typeface="Arial"/>
              <a:sym typeface="Arial"/>
            </a:endParaRPr>
          </a:p>
        </p:txBody>
      </p:sp>
      <p:sp>
        <p:nvSpPr>
          <p:cNvPr id="182" name="Google Shape;182;p31"/>
          <p:cNvSpPr txBox="1"/>
          <p:nvPr/>
        </p:nvSpPr>
        <p:spPr>
          <a:xfrm>
            <a:off x="969175" y="1153124"/>
            <a:ext cx="6559500" cy="2812500"/>
          </a:xfrm>
          <a:prstGeom prst="rect">
            <a:avLst/>
          </a:prstGeom>
          <a:noFill/>
          <a:ln>
            <a:noFill/>
          </a:ln>
        </p:spPr>
        <p:txBody>
          <a:bodyPr spcFirstLastPara="1" wrap="square" lIns="0" tIns="42375" rIns="0" bIns="0" anchor="t" anchorCtr="0">
            <a:noAutofit/>
          </a:bodyPr>
          <a:lstStyle/>
          <a:p>
            <a:pPr marL="12700" marR="0" lvl="0" indent="0" algn="l" rtl="0">
              <a:lnSpc>
                <a:spcPct val="100000"/>
              </a:lnSpc>
              <a:spcBef>
                <a:spcPts val="0"/>
              </a:spcBef>
              <a:spcAft>
                <a:spcPts val="0"/>
              </a:spcAft>
              <a:buNone/>
            </a:pPr>
            <a:r>
              <a:rPr lang="en" sz="1800">
                <a:solidFill>
                  <a:srgbClr val="FF8500"/>
                </a:solidFill>
              </a:rPr>
              <a:t> </a:t>
            </a:r>
            <a:r>
              <a:rPr lang="en" sz="1800">
                <a:solidFill>
                  <a:srgbClr val="FF8500"/>
                </a:solidFill>
                <a:latin typeface="Arial"/>
                <a:ea typeface="Arial"/>
                <a:cs typeface="Arial"/>
                <a:sym typeface="Arial"/>
              </a:rPr>
              <a:t>FESTIVALS AND EVENT</a:t>
            </a:r>
            <a:r>
              <a:rPr lang="en" sz="1800">
                <a:solidFill>
                  <a:srgbClr val="FF8500"/>
                </a:solidFill>
              </a:rPr>
              <a:t>S</a:t>
            </a:r>
            <a:endParaRPr sz="1800">
              <a:solidFill>
                <a:srgbClr val="FF8500"/>
              </a:solidFill>
              <a:latin typeface="Arial"/>
              <a:ea typeface="Arial"/>
              <a:cs typeface="Arial"/>
              <a:sym typeface="Arial"/>
            </a:endParaRPr>
          </a:p>
          <a:p>
            <a:pPr marL="0" marR="0" lvl="0" indent="0" algn="l" rtl="0">
              <a:lnSpc>
                <a:spcPct val="100000"/>
              </a:lnSpc>
              <a:spcBef>
                <a:spcPts val="0"/>
              </a:spcBef>
              <a:spcAft>
                <a:spcPts val="0"/>
              </a:spcAft>
              <a:buNone/>
            </a:pPr>
            <a:endParaRPr sz="2000" b="1"/>
          </a:p>
          <a:p>
            <a:pPr marL="457200" marR="0" lvl="0" indent="-336550" algn="l" rtl="0">
              <a:lnSpc>
                <a:spcPct val="100000"/>
              </a:lnSpc>
              <a:spcBef>
                <a:spcPts val="0"/>
              </a:spcBef>
              <a:spcAft>
                <a:spcPts val="0"/>
              </a:spcAft>
              <a:buSzPts val="1700"/>
              <a:buChar char="●"/>
            </a:pPr>
            <a:r>
              <a:rPr lang="en" sz="1700" b="1"/>
              <a:t>EBSB: </a:t>
            </a:r>
            <a:r>
              <a:rPr lang="en" sz="1700"/>
              <a:t>Ek Bharat Shreshtha Bharat along with various student communities will engage actively in celebrating various festivals of India.</a:t>
            </a:r>
            <a:br>
              <a:rPr lang="en" sz="1700"/>
            </a:br>
            <a:endParaRPr sz="1700"/>
          </a:p>
          <a:p>
            <a:pPr marL="457200" marR="0" lvl="0" indent="-336550" algn="l" rtl="0">
              <a:lnSpc>
                <a:spcPct val="100000"/>
              </a:lnSpc>
              <a:spcBef>
                <a:spcPts val="0"/>
              </a:spcBef>
              <a:spcAft>
                <a:spcPts val="0"/>
              </a:spcAft>
              <a:buSzPts val="1700"/>
              <a:buChar char="●"/>
            </a:pPr>
            <a:r>
              <a:rPr lang="en" sz="1700"/>
              <a:t>Ensure maximum participation for all the events conducted.</a:t>
            </a:r>
            <a:br>
              <a:rPr lang="en" sz="1700"/>
            </a:br>
            <a:endParaRPr sz="1700"/>
          </a:p>
          <a:p>
            <a:pPr marL="457200" marR="0" lvl="0" indent="-336550" algn="l" rtl="0">
              <a:lnSpc>
                <a:spcPct val="100000"/>
              </a:lnSpc>
              <a:spcBef>
                <a:spcPts val="0"/>
              </a:spcBef>
              <a:spcAft>
                <a:spcPts val="0"/>
              </a:spcAft>
              <a:buSzPts val="1700"/>
              <a:buChar char="●"/>
            </a:pPr>
            <a:r>
              <a:rPr lang="en" sz="1700"/>
              <a:t>Also contact the students for feedbacks and suggestions.</a:t>
            </a:r>
            <a:endParaRPr sz="1700"/>
          </a:p>
          <a:p>
            <a:pPr marL="457200" marR="0" lvl="0" indent="0" algn="l" rtl="0">
              <a:lnSpc>
                <a:spcPct val="100000"/>
              </a:lnSpc>
              <a:spcBef>
                <a:spcPts val="0"/>
              </a:spcBef>
              <a:spcAft>
                <a:spcPts val="0"/>
              </a:spcAft>
              <a:buNone/>
            </a:pPr>
            <a:endParaRPr sz="1700"/>
          </a:p>
          <a:p>
            <a:pPr marL="0" marR="355600" lvl="0" indent="0" algn="l" rtl="0">
              <a:lnSpc>
                <a:spcPct val="118750"/>
              </a:lnSpc>
              <a:spcBef>
                <a:spcPts val="0"/>
              </a:spcBef>
              <a:spcAft>
                <a:spcPts val="0"/>
              </a:spcAft>
              <a:buNone/>
            </a:pPr>
            <a:endParaRPr sz="1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973231" y="379447"/>
            <a:ext cx="3249454" cy="47625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WITH THE TEAM</a:t>
            </a:r>
            <a:endParaRPr sz="3000">
              <a:latin typeface="Arial"/>
              <a:ea typeface="Arial"/>
              <a:cs typeface="Arial"/>
              <a:sym typeface="Arial"/>
            </a:endParaRPr>
          </a:p>
        </p:txBody>
      </p:sp>
      <p:sp>
        <p:nvSpPr>
          <p:cNvPr id="188" name="Google Shape;188;p32"/>
          <p:cNvSpPr txBox="1"/>
          <p:nvPr/>
        </p:nvSpPr>
        <p:spPr>
          <a:xfrm>
            <a:off x="1059175" y="1630576"/>
            <a:ext cx="7025700" cy="1962900"/>
          </a:xfrm>
          <a:prstGeom prst="rect">
            <a:avLst/>
          </a:prstGeom>
          <a:noFill/>
          <a:ln>
            <a:noFill/>
          </a:ln>
        </p:spPr>
        <p:txBody>
          <a:bodyPr spcFirstLastPara="1" wrap="square" lIns="0" tIns="9525" rIns="0" bIns="0" anchor="t" anchorCtr="0">
            <a:noAutofit/>
          </a:bodyPr>
          <a:lstStyle/>
          <a:p>
            <a:pPr marL="317500" marR="0" lvl="0" indent="-304800" algn="l" rtl="0">
              <a:lnSpc>
                <a:spcPct val="118958"/>
              </a:lnSpc>
              <a:spcBef>
                <a:spcPts val="0"/>
              </a:spcBef>
              <a:spcAft>
                <a:spcPts val="0"/>
              </a:spcAft>
              <a:buSzPts val="1800"/>
              <a:buFont typeface="Arial"/>
              <a:buChar char="●"/>
            </a:pPr>
            <a:r>
              <a:rPr lang="en" sz="1800"/>
              <a:t>Online orientations will be planned together and executed without hiccups.</a:t>
            </a:r>
            <a:endParaRPr sz="1800">
              <a:latin typeface="Arial"/>
              <a:ea typeface="Arial"/>
              <a:cs typeface="Arial"/>
              <a:sym typeface="Arial"/>
            </a:endParaRPr>
          </a:p>
          <a:p>
            <a:pPr marL="317500" marR="889000" lvl="0" indent="-304800" algn="l" rtl="0">
              <a:lnSpc>
                <a:spcPct val="118750"/>
              </a:lnSpc>
              <a:spcBef>
                <a:spcPts val="100"/>
              </a:spcBef>
              <a:spcAft>
                <a:spcPts val="0"/>
              </a:spcAft>
              <a:buSzPts val="1800"/>
              <a:buFont typeface="Arial"/>
              <a:buChar char="●"/>
            </a:pPr>
            <a:r>
              <a:rPr lang="en" sz="1800">
                <a:latin typeface="Arial"/>
                <a:ea typeface="Arial"/>
                <a:cs typeface="Arial"/>
                <a:sym typeface="Arial"/>
              </a:rPr>
              <a:t>Shall take up the duty of a gymkhana member if he/she is  unavailable.</a:t>
            </a:r>
            <a:endParaRPr sz="1800">
              <a:latin typeface="Arial"/>
              <a:ea typeface="Arial"/>
              <a:cs typeface="Arial"/>
              <a:sym typeface="Arial"/>
            </a:endParaRPr>
          </a:p>
          <a:p>
            <a:pPr marL="317500" marR="0" lvl="0" indent="-304800" algn="l" rtl="0">
              <a:lnSpc>
                <a:spcPct val="115000"/>
              </a:lnSpc>
              <a:spcBef>
                <a:spcPts val="0"/>
              </a:spcBef>
              <a:spcAft>
                <a:spcPts val="0"/>
              </a:spcAft>
              <a:buSzPts val="1800"/>
              <a:buFont typeface="Arial"/>
              <a:buChar char="●"/>
            </a:pPr>
            <a:r>
              <a:rPr lang="en" sz="1800">
                <a:latin typeface="Arial"/>
                <a:ea typeface="Arial"/>
                <a:cs typeface="Arial"/>
                <a:sym typeface="Arial"/>
              </a:rPr>
              <a:t>I </a:t>
            </a:r>
            <a:r>
              <a:rPr lang="en" sz="1800"/>
              <a:t>s</a:t>
            </a:r>
            <a:r>
              <a:rPr lang="en" sz="1800">
                <a:latin typeface="Arial"/>
                <a:ea typeface="Arial"/>
                <a:cs typeface="Arial"/>
                <a:sym typeface="Arial"/>
              </a:rPr>
              <a:t>hall always be available to help the team accomplish their goals</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1625175" y="487225"/>
            <a:ext cx="5805900" cy="844800"/>
          </a:xfrm>
          <a:prstGeom prst="rect">
            <a:avLst/>
          </a:prstGeom>
          <a:noFill/>
          <a:ln>
            <a:noFill/>
          </a:ln>
        </p:spPr>
        <p:txBody>
          <a:bodyPr spcFirstLastPara="1" wrap="square" lIns="0" tIns="9525" rIns="0" bIns="0" anchor="t" anchorCtr="0">
            <a:noAutofit/>
          </a:bodyPr>
          <a:lstStyle/>
          <a:p>
            <a:pPr marL="0" lvl="0" indent="0" algn="ctr" rtl="0">
              <a:lnSpc>
                <a:spcPct val="100000"/>
              </a:lnSpc>
              <a:spcBef>
                <a:spcPts val="0"/>
              </a:spcBef>
              <a:spcAft>
                <a:spcPts val="0"/>
              </a:spcAft>
              <a:buNone/>
            </a:pPr>
            <a:r>
              <a:rPr lang="en" sz="1300"/>
              <a:t>MAY YOUR CHOICES REFLECT YOUR HOPES, NOT YOUR FEARS</a:t>
            </a:r>
            <a:endParaRPr sz="1300"/>
          </a:p>
          <a:p>
            <a:pPr marL="0" lvl="0" indent="0" algn="ctr" rtl="0">
              <a:lnSpc>
                <a:spcPct val="100000"/>
              </a:lnSpc>
              <a:spcBef>
                <a:spcPts val="0"/>
              </a:spcBef>
              <a:spcAft>
                <a:spcPts val="0"/>
              </a:spcAft>
              <a:buNone/>
            </a:pPr>
            <a:endParaRPr sz="1100"/>
          </a:p>
          <a:p>
            <a:pPr marL="457200" lvl="0" indent="0" algn="r" rtl="0">
              <a:lnSpc>
                <a:spcPct val="100000"/>
              </a:lnSpc>
              <a:spcBef>
                <a:spcPts val="0"/>
              </a:spcBef>
              <a:spcAft>
                <a:spcPts val="0"/>
              </a:spcAft>
              <a:buNone/>
            </a:pPr>
            <a:r>
              <a:rPr lang="en" sz="1200"/>
              <a:t>- Nelson Mandela</a:t>
            </a:r>
            <a:endParaRPr sz="1200"/>
          </a:p>
        </p:txBody>
      </p:sp>
      <p:sp>
        <p:nvSpPr>
          <p:cNvPr id="194" name="Google Shape;194;p33"/>
          <p:cNvSpPr txBox="1"/>
          <p:nvPr/>
        </p:nvSpPr>
        <p:spPr>
          <a:xfrm>
            <a:off x="991125" y="1641550"/>
            <a:ext cx="7074000" cy="1556700"/>
          </a:xfrm>
          <a:prstGeom prst="rect">
            <a:avLst/>
          </a:prstGeom>
          <a:noFill/>
          <a:ln>
            <a:noFill/>
          </a:ln>
        </p:spPr>
        <p:txBody>
          <a:bodyPr spcFirstLastPara="1" wrap="square" lIns="0" tIns="20950" rIns="0" bIns="0" anchor="t" anchorCtr="0">
            <a:noAutofit/>
          </a:bodyPr>
          <a:lstStyle/>
          <a:p>
            <a:pPr marL="12700" marR="0" lvl="0" indent="0" algn="l" rtl="0">
              <a:lnSpc>
                <a:spcPct val="118750"/>
              </a:lnSpc>
              <a:spcBef>
                <a:spcPts val="0"/>
              </a:spcBef>
              <a:spcAft>
                <a:spcPts val="0"/>
              </a:spcAft>
              <a:buNone/>
            </a:pPr>
            <a:endParaRPr sz="1800">
              <a:latin typeface="Arial"/>
              <a:ea typeface="Arial"/>
              <a:cs typeface="Arial"/>
              <a:sym typeface="Arial"/>
            </a:endParaRPr>
          </a:p>
          <a:p>
            <a:pPr marL="0" marR="0" lvl="0" indent="0" algn="ctr" rtl="0">
              <a:lnSpc>
                <a:spcPct val="100000"/>
              </a:lnSpc>
              <a:spcBef>
                <a:spcPts val="0"/>
              </a:spcBef>
              <a:spcAft>
                <a:spcPts val="0"/>
              </a:spcAft>
              <a:buSzPts val="1100"/>
              <a:buNone/>
            </a:pPr>
            <a:r>
              <a:rPr lang="en" sz="2000"/>
              <a:t>We now have a unique opportunity to use this crisis to do things differently and build a sustainable, resilient and inclusive tomorrow.</a:t>
            </a:r>
            <a:endParaRPr sz="2000"/>
          </a:p>
          <a:p>
            <a:pPr marL="0" marR="0" lvl="0" indent="0" algn="ctr" rtl="0">
              <a:lnSpc>
                <a:spcPct val="100000"/>
              </a:lnSpc>
              <a:spcBef>
                <a:spcPts val="0"/>
              </a:spcBef>
              <a:spcAft>
                <a:spcPts val="0"/>
              </a:spcAft>
              <a:buSzPts val="1100"/>
              <a:buNone/>
            </a:pPr>
            <a:r>
              <a:rPr lang="en" sz="2000"/>
              <a:t>I pledge that I will put my maximum effort to achieve that.</a:t>
            </a:r>
            <a:endParaRPr sz="2300">
              <a:latin typeface="Arial"/>
              <a:ea typeface="Arial"/>
              <a:cs typeface="Arial"/>
              <a:sym typeface="Arial"/>
            </a:endParaRPr>
          </a:p>
        </p:txBody>
      </p:sp>
      <p:sp>
        <p:nvSpPr>
          <p:cNvPr id="195" name="Google Shape;195;p33"/>
          <p:cNvSpPr txBox="1">
            <a:spLocks noGrp="1"/>
          </p:cNvSpPr>
          <p:nvPr>
            <p:ph type="title"/>
          </p:nvPr>
        </p:nvSpPr>
        <p:spPr>
          <a:xfrm>
            <a:off x="3374022" y="3938925"/>
            <a:ext cx="2308200" cy="47640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i="1">
                <a:solidFill>
                  <a:srgbClr val="FF8500"/>
                </a:solidFill>
              </a:rPr>
              <a:t>THANK YOU</a:t>
            </a:r>
            <a:endParaRPr sz="3000" i="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969175" y="3233073"/>
            <a:ext cx="6648300" cy="1039800"/>
          </a:xfrm>
          <a:prstGeom prst="rect">
            <a:avLst/>
          </a:prstGeom>
          <a:noFill/>
          <a:ln>
            <a:noFill/>
          </a:ln>
        </p:spPr>
        <p:txBody>
          <a:bodyPr spcFirstLastPara="1" wrap="square" lIns="0" tIns="20000" rIns="0" bIns="0" anchor="t" anchorCtr="0">
            <a:noAutofit/>
          </a:bodyPr>
          <a:lstStyle/>
          <a:p>
            <a:pPr marL="12700" marR="0" lvl="0" indent="0" algn="l" rtl="0">
              <a:lnSpc>
                <a:spcPct val="119166"/>
              </a:lnSpc>
              <a:spcBef>
                <a:spcPts val="0"/>
              </a:spcBef>
              <a:spcAft>
                <a:spcPts val="0"/>
              </a:spcAft>
              <a:buNone/>
            </a:pPr>
            <a:r>
              <a:rPr lang="en" sz="1800"/>
              <a:t>The goals which I seek to achieve are not possible without your support. I am sure my agenda today, will convince you to support me.</a:t>
            </a:r>
            <a:endParaRPr sz="1800">
              <a:latin typeface="Arial"/>
              <a:ea typeface="Arial"/>
              <a:cs typeface="Arial"/>
              <a:sym typeface="Arial"/>
            </a:endParaRPr>
          </a:p>
        </p:txBody>
      </p:sp>
      <p:sp>
        <p:nvSpPr>
          <p:cNvPr id="117" name="Google Shape;117;p20"/>
          <p:cNvSpPr txBox="1"/>
          <p:nvPr/>
        </p:nvSpPr>
        <p:spPr>
          <a:xfrm>
            <a:off x="989025" y="1136144"/>
            <a:ext cx="6648300" cy="1924800"/>
          </a:xfrm>
          <a:prstGeom prst="rect">
            <a:avLst/>
          </a:prstGeom>
          <a:noFill/>
          <a:ln>
            <a:noFill/>
          </a:ln>
        </p:spPr>
        <p:txBody>
          <a:bodyPr spcFirstLastPara="1" wrap="square" lIns="0" tIns="20000" rIns="0" bIns="0" anchor="t" anchorCtr="0">
            <a:noAutofit/>
          </a:bodyPr>
          <a:lstStyle/>
          <a:p>
            <a:pPr marL="12700" marR="0" lvl="0" indent="0" algn="l" rtl="0">
              <a:lnSpc>
                <a:spcPct val="119166"/>
              </a:lnSpc>
              <a:spcBef>
                <a:spcPts val="0"/>
              </a:spcBef>
              <a:spcAft>
                <a:spcPts val="0"/>
              </a:spcAft>
              <a:buClr>
                <a:schemeClr val="dk1"/>
              </a:buClr>
              <a:buSzPts val="1100"/>
              <a:buFont typeface="Arial"/>
              <a:buNone/>
            </a:pPr>
            <a:r>
              <a:rPr lang="en" sz="1800">
                <a:solidFill>
                  <a:schemeClr val="dk1"/>
                </a:solidFill>
              </a:rPr>
              <a:t>I, Devasoorya Rejeesh, a sophomore undergraduate from the department of Material Science and Metallurgical Engineering, if elected as a UG representative for the  session 2020-2021 of Students’ Gymkhana - IITH, will work for the betterment of Undergraduates and Master of Sciences students in all possible fields.</a:t>
            </a:r>
            <a:endParaRPr sz="1800">
              <a:solidFill>
                <a:schemeClr val="dk1"/>
              </a:solidFill>
            </a:endParaRPr>
          </a:p>
          <a:p>
            <a:pPr marL="0" marR="0" lvl="0" indent="0" algn="l" rtl="0">
              <a:lnSpc>
                <a:spcPct val="119166"/>
              </a:lnSpc>
              <a:spcBef>
                <a:spcPts val="0"/>
              </a:spcBef>
              <a:spcAft>
                <a:spcPts val="0"/>
              </a:spcAft>
              <a:buClr>
                <a:schemeClr val="dk1"/>
              </a:buClr>
              <a:buSzPts val="1100"/>
              <a:buFont typeface="Arial"/>
              <a:buNone/>
            </a:pPr>
            <a:endParaRPr sz="1800">
              <a:solidFill>
                <a:schemeClr val="dk1"/>
              </a:solidFill>
            </a:endParaRPr>
          </a:p>
          <a:p>
            <a:pPr marL="0" marR="0" lvl="0" indent="0" algn="l" rtl="0">
              <a:lnSpc>
                <a:spcPct val="119166"/>
              </a:lnSpc>
              <a:spcBef>
                <a:spcPts val="0"/>
              </a:spcBef>
              <a:spcAft>
                <a:spcPts val="0"/>
              </a:spcAft>
              <a:buNone/>
            </a:pP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969166" y="489558"/>
            <a:ext cx="2685600" cy="47640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CREDENTIAL</a:t>
            </a:r>
            <a:r>
              <a:rPr lang="en" sz="3000" b="0">
                <a:solidFill>
                  <a:srgbClr val="FF8500"/>
                </a:solidFill>
              </a:rPr>
              <a:t>S</a:t>
            </a:r>
            <a:endParaRPr sz="3000">
              <a:latin typeface="Arial"/>
              <a:ea typeface="Arial"/>
              <a:cs typeface="Arial"/>
              <a:sym typeface="Arial"/>
            </a:endParaRPr>
          </a:p>
        </p:txBody>
      </p:sp>
      <p:sp>
        <p:nvSpPr>
          <p:cNvPr id="123" name="Google Shape;123;p21"/>
          <p:cNvSpPr txBox="1"/>
          <p:nvPr/>
        </p:nvSpPr>
        <p:spPr>
          <a:xfrm>
            <a:off x="969166" y="1156272"/>
            <a:ext cx="7732200" cy="1652100"/>
          </a:xfrm>
          <a:prstGeom prst="rect">
            <a:avLst/>
          </a:prstGeom>
          <a:noFill/>
          <a:ln>
            <a:noFill/>
          </a:ln>
        </p:spPr>
        <p:txBody>
          <a:bodyPr spcFirstLastPara="1" wrap="square" lIns="0" tIns="9525" rIns="0" bIns="0" anchor="t" anchorCtr="0">
            <a:noAutofit/>
          </a:bodyPr>
          <a:lstStyle/>
          <a:p>
            <a:pPr marL="266700" marR="0" lvl="0" indent="-247650" algn="l" rtl="0">
              <a:lnSpc>
                <a:spcPct val="119583"/>
              </a:lnSpc>
              <a:spcBef>
                <a:spcPts val="0"/>
              </a:spcBef>
              <a:spcAft>
                <a:spcPts val="0"/>
              </a:spcAft>
              <a:buSzPts val="1700"/>
              <a:buFont typeface="Noto Sans Symbols"/>
              <a:buChar char="▪"/>
            </a:pPr>
            <a:r>
              <a:rPr lang="en" sz="1700" dirty="0"/>
              <a:t>Creatives</a:t>
            </a:r>
            <a:r>
              <a:rPr lang="en" sz="1700" dirty="0">
                <a:latin typeface="Arial"/>
                <a:ea typeface="Arial"/>
                <a:cs typeface="Arial"/>
                <a:sym typeface="Arial"/>
              </a:rPr>
              <a:t> Coordinator - Elan &amp; Nvision </a:t>
            </a:r>
            <a:r>
              <a:rPr lang="en" sz="1700" dirty="0"/>
              <a:t>2020, The Techno-Cultural Fest of IITH</a:t>
            </a:r>
            <a:endParaRPr sz="1700" dirty="0"/>
          </a:p>
          <a:p>
            <a:pPr marL="266700" marR="0" lvl="0" indent="-247650" algn="l" rtl="0">
              <a:lnSpc>
                <a:spcPct val="119583"/>
              </a:lnSpc>
              <a:spcBef>
                <a:spcPts val="0"/>
              </a:spcBef>
              <a:spcAft>
                <a:spcPts val="0"/>
              </a:spcAft>
              <a:buSzPts val="1700"/>
              <a:buFont typeface="Noto Sans Symbols"/>
              <a:buChar char="▪"/>
            </a:pPr>
            <a:r>
              <a:rPr lang="en" sz="1700" dirty="0"/>
              <a:t>Design Coordinator - Zozimus, The Literary Fest of IITH (2019-20)</a:t>
            </a:r>
            <a:endParaRPr sz="1700" dirty="0"/>
          </a:p>
          <a:p>
            <a:pPr marL="266700" marR="0" lvl="0" indent="-247650" algn="l" rtl="0">
              <a:lnSpc>
                <a:spcPct val="118958"/>
              </a:lnSpc>
              <a:spcBef>
                <a:spcPts val="0"/>
              </a:spcBef>
              <a:spcAft>
                <a:spcPts val="0"/>
              </a:spcAft>
              <a:buSzPts val="1700"/>
              <a:buFont typeface="Noto Sans Symbols"/>
              <a:buChar char="▪"/>
            </a:pPr>
            <a:r>
              <a:rPr lang="en" sz="1700" dirty="0">
                <a:latin typeface="Arial"/>
                <a:ea typeface="Arial"/>
                <a:cs typeface="Arial"/>
                <a:sym typeface="Arial"/>
              </a:rPr>
              <a:t>Core Member</a:t>
            </a:r>
            <a:r>
              <a:rPr lang="en" sz="1700" dirty="0"/>
              <a:t> - LitSoc, The Literary Society of IITH </a:t>
            </a:r>
            <a:r>
              <a:rPr lang="en" sz="1700" dirty="0">
                <a:solidFill>
                  <a:schemeClr val="dk1"/>
                </a:solidFill>
              </a:rPr>
              <a:t>(2019-20)</a:t>
            </a:r>
            <a:endParaRPr sz="1700" dirty="0"/>
          </a:p>
          <a:p>
            <a:pPr marL="266700" marR="0" lvl="0" indent="-247650" algn="l" rtl="0">
              <a:lnSpc>
                <a:spcPct val="118958"/>
              </a:lnSpc>
              <a:spcBef>
                <a:spcPts val="0"/>
              </a:spcBef>
              <a:spcAft>
                <a:spcPts val="0"/>
              </a:spcAft>
              <a:buSzPts val="1700"/>
              <a:buChar char="▪"/>
            </a:pPr>
            <a:r>
              <a:rPr lang="en" sz="1700" dirty="0"/>
              <a:t>Core Member - Gesture, The Arts Club of IITH</a:t>
            </a:r>
            <a:r>
              <a:rPr lang="en" sz="1700" dirty="0">
                <a:solidFill>
                  <a:schemeClr val="dk1"/>
                </a:solidFill>
              </a:rPr>
              <a:t> (2019-20)</a:t>
            </a:r>
            <a:endParaRPr sz="1700" dirty="0"/>
          </a:p>
          <a:p>
            <a:pPr marL="266700" marR="0" lvl="0" indent="-247650" algn="l" rtl="0">
              <a:lnSpc>
                <a:spcPct val="118750"/>
              </a:lnSpc>
              <a:spcBef>
                <a:spcPts val="0"/>
              </a:spcBef>
              <a:spcAft>
                <a:spcPts val="0"/>
              </a:spcAft>
              <a:buSzPts val="1700"/>
              <a:buFont typeface="Noto Sans Symbols"/>
              <a:buChar char="▪"/>
            </a:pPr>
            <a:r>
              <a:rPr lang="en" sz="1700" dirty="0"/>
              <a:t>Core Member - Cepheid, The Astronomy and Astrophysics Club of IITH</a:t>
            </a:r>
            <a:r>
              <a:rPr lang="en" sz="1700" dirty="0">
                <a:solidFill>
                  <a:schemeClr val="dk1"/>
                </a:solidFill>
              </a:rPr>
              <a:t> (2019-20)</a:t>
            </a:r>
            <a:endParaRPr sz="1700" dirty="0"/>
          </a:p>
          <a:p>
            <a:pPr marL="266700" marR="0" lvl="0" indent="-247650" algn="l" rtl="0">
              <a:lnSpc>
                <a:spcPct val="118750"/>
              </a:lnSpc>
              <a:spcBef>
                <a:spcPts val="0"/>
              </a:spcBef>
              <a:spcAft>
                <a:spcPts val="0"/>
              </a:spcAft>
              <a:buSzPts val="1700"/>
              <a:buChar char="▪"/>
            </a:pPr>
            <a:r>
              <a:rPr lang="en" sz="1700" dirty="0"/>
              <a:t>Assistant Manager at E-Cell, The Entrepreneurship Cell of IITH </a:t>
            </a:r>
            <a:r>
              <a:rPr lang="en" sz="1700" dirty="0">
                <a:solidFill>
                  <a:schemeClr val="dk1"/>
                </a:solidFill>
              </a:rPr>
              <a:t> (2018-19)</a:t>
            </a:r>
            <a:endParaRPr sz="1700" dirty="0"/>
          </a:p>
          <a:p>
            <a:pPr marL="266700" marR="0" lvl="0" indent="-247650" algn="l" rtl="0">
              <a:lnSpc>
                <a:spcPct val="118750"/>
              </a:lnSpc>
              <a:spcBef>
                <a:spcPts val="0"/>
              </a:spcBef>
              <a:spcAft>
                <a:spcPts val="0"/>
              </a:spcAft>
              <a:buSzPts val="1700"/>
              <a:buFont typeface="Noto Sans Symbols"/>
              <a:buChar char="▪"/>
            </a:pPr>
            <a:r>
              <a:rPr lang="en" sz="1700" dirty="0"/>
              <a:t>Active Member of Robotix, The Robotics Club of IITH</a:t>
            </a:r>
            <a:r>
              <a:rPr lang="en" sz="1700" dirty="0">
                <a:solidFill>
                  <a:schemeClr val="dk1"/>
                </a:solidFill>
              </a:rPr>
              <a:t> (2019-20)</a:t>
            </a:r>
            <a:endParaRPr sz="1700" dirty="0">
              <a:solidFill>
                <a:schemeClr val="dk1"/>
              </a:solidFill>
            </a:endParaRPr>
          </a:p>
          <a:p>
            <a:pPr marL="266700" marR="0" lvl="0" indent="-247650" algn="l" rtl="0">
              <a:lnSpc>
                <a:spcPct val="118750"/>
              </a:lnSpc>
              <a:spcBef>
                <a:spcPts val="0"/>
              </a:spcBef>
              <a:spcAft>
                <a:spcPts val="0"/>
              </a:spcAft>
              <a:buClr>
                <a:schemeClr val="dk1"/>
              </a:buClr>
              <a:buSzPts val="1700"/>
              <a:buChar char="▪"/>
            </a:pPr>
            <a:r>
              <a:rPr lang="en" sz="1700" dirty="0">
                <a:solidFill>
                  <a:schemeClr val="dk1"/>
                </a:solidFill>
              </a:rPr>
              <a:t>Active Member of the Freshers night (Newtella) organising committee (2019)</a:t>
            </a:r>
            <a:endParaRPr sz="1700" dirty="0">
              <a:solidFill>
                <a:schemeClr val="dk1"/>
              </a:solidFill>
            </a:endParaRPr>
          </a:p>
          <a:p>
            <a:pPr marL="266700" marR="0" lvl="0" indent="-247650" algn="l" rtl="0">
              <a:lnSpc>
                <a:spcPct val="118750"/>
              </a:lnSpc>
              <a:spcBef>
                <a:spcPts val="0"/>
              </a:spcBef>
              <a:spcAft>
                <a:spcPts val="0"/>
              </a:spcAft>
              <a:buSzPts val="1700"/>
              <a:buFont typeface="Noto Sans Symbols"/>
              <a:buChar char="▪"/>
            </a:pPr>
            <a:r>
              <a:rPr lang="en" sz="1700" dirty="0">
                <a:latin typeface="Arial"/>
                <a:ea typeface="Arial"/>
                <a:cs typeface="Arial"/>
                <a:sym typeface="Arial"/>
              </a:rPr>
              <a:t>Volunteered for various domains in Elan &amp; Nvision </a:t>
            </a:r>
            <a:r>
              <a:rPr lang="en" sz="1700" dirty="0"/>
              <a:t>20</a:t>
            </a:r>
            <a:r>
              <a:rPr lang="en" sz="1700" dirty="0">
                <a:latin typeface="Arial"/>
                <a:ea typeface="Arial"/>
                <a:cs typeface="Arial"/>
                <a:sym typeface="Arial"/>
              </a:rPr>
              <a:t>1</a:t>
            </a:r>
            <a:r>
              <a:rPr lang="en" sz="1700" dirty="0"/>
              <a:t>9</a:t>
            </a:r>
            <a:endParaRPr sz="1700"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973231" y="379446"/>
            <a:ext cx="1415891" cy="47625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DUTIES</a:t>
            </a:r>
            <a:endParaRPr sz="3000">
              <a:latin typeface="Arial"/>
              <a:ea typeface="Arial"/>
              <a:cs typeface="Arial"/>
              <a:sym typeface="Arial"/>
            </a:endParaRPr>
          </a:p>
        </p:txBody>
      </p:sp>
      <p:sp>
        <p:nvSpPr>
          <p:cNvPr id="129" name="Google Shape;129;p22"/>
          <p:cNvSpPr txBox="1"/>
          <p:nvPr/>
        </p:nvSpPr>
        <p:spPr>
          <a:xfrm>
            <a:off x="975354" y="1116978"/>
            <a:ext cx="7193400" cy="3522300"/>
          </a:xfrm>
          <a:prstGeom prst="rect">
            <a:avLst/>
          </a:prstGeom>
          <a:noFill/>
          <a:ln>
            <a:noFill/>
          </a:ln>
        </p:spPr>
        <p:txBody>
          <a:bodyPr spcFirstLastPara="1" wrap="square" lIns="114300" tIns="9525" rIns="0" bIns="0" anchor="t" anchorCtr="0">
            <a:noAutofit/>
          </a:bodyPr>
          <a:lstStyle/>
          <a:p>
            <a:pPr marL="0" marR="241300" lvl="0" indent="-57150" algn="l" rtl="0">
              <a:lnSpc>
                <a:spcPct val="100000"/>
              </a:lnSpc>
              <a:spcBef>
                <a:spcPts val="0"/>
              </a:spcBef>
              <a:spcAft>
                <a:spcPts val="0"/>
              </a:spcAft>
              <a:buNone/>
            </a:pPr>
            <a:r>
              <a:rPr lang="en" sz="1600">
                <a:latin typeface="Arial"/>
                <a:ea typeface="Arial"/>
                <a:cs typeface="Arial"/>
                <a:sym typeface="Arial"/>
              </a:rPr>
              <a:t>1. The UG Rep shall be the point of contact of all the Undergraduates for all the</a:t>
            </a:r>
            <a:r>
              <a:rPr lang="en" sz="1600"/>
              <a:t> </a:t>
            </a:r>
            <a:r>
              <a:rPr lang="en" sz="1600">
                <a:latin typeface="Arial"/>
                <a:ea typeface="Arial"/>
                <a:cs typeface="Arial"/>
                <a:sym typeface="Arial"/>
              </a:rPr>
              <a:t>events happening</a:t>
            </a:r>
            <a:r>
              <a:rPr lang="en" sz="1600"/>
              <a:t> </a:t>
            </a:r>
            <a:r>
              <a:rPr lang="en" sz="1600">
                <a:latin typeface="Arial"/>
                <a:ea typeface="Arial"/>
                <a:cs typeface="Arial"/>
                <a:sym typeface="Arial"/>
              </a:rPr>
              <a:t>with respect to the Undergraduates including:</a:t>
            </a:r>
            <a:endParaRPr sz="1600">
              <a:latin typeface="Arial"/>
              <a:ea typeface="Arial"/>
              <a:cs typeface="Arial"/>
              <a:sym typeface="Arial"/>
            </a:endParaRPr>
          </a:p>
          <a:p>
            <a:pPr marL="342900" marR="0" lvl="0" indent="-101600" algn="l" rtl="0">
              <a:lnSpc>
                <a:spcPct val="100000"/>
              </a:lnSpc>
              <a:spcBef>
                <a:spcPts val="300"/>
              </a:spcBef>
              <a:spcAft>
                <a:spcPts val="0"/>
              </a:spcAft>
              <a:buSzPts val="1600"/>
              <a:buFont typeface="Arial"/>
              <a:buAutoNum type="alphaLcParenBoth"/>
            </a:pPr>
            <a:r>
              <a:rPr lang="en" sz="1600"/>
              <a:t> </a:t>
            </a:r>
            <a:r>
              <a:rPr lang="en" sz="1600">
                <a:latin typeface="Arial"/>
                <a:ea typeface="Arial"/>
                <a:cs typeface="Arial"/>
                <a:sym typeface="Arial"/>
              </a:rPr>
              <a:t>Festivals and Events</a:t>
            </a:r>
            <a:endParaRPr sz="1600">
              <a:latin typeface="Arial"/>
              <a:ea typeface="Arial"/>
              <a:cs typeface="Arial"/>
              <a:sym typeface="Arial"/>
            </a:endParaRPr>
          </a:p>
          <a:p>
            <a:pPr marL="342900" marR="0" lvl="0" indent="-101600" algn="l" rtl="0">
              <a:lnSpc>
                <a:spcPct val="100000"/>
              </a:lnSpc>
              <a:spcBef>
                <a:spcPts val="300"/>
              </a:spcBef>
              <a:spcAft>
                <a:spcPts val="0"/>
              </a:spcAft>
              <a:buSzPts val="1600"/>
              <a:buFont typeface="Arial"/>
              <a:buAutoNum type="alphaLcParenBoth"/>
            </a:pPr>
            <a:r>
              <a:rPr lang="en" sz="1600"/>
              <a:t> </a:t>
            </a:r>
            <a:r>
              <a:rPr lang="en" sz="1600">
                <a:latin typeface="Arial"/>
                <a:ea typeface="Arial"/>
                <a:cs typeface="Arial"/>
                <a:sym typeface="Arial"/>
              </a:rPr>
              <a:t>Collection of entire record of batches corresponding to UG’s</a:t>
            </a:r>
            <a:endParaRPr sz="1600">
              <a:latin typeface="Arial"/>
              <a:ea typeface="Arial"/>
              <a:cs typeface="Arial"/>
              <a:sym typeface="Arial"/>
            </a:endParaRPr>
          </a:p>
          <a:p>
            <a:pPr marL="342900" marR="0" lvl="0" indent="-101600" algn="l" rtl="0">
              <a:lnSpc>
                <a:spcPct val="100000"/>
              </a:lnSpc>
              <a:spcBef>
                <a:spcPts val="300"/>
              </a:spcBef>
              <a:spcAft>
                <a:spcPts val="0"/>
              </a:spcAft>
              <a:buSzPts val="1600"/>
              <a:buFont typeface="Arial"/>
              <a:buAutoNum type="alphaLcParenBoth"/>
            </a:pPr>
            <a:r>
              <a:rPr lang="en" sz="1600"/>
              <a:t> </a:t>
            </a:r>
            <a:r>
              <a:rPr lang="en" sz="1600">
                <a:latin typeface="Arial"/>
                <a:ea typeface="Arial"/>
                <a:cs typeface="Arial"/>
                <a:sym typeface="Arial"/>
              </a:rPr>
              <a:t>Fresher and Farewell part</a:t>
            </a:r>
            <a:r>
              <a:rPr lang="en" sz="1600"/>
              <a:t>ies</a:t>
            </a:r>
            <a:r>
              <a:rPr lang="en" sz="1600">
                <a:latin typeface="Arial"/>
                <a:ea typeface="Arial"/>
                <a:cs typeface="Arial"/>
                <a:sym typeface="Arial"/>
              </a:rPr>
              <a:t> for all the Undergraduate batches</a:t>
            </a:r>
            <a:endParaRPr sz="1200">
              <a:latin typeface="Arial"/>
              <a:ea typeface="Arial"/>
              <a:cs typeface="Arial"/>
              <a:sym typeface="Arial"/>
            </a:endParaRPr>
          </a:p>
          <a:p>
            <a:pPr marL="0" marR="292100" lvl="0" indent="-101600" algn="l" rtl="0">
              <a:lnSpc>
                <a:spcPct val="100000"/>
              </a:lnSpc>
              <a:spcBef>
                <a:spcPts val="300"/>
              </a:spcBef>
              <a:spcAft>
                <a:spcPts val="0"/>
              </a:spcAft>
              <a:buSzPts val="1600"/>
              <a:buFont typeface="Arial"/>
              <a:buAutoNum type="arabicPeriod" startAt="2"/>
            </a:pPr>
            <a:r>
              <a:rPr lang="en" sz="1600">
                <a:latin typeface="Arial"/>
                <a:ea typeface="Arial"/>
                <a:cs typeface="Arial"/>
                <a:sym typeface="Arial"/>
              </a:rPr>
              <a:t>The UG Rep shall work along with the PG Rep on the matters listed in 1  (a), (b), </a:t>
            </a:r>
            <a:r>
              <a:rPr lang="en" sz="1600"/>
              <a:t>(c).</a:t>
            </a:r>
            <a:endParaRPr sz="1200">
              <a:latin typeface="Arial"/>
              <a:ea typeface="Arial"/>
              <a:cs typeface="Arial"/>
              <a:sym typeface="Arial"/>
            </a:endParaRPr>
          </a:p>
          <a:p>
            <a:pPr marL="0" marR="596900" lvl="0" indent="-101600" algn="l" rtl="0">
              <a:lnSpc>
                <a:spcPct val="100000"/>
              </a:lnSpc>
              <a:spcBef>
                <a:spcPts val="300"/>
              </a:spcBef>
              <a:spcAft>
                <a:spcPts val="0"/>
              </a:spcAft>
              <a:buSzPts val="1600"/>
              <a:buFont typeface="Arial"/>
              <a:buAutoNum type="arabicPeriod" startAt="2"/>
            </a:pPr>
            <a:r>
              <a:rPr lang="en" sz="1600">
                <a:latin typeface="Arial"/>
                <a:ea typeface="Arial"/>
                <a:cs typeface="Arial"/>
                <a:sym typeface="Arial"/>
              </a:rPr>
              <a:t>The UG Rep shall work along with the General Secretary 1, General  Secretary 2 on the matters related to hostel and catering issues.</a:t>
            </a:r>
            <a:endParaRPr sz="1200">
              <a:latin typeface="Arial"/>
              <a:ea typeface="Arial"/>
              <a:cs typeface="Arial"/>
              <a:sym typeface="Arial"/>
            </a:endParaRPr>
          </a:p>
          <a:p>
            <a:pPr marL="0" marR="0" lvl="0" indent="-101600" algn="l" rtl="0">
              <a:lnSpc>
                <a:spcPct val="99700"/>
              </a:lnSpc>
              <a:spcBef>
                <a:spcPts val="300"/>
              </a:spcBef>
              <a:spcAft>
                <a:spcPts val="0"/>
              </a:spcAft>
              <a:buSzPts val="1600"/>
              <a:buFont typeface="Arial"/>
              <a:buAutoNum type="arabicPeriod" startAt="2"/>
            </a:pPr>
            <a:r>
              <a:rPr lang="en" sz="1600">
                <a:latin typeface="Arial"/>
                <a:ea typeface="Arial"/>
                <a:cs typeface="Arial"/>
                <a:sym typeface="Arial"/>
              </a:rPr>
              <a:t>The UG Rep shall try to bring out new initiatives along with the PG Rep and General Secretaries to increase the student</a:t>
            </a:r>
            <a:r>
              <a:rPr lang="en" sz="1600"/>
              <a:t>s’</a:t>
            </a:r>
            <a:r>
              <a:rPr lang="en" sz="1600">
                <a:latin typeface="Arial"/>
                <a:ea typeface="Arial"/>
                <a:cs typeface="Arial"/>
                <a:sym typeface="Arial"/>
              </a:rPr>
              <a:t> participation and effectively  reduce the UG-PG gap.</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52400" y="1066800"/>
            <a:ext cx="8839201" cy="3032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897031" y="303247"/>
            <a:ext cx="1626000" cy="47640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AGENDA</a:t>
            </a:r>
            <a:endParaRPr sz="3000">
              <a:latin typeface="Arial"/>
              <a:ea typeface="Arial"/>
              <a:cs typeface="Arial"/>
              <a:sym typeface="Arial"/>
            </a:endParaRPr>
          </a:p>
        </p:txBody>
      </p:sp>
      <p:sp>
        <p:nvSpPr>
          <p:cNvPr id="140" name="Google Shape;140;p24"/>
          <p:cNvSpPr txBox="1"/>
          <p:nvPr/>
        </p:nvSpPr>
        <p:spPr>
          <a:xfrm>
            <a:off x="823575" y="937200"/>
            <a:ext cx="7706700" cy="3769500"/>
          </a:xfrm>
          <a:prstGeom prst="rect">
            <a:avLst/>
          </a:prstGeom>
          <a:noFill/>
          <a:ln>
            <a:noFill/>
          </a:ln>
        </p:spPr>
        <p:txBody>
          <a:bodyPr spcFirstLastPara="1" wrap="square" lIns="0" tIns="42375" rIns="0" bIns="0" anchor="t" anchorCtr="0">
            <a:noAutofit/>
          </a:bodyPr>
          <a:lstStyle/>
          <a:p>
            <a:pPr marL="0" marR="0" lvl="0" indent="0" algn="l" rtl="0">
              <a:lnSpc>
                <a:spcPct val="100000"/>
              </a:lnSpc>
              <a:spcBef>
                <a:spcPts val="0"/>
              </a:spcBef>
              <a:spcAft>
                <a:spcPts val="0"/>
              </a:spcAft>
              <a:buNone/>
            </a:pPr>
            <a:r>
              <a:rPr lang="en" sz="1800">
                <a:solidFill>
                  <a:srgbClr val="FF8500"/>
                </a:solidFill>
              </a:rPr>
              <a:t>FRESHMEN - INTERACTION AND PARTICIPATION</a:t>
            </a:r>
            <a:endParaRPr sz="1800">
              <a:solidFill>
                <a:srgbClr val="FF8500"/>
              </a:solidFill>
            </a:endParaRPr>
          </a:p>
          <a:p>
            <a:pPr marL="0" marR="0" lvl="0" indent="0" algn="l" rtl="0">
              <a:lnSpc>
                <a:spcPct val="100000"/>
              </a:lnSpc>
              <a:spcBef>
                <a:spcPts val="0"/>
              </a:spcBef>
              <a:spcAft>
                <a:spcPts val="0"/>
              </a:spcAft>
              <a:buNone/>
            </a:pPr>
            <a:endParaRPr sz="1800">
              <a:solidFill>
                <a:srgbClr val="FF8500"/>
              </a:solidFill>
            </a:endParaRPr>
          </a:p>
          <a:p>
            <a:pPr marL="457200" marR="38100" lvl="0" indent="-323850" algn="l" rtl="0">
              <a:lnSpc>
                <a:spcPct val="118750"/>
              </a:lnSpc>
              <a:spcBef>
                <a:spcPts val="100"/>
              </a:spcBef>
              <a:spcAft>
                <a:spcPts val="0"/>
              </a:spcAft>
              <a:buSzPts val="1500"/>
              <a:buChar char="●"/>
            </a:pPr>
            <a:r>
              <a:rPr lang="en" sz="1600" b="1">
                <a:solidFill>
                  <a:schemeClr val="dk1"/>
                </a:solidFill>
              </a:rPr>
              <a:t>Freshers’ forum discussion and interaction: </a:t>
            </a:r>
            <a:r>
              <a:rPr lang="en" sz="1600">
                <a:solidFill>
                  <a:schemeClr val="dk1"/>
                </a:solidFill>
              </a:rPr>
              <a:t>An official facebook group will be created for the freshers which will contain a discord server link.</a:t>
            </a:r>
            <a:endParaRPr sz="1600">
              <a:solidFill>
                <a:schemeClr val="dk1"/>
              </a:solidFill>
            </a:endParaRPr>
          </a:p>
          <a:p>
            <a:pPr marL="457200" marR="38100" lvl="0" indent="-323850" algn="l" rtl="0">
              <a:lnSpc>
                <a:spcPct val="118750"/>
              </a:lnSpc>
              <a:spcBef>
                <a:spcPts val="0"/>
              </a:spcBef>
              <a:spcAft>
                <a:spcPts val="0"/>
              </a:spcAft>
              <a:buSzPts val="1500"/>
              <a:buChar char="●"/>
            </a:pPr>
            <a:r>
              <a:rPr lang="en" sz="1600">
                <a:solidFill>
                  <a:schemeClr val="dk1"/>
                </a:solidFill>
              </a:rPr>
              <a:t>Considering the possibility of a complete online semester, the server would be maintained by a group of students.</a:t>
            </a:r>
            <a:endParaRPr sz="1600">
              <a:solidFill>
                <a:schemeClr val="dk1"/>
              </a:solidFill>
            </a:endParaRPr>
          </a:p>
          <a:p>
            <a:pPr marL="457200" marR="38100" lvl="0" indent="-330200" algn="l" rtl="0">
              <a:lnSpc>
                <a:spcPct val="118750"/>
              </a:lnSpc>
              <a:spcBef>
                <a:spcPts val="0"/>
              </a:spcBef>
              <a:spcAft>
                <a:spcPts val="0"/>
              </a:spcAft>
              <a:buClr>
                <a:schemeClr val="dk1"/>
              </a:buClr>
              <a:buSzPts val="1600"/>
              <a:buChar char="●"/>
            </a:pPr>
            <a:r>
              <a:rPr lang="en" sz="1600">
                <a:solidFill>
                  <a:schemeClr val="dk1"/>
                </a:solidFill>
              </a:rPr>
              <a:t>This system would bring juniors and seniors together. Multiple channels can be set up for people with similar interests to join in and discuss various affairs such as sports, academics, movies,etc.</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Keeping a keen eye on new and brimming talent amongst the freshers to identify and provide them with the resources and opportunities to bring laurels back home and make our college proud.</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973231" y="379447"/>
            <a:ext cx="1625918" cy="476250"/>
          </a:xfrm>
          <a:prstGeom prst="rect">
            <a:avLst/>
          </a:prstGeom>
          <a:noFill/>
          <a:ln>
            <a:noFill/>
          </a:ln>
        </p:spPr>
        <p:txBody>
          <a:bodyPr spcFirstLastPara="1" wrap="square" lIns="0" tIns="9525" rIns="0" bIns="0" anchor="t" anchorCtr="0">
            <a:noAutofit/>
          </a:bodyPr>
          <a:lstStyle/>
          <a:p>
            <a:pPr marL="12700" lvl="0" indent="0" algn="l" rtl="0">
              <a:lnSpc>
                <a:spcPct val="100000"/>
              </a:lnSpc>
              <a:spcBef>
                <a:spcPts val="0"/>
              </a:spcBef>
              <a:spcAft>
                <a:spcPts val="0"/>
              </a:spcAft>
              <a:buNone/>
            </a:pPr>
            <a:r>
              <a:rPr lang="en" sz="3000" b="0">
                <a:solidFill>
                  <a:srgbClr val="FF8500"/>
                </a:solidFill>
                <a:latin typeface="Arial"/>
                <a:ea typeface="Arial"/>
                <a:cs typeface="Arial"/>
                <a:sym typeface="Arial"/>
              </a:rPr>
              <a:t>AGENDA</a:t>
            </a:r>
            <a:endParaRPr sz="3000">
              <a:latin typeface="Arial"/>
              <a:ea typeface="Arial"/>
              <a:cs typeface="Arial"/>
              <a:sym typeface="Arial"/>
            </a:endParaRPr>
          </a:p>
        </p:txBody>
      </p:sp>
      <p:sp>
        <p:nvSpPr>
          <p:cNvPr id="146" name="Google Shape;146;p25"/>
          <p:cNvSpPr txBox="1"/>
          <p:nvPr/>
        </p:nvSpPr>
        <p:spPr>
          <a:xfrm>
            <a:off x="969175" y="1076924"/>
            <a:ext cx="7116000" cy="3319800"/>
          </a:xfrm>
          <a:prstGeom prst="rect">
            <a:avLst/>
          </a:prstGeom>
          <a:noFill/>
          <a:ln>
            <a:noFill/>
          </a:ln>
        </p:spPr>
        <p:txBody>
          <a:bodyPr spcFirstLastPara="1" wrap="square" lIns="0" tIns="42375" rIns="0" bIns="0" anchor="t" anchorCtr="0">
            <a:noAutofit/>
          </a:bodyPr>
          <a:lstStyle/>
          <a:p>
            <a:pPr marL="12700" marR="0" lvl="0" indent="0" algn="l" rtl="0">
              <a:lnSpc>
                <a:spcPct val="100000"/>
              </a:lnSpc>
              <a:spcBef>
                <a:spcPts val="0"/>
              </a:spcBef>
              <a:spcAft>
                <a:spcPts val="0"/>
              </a:spcAft>
              <a:buNone/>
            </a:pPr>
            <a:r>
              <a:rPr lang="en" sz="1800">
                <a:solidFill>
                  <a:srgbClr val="FF8500"/>
                </a:solidFill>
                <a:latin typeface="Arial"/>
                <a:ea typeface="Arial"/>
                <a:cs typeface="Arial"/>
                <a:sym typeface="Arial"/>
              </a:rPr>
              <a:t>CAREER GUIDANCE</a:t>
            </a:r>
            <a:endParaRPr sz="1800"/>
          </a:p>
          <a:p>
            <a:pPr marL="0" marR="0" lvl="0" indent="0" algn="l" rtl="0">
              <a:lnSpc>
                <a:spcPct val="100000"/>
              </a:lnSpc>
              <a:spcBef>
                <a:spcPts val="0"/>
              </a:spcBef>
              <a:spcAft>
                <a:spcPts val="0"/>
              </a:spcAft>
              <a:buNone/>
            </a:pPr>
            <a:endParaRPr sz="1800"/>
          </a:p>
          <a:p>
            <a:pPr marL="355600" marR="0" lvl="0" indent="-311150" algn="l" rtl="0">
              <a:lnSpc>
                <a:spcPct val="99200"/>
              </a:lnSpc>
              <a:spcBef>
                <a:spcPts val="300"/>
              </a:spcBef>
              <a:spcAft>
                <a:spcPts val="0"/>
              </a:spcAft>
              <a:buClr>
                <a:srgbClr val="282828"/>
              </a:buClr>
              <a:buSzPts val="1700"/>
              <a:buChar char="●"/>
            </a:pPr>
            <a:r>
              <a:rPr lang="en" sz="1700">
                <a:solidFill>
                  <a:srgbClr val="282828"/>
                </a:solidFill>
              </a:rPr>
              <a:t>One session, annually, before the deadline of exam registrations will be conducted by a group of alumni, in association with the Alumni Cell.</a:t>
            </a:r>
            <a:endParaRPr sz="1700">
              <a:solidFill>
                <a:srgbClr val="282828"/>
              </a:solidFill>
            </a:endParaRPr>
          </a:p>
          <a:p>
            <a:pPr marL="355600" marR="0" lvl="0" indent="-311150" algn="l" rtl="0">
              <a:lnSpc>
                <a:spcPct val="99200"/>
              </a:lnSpc>
              <a:spcBef>
                <a:spcPts val="300"/>
              </a:spcBef>
              <a:spcAft>
                <a:spcPts val="0"/>
              </a:spcAft>
              <a:buClr>
                <a:srgbClr val="282828"/>
              </a:buClr>
              <a:buSzPts val="1700"/>
              <a:buChar char="●"/>
            </a:pPr>
            <a:r>
              <a:rPr lang="en" sz="1700">
                <a:solidFill>
                  <a:srgbClr val="282828"/>
                </a:solidFill>
              </a:rPr>
              <a:t>Will help the students to broaden their career options.</a:t>
            </a:r>
            <a:endParaRPr sz="1700">
              <a:latin typeface="Arial"/>
              <a:ea typeface="Arial"/>
              <a:cs typeface="Arial"/>
              <a:sym typeface="Arial"/>
            </a:endParaRPr>
          </a:p>
          <a:p>
            <a:pPr marL="355600" marR="0" lvl="0" indent="-311150" algn="l" rtl="0">
              <a:lnSpc>
                <a:spcPct val="118750"/>
              </a:lnSpc>
              <a:spcBef>
                <a:spcPts val="0"/>
              </a:spcBef>
              <a:spcAft>
                <a:spcPts val="0"/>
              </a:spcAft>
              <a:buClr>
                <a:srgbClr val="282828"/>
              </a:buClr>
              <a:buSzPts val="1700"/>
              <a:buFont typeface="Arial"/>
              <a:buChar char="●"/>
            </a:pPr>
            <a:r>
              <a:rPr lang="en" sz="1700">
                <a:solidFill>
                  <a:srgbClr val="282828"/>
                </a:solidFill>
              </a:rPr>
              <a:t>A virtual database of the statistics on the jobs and internships offered by companies will be made.</a:t>
            </a:r>
            <a:endParaRPr sz="1700">
              <a:solidFill>
                <a:srgbClr val="282828"/>
              </a:solidFill>
            </a:endParaRPr>
          </a:p>
          <a:p>
            <a:pPr marL="355600" marR="0" lvl="0" indent="-311150" algn="l" rtl="0">
              <a:lnSpc>
                <a:spcPct val="118750"/>
              </a:lnSpc>
              <a:spcBef>
                <a:spcPts val="0"/>
              </a:spcBef>
              <a:spcAft>
                <a:spcPts val="0"/>
              </a:spcAft>
              <a:buClr>
                <a:srgbClr val="282828"/>
              </a:buClr>
              <a:buSzPts val="1700"/>
              <a:buChar char="●"/>
            </a:pPr>
            <a:r>
              <a:rPr lang="en" sz="1700">
                <a:solidFill>
                  <a:srgbClr val="282828"/>
                </a:solidFill>
              </a:rPr>
              <a:t>Will have interviews of the hired students.</a:t>
            </a:r>
            <a:endParaRPr sz="1700">
              <a:solidFill>
                <a:srgbClr val="282828"/>
              </a:solidFill>
            </a:endParaRPr>
          </a:p>
          <a:p>
            <a:pPr marL="355600" marR="0" lvl="0" indent="-311150" algn="l" rtl="0">
              <a:lnSpc>
                <a:spcPct val="118750"/>
              </a:lnSpc>
              <a:spcBef>
                <a:spcPts val="0"/>
              </a:spcBef>
              <a:spcAft>
                <a:spcPts val="0"/>
              </a:spcAft>
              <a:buClr>
                <a:srgbClr val="282828"/>
              </a:buClr>
              <a:buSzPts val="1700"/>
              <a:buChar char="●"/>
            </a:pPr>
            <a:r>
              <a:rPr lang="en" sz="1700">
                <a:solidFill>
                  <a:srgbClr val="282828"/>
                </a:solidFill>
              </a:rPr>
              <a:t>Will be done in accordance with OCS and Alumni Cell.</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998662" y="418601"/>
            <a:ext cx="8910600" cy="844800"/>
          </a:xfrm>
          <a:prstGeom prst="rect">
            <a:avLst/>
          </a:prstGeom>
        </p:spPr>
        <p:txBody>
          <a:bodyPr spcFirstLastPara="1" wrap="square" lIns="0" tIns="0" rIns="0" bIns="0" anchor="t" anchorCtr="0">
            <a:noAutofit/>
          </a:bodyPr>
          <a:lstStyle/>
          <a:p>
            <a:pPr marL="12700" lvl="0" indent="0" algn="l" rtl="0">
              <a:spcBef>
                <a:spcPts val="0"/>
              </a:spcBef>
              <a:spcAft>
                <a:spcPts val="0"/>
              </a:spcAft>
              <a:buClr>
                <a:schemeClr val="dk1"/>
              </a:buClr>
              <a:buFont typeface="Arial"/>
              <a:buNone/>
            </a:pPr>
            <a:r>
              <a:rPr lang="en" sz="3000" b="0">
                <a:solidFill>
                  <a:srgbClr val="FF8500"/>
                </a:solidFill>
              </a:rPr>
              <a:t>AGENDA</a:t>
            </a:r>
            <a:endParaRPr/>
          </a:p>
        </p:txBody>
      </p:sp>
      <p:sp>
        <p:nvSpPr>
          <p:cNvPr id="152" name="Google Shape;152;p26"/>
          <p:cNvSpPr txBox="1">
            <a:spLocks noGrp="1"/>
          </p:cNvSpPr>
          <p:nvPr>
            <p:ph type="body" idx="1"/>
          </p:nvPr>
        </p:nvSpPr>
        <p:spPr>
          <a:xfrm>
            <a:off x="998650" y="1263401"/>
            <a:ext cx="7146600" cy="3073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FF6600"/>
                </a:solidFill>
              </a:rPr>
              <a:t>UG-PG INTERACTION</a:t>
            </a:r>
            <a:endParaRPr>
              <a:solidFill>
                <a:srgbClr val="FF6600"/>
              </a:solidFill>
            </a:endParaRPr>
          </a:p>
          <a:p>
            <a:pPr marL="0" lvl="0" indent="0" algn="l" rtl="0">
              <a:spcBef>
                <a:spcPts val="0"/>
              </a:spcBef>
              <a:spcAft>
                <a:spcPts val="0"/>
              </a:spcAft>
              <a:buNone/>
            </a:pPr>
            <a:endParaRPr>
              <a:solidFill>
                <a:srgbClr val="FF6600"/>
              </a:solidFill>
            </a:endParaRPr>
          </a:p>
          <a:p>
            <a:pPr marL="457200" lvl="0" indent="-298450" algn="l" rtl="0">
              <a:spcBef>
                <a:spcPts val="0"/>
              </a:spcBef>
              <a:spcAft>
                <a:spcPts val="0"/>
              </a:spcAft>
              <a:buClr>
                <a:srgbClr val="000000"/>
              </a:buClr>
              <a:buSzPts val="1100"/>
              <a:buChar char="●"/>
            </a:pPr>
            <a:r>
              <a:rPr lang="en">
                <a:solidFill>
                  <a:srgbClr val="000000"/>
                </a:solidFill>
              </a:rPr>
              <a:t>Departmental Day will be made a must.</a:t>
            </a: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Will be organized by students along with faculties.</a:t>
            </a: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Will help to promote interaction within the department, across all the years.</a:t>
            </a:r>
            <a:endParaRPr>
              <a:solidFill>
                <a:srgbClr val="000000"/>
              </a:solidFill>
            </a:endParaRPr>
          </a:p>
          <a:p>
            <a:pPr marL="457200" lvl="0" indent="-298450" algn="l" rtl="0">
              <a:spcBef>
                <a:spcPts val="0"/>
              </a:spcBef>
              <a:spcAft>
                <a:spcPts val="0"/>
              </a:spcAft>
              <a:buClr>
                <a:srgbClr val="000000"/>
              </a:buClr>
              <a:buSzPts val="1100"/>
              <a:buChar char="●"/>
            </a:pPr>
            <a:r>
              <a:rPr lang="en">
                <a:solidFill>
                  <a:srgbClr val="000000"/>
                </a:solidFill>
              </a:rPr>
              <a:t>Also builds student faculty relationship.</a:t>
            </a:r>
            <a:endParaRPr>
              <a:solidFill>
                <a:srgbClr val="000000"/>
              </a:solidFill>
            </a:endParaRPr>
          </a:p>
          <a:p>
            <a:pPr marL="457200" lvl="0" indent="0" algn="l" rtl="0">
              <a:spcBef>
                <a:spcPts val="0"/>
              </a:spcBef>
              <a:spcAft>
                <a:spcPts val="0"/>
              </a:spcAft>
              <a:buNone/>
            </a:pP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116737" y="334826"/>
            <a:ext cx="8910600" cy="84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		</a:t>
            </a:r>
            <a:r>
              <a:rPr lang="en" sz="3000" b="0"/>
              <a:t>AGENDA</a:t>
            </a:r>
            <a:endParaRPr sz="3000" b="0"/>
          </a:p>
        </p:txBody>
      </p:sp>
      <p:sp>
        <p:nvSpPr>
          <p:cNvPr id="158" name="Google Shape;158;p27"/>
          <p:cNvSpPr txBox="1">
            <a:spLocks noGrp="1"/>
          </p:cNvSpPr>
          <p:nvPr>
            <p:ph type="body" idx="1"/>
          </p:nvPr>
        </p:nvSpPr>
        <p:spPr>
          <a:xfrm>
            <a:off x="998650" y="958602"/>
            <a:ext cx="7146600" cy="3547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rgbClr val="FF9900"/>
                </a:solidFill>
              </a:rPr>
              <a:t>INFORMAL CLUBS AND EVENTATHON</a:t>
            </a:r>
            <a:endParaRPr>
              <a:solidFill>
                <a:srgbClr val="FF9900"/>
              </a:solidFill>
            </a:endParaRPr>
          </a:p>
          <a:p>
            <a:pPr marL="0" lvl="0" indent="0" algn="l" rtl="0">
              <a:spcBef>
                <a:spcPts val="0"/>
              </a:spcBef>
              <a:spcAft>
                <a:spcPts val="0"/>
              </a:spcAft>
              <a:buNone/>
            </a:pPr>
            <a:endParaRPr>
              <a:solidFill>
                <a:srgbClr val="000000"/>
              </a:solidFill>
            </a:endParaRPr>
          </a:p>
          <a:p>
            <a:pPr marL="457200" lvl="0" indent="-292100" algn="l" rtl="0">
              <a:spcBef>
                <a:spcPts val="0"/>
              </a:spcBef>
              <a:spcAft>
                <a:spcPts val="0"/>
              </a:spcAft>
              <a:buClr>
                <a:srgbClr val="000000"/>
              </a:buClr>
              <a:buSzPts val="1000"/>
              <a:buChar char="●"/>
            </a:pPr>
            <a:r>
              <a:rPr lang="en" sz="1700" b="1">
                <a:solidFill>
                  <a:srgbClr val="000000"/>
                </a:solidFill>
              </a:rPr>
              <a:t>Informal clubs: </a:t>
            </a:r>
            <a:r>
              <a:rPr lang="en" sz="1700">
                <a:solidFill>
                  <a:srgbClr val="000000"/>
                </a:solidFill>
              </a:rPr>
              <a:t>Clubs for particular interests will be formed, starting with clubs for Anime and Meme.</a:t>
            </a:r>
            <a:endParaRPr sz="1700">
              <a:solidFill>
                <a:srgbClr val="000000"/>
              </a:solidFill>
            </a:endParaRPr>
          </a:p>
          <a:p>
            <a:pPr marL="457200" lvl="0" indent="-292100" algn="l" rtl="0">
              <a:spcBef>
                <a:spcPts val="0"/>
              </a:spcBef>
              <a:spcAft>
                <a:spcPts val="0"/>
              </a:spcAft>
              <a:buClr>
                <a:srgbClr val="000000"/>
              </a:buClr>
              <a:buSzPts val="1000"/>
              <a:buChar char="●"/>
            </a:pPr>
            <a:r>
              <a:rPr lang="en" sz="1700">
                <a:solidFill>
                  <a:srgbClr val="000000"/>
                </a:solidFill>
              </a:rPr>
              <a:t>More such clubs will be created when they have 25+ people showing interest and working together.</a:t>
            </a:r>
            <a:endParaRPr sz="1700">
              <a:solidFill>
                <a:srgbClr val="000000"/>
              </a:solidFill>
            </a:endParaRPr>
          </a:p>
          <a:p>
            <a:pPr marL="457200" lvl="0" indent="-292100" algn="l" rtl="0">
              <a:spcBef>
                <a:spcPts val="0"/>
              </a:spcBef>
              <a:spcAft>
                <a:spcPts val="0"/>
              </a:spcAft>
              <a:buClr>
                <a:srgbClr val="000000"/>
              </a:buClr>
              <a:buSzPts val="1000"/>
              <a:buChar char="●"/>
            </a:pPr>
            <a:r>
              <a:rPr lang="en" sz="1700">
                <a:solidFill>
                  <a:srgbClr val="000000"/>
                </a:solidFill>
              </a:rPr>
              <a:t>A parent club can also be associated if needed.</a:t>
            </a:r>
            <a:endParaRPr sz="1700">
              <a:solidFill>
                <a:srgbClr val="000000"/>
              </a:solidFill>
            </a:endParaRPr>
          </a:p>
          <a:p>
            <a:pPr marL="457200" lvl="0" indent="0" algn="l" rtl="0">
              <a:spcBef>
                <a:spcPts val="0"/>
              </a:spcBef>
              <a:spcAft>
                <a:spcPts val="0"/>
              </a:spcAft>
              <a:buNone/>
            </a:pPr>
            <a:endParaRPr sz="1500">
              <a:solidFill>
                <a:srgbClr val="000000"/>
              </a:solidFill>
            </a:endParaRPr>
          </a:p>
          <a:p>
            <a:pPr marL="457200" lvl="0" indent="-292100" algn="l" rtl="0">
              <a:spcBef>
                <a:spcPts val="0"/>
              </a:spcBef>
              <a:spcAft>
                <a:spcPts val="0"/>
              </a:spcAft>
              <a:buSzPts val="1000"/>
              <a:buChar char="●"/>
            </a:pPr>
            <a:r>
              <a:rPr lang="en" sz="1700" b="1"/>
              <a:t>Online competitions: </a:t>
            </a:r>
            <a:r>
              <a:rPr lang="en" sz="1700"/>
              <a:t>Eventathon to be conducted for actively engaging freshers in case the pandemic prolongs. This would be done in accordance with all the clubs.</a:t>
            </a:r>
            <a:br>
              <a:rPr lang="en" sz="1700"/>
            </a:br>
            <a:endParaRPr sz="1700" b="1">
              <a:solidFill>
                <a:srgbClr val="000000"/>
              </a:solidFill>
            </a:endParaRPr>
          </a:p>
          <a:p>
            <a:pPr marL="457200" lvl="0" indent="-292100" algn="l" rtl="0">
              <a:spcBef>
                <a:spcPts val="0"/>
              </a:spcBef>
              <a:spcAft>
                <a:spcPts val="0"/>
              </a:spcAft>
              <a:buSzPts val="1000"/>
              <a:buChar char="●"/>
            </a:pPr>
            <a:r>
              <a:rPr lang="en" sz="1700" b="1">
                <a:solidFill>
                  <a:srgbClr val="000000"/>
                </a:solidFill>
              </a:rPr>
              <a:t>Organised Planning: </a:t>
            </a:r>
            <a:r>
              <a:rPr lang="en" sz="1700">
                <a:solidFill>
                  <a:srgbClr val="000000"/>
                </a:solidFill>
              </a:rPr>
              <a:t>Scheduling meets and sessions of the clubs to avoid clashes, so that students can attend them conveniently.</a:t>
            </a:r>
            <a:endParaRPr sz="1700">
              <a:solidFill>
                <a:srgbClr val="00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On-screen Show (16:9)</PresentationFormat>
  <Paragraphs>91</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Noto Sans Symbols</vt:lpstr>
      <vt:lpstr>Simple Light</vt:lpstr>
      <vt:lpstr>Office Theme</vt:lpstr>
      <vt:lpstr>Devasoorya Rejeesh</vt:lpstr>
      <vt:lpstr>PowerPoint Presentation</vt:lpstr>
      <vt:lpstr>CREDENTIALS</vt:lpstr>
      <vt:lpstr>DUTIES</vt:lpstr>
      <vt:lpstr>PowerPoint Presentation</vt:lpstr>
      <vt:lpstr>AGENDA</vt:lpstr>
      <vt:lpstr>AGENDA</vt:lpstr>
      <vt:lpstr>AGENDA</vt:lpstr>
      <vt:lpstr>  AGENDA</vt:lpstr>
      <vt:lpstr>AGENDA</vt:lpstr>
      <vt:lpstr>AGENDA</vt:lpstr>
      <vt:lpstr>  AGENDA</vt:lpstr>
      <vt:lpstr>AGENDA</vt:lpstr>
      <vt:lpstr>WITH THE TEAM</vt:lpstr>
      <vt:lpstr>MAY YOUR CHOICES REFLECT YOUR HOPES, NOT YOUR FEARS  - Nelson Mandela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Devasoorya Rejeesh</dc:title>
  <cp:lastModifiedBy>Devasoorya Rejeesh</cp:lastModifiedBy>
  <cp:revision>1</cp:revision>
  <dcterms:modified xsi:type="dcterms:W3CDTF">2020-08-11T06:16:01Z</dcterms:modified>
</cp:coreProperties>
</file>