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014adcd8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014adcd8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014adcd8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014adcd8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014adcd8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014adcd8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14adcd8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14adcd8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014adcd8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014adcd8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014adcd8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014adcd8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014adcd8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014adcd8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014adcd8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014adcd8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014adcd8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014adcd8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014adcd8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014adcd8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914400" y="1085851"/>
            <a:ext cx="73152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Arial"/>
              <a:buNone/>
              <a:defRPr b="1" sz="3600">
                <a:solidFill>
                  <a:srgbClr val="FF66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914400" y="3028950"/>
            <a:ext cx="73152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266141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2" name="Google Shape;22;p2"/>
          <p:cNvCxnSpPr/>
          <p:nvPr/>
        </p:nvCxnSpPr>
        <p:spPr>
          <a:xfrm>
            <a:off x="457200" y="847725"/>
            <a:ext cx="75183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2"/>
          <p:cNvSpPr txBox="1"/>
          <p:nvPr/>
        </p:nvSpPr>
        <p:spPr>
          <a:xfrm>
            <a:off x="3408395" y="4330561"/>
            <a:ext cx="231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Indian Institute of Technology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3F464F"/>
                </a:solidFill>
                <a:latin typeface="Arial"/>
                <a:ea typeface="Arial"/>
                <a:cs typeface="Arial"/>
                <a:sym typeface="Arial"/>
              </a:rPr>
              <a:t>Hyderabad</a:t>
            </a:r>
            <a:endParaRPr sz="1100"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5083" y="3891465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777550" y="-720149"/>
            <a:ext cx="358890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5313000" y="2305432"/>
            <a:ext cx="33633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793550" y="430882"/>
            <a:ext cx="3363300" cy="5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457200" y="1200150"/>
            <a:ext cx="8229600" cy="1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2" type="body"/>
          </p:nvPr>
        </p:nvSpPr>
        <p:spPr>
          <a:xfrm>
            <a:off x="457200" y="2953942"/>
            <a:ext cx="82296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914400" y="3763179"/>
            <a:ext cx="73152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914400" y="2898824"/>
            <a:ext cx="7315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914400" y="228601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914400" y="1143000"/>
            <a:ext cx="35661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681728" y="1142468"/>
            <a:ext cx="3566100" cy="3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idx="1" type="body"/>
          </p:nvPr>
        </p:nvSpPr>
        <p:spPr>
          <a:xfrm>
            <a:off x="1116348" y="2057400"/>
            <a:ext cx="336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885145" y="2057400"/>
            <a:ext cx="3362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914400" y="1158537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914400" y="2537460"/>
            <a:ext cx="35661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4" type="body"/>
          </p:nvPr>
        </p:nvSpPr>
        <p:spPr>
          <a:xfrm>
            <a:off x="4681727" y="2537460"/>
            <a:ext cx="35661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914400" y="1369022"/>
            <a:ext cx="29508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021752" y="1370032"/>
            <a:ext cx="42078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algn="l">
              <a:spcBef>
                <a:spcPts val="200"/>
              </a:spcBef>
              <a:spcAft>
                <a:spcPts val="0"/>
              </a:spcAft>
              <a:buSzPts val="1100"/>
              <a:buChar char="▪"/>
              <a:defRPr sz="1100"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SzPts val="1100"/>
              <a:buChar char="▪"/>
              <a:defRPr sz="11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SzPts val="1500"/>
              <a:buChar char="▪"/>
              <a:defRPr sz="15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914400" y="3045822"/>
            <a:ext cx="2950800" cy="16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914400" y="1371600"/>
            <a:ext cx="29535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>
            <p:ph idx="2" type="pic"/>
          </p:nvPr>
        </p:nvSpPr>
        <p:spPr>
          <a:xfrm>
            <a:off x="4191000" y="1714500"/>
            <a:ext cx="4038600" cy="2514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reflection blurRad="0" dir="5400000" dist="31750" endA="0" endPos="30000" fadeDir="5400000" kx="0" rotWithShape="0" algn="bl" stA="30000" stPos="0" sy="-100000" ky="0"/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914400" y="3044952"/>
            <a:ext cx="29535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008" y="4629151"/>
            <a:ext cx="621792" cy="48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343900" y="430355"/>
            <a:ext cx="183000" cy="4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8569419" y="430355"/>
            <a:ext cx="576000" cy="4293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4743450"/>
            <a:ext cx="11892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916253" y="4743450"/>
            <a:ext cx="941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448756" y="4743451"/>
            <a:ext cx="22464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1"/>
          <p:cNvCxnSpPr/>
          <p:nvPr/>
        </p:nvCxnSpPr>
        <p:spPr>
          <a:xfrm>
            <a:off x="914400" y="4743450"/>
            <a:ext cx="7319400" cy="0"/>
          </a:xfrm>
          <a:prstGeom prst="straightConnector1">
            <a:avLst/>
          </a:prstGeom>
          <a:noFill/>
          <a:ln cap="flat" cmpd="sng" w="254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"/>
          <p:cNvSpPr/>
          <p:nvPr/>
        </p:nvSpPr>
        <p:spPr>
          <a:xfrm>
            <a:off x="8178800" y="430355"/>
            <a:ext cx="109800" cy="429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063992" y="430355"/>
            <a:ext cx="63900" cy="429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914400" y="1085851"/>
            <a:ext cx="7315200" cy="194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Hiransh Gupta</a:t>
            </a:r>
            <a:endParaRPr/>
          </a:p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914400" y="2818275"/>
            <a:ext cx="7315200" cy="111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BTech 2nd Year, Mathematics and Computing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Nominee for Academic Affairs Secretary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IITH Student Gymkhana 2020-21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❏"/>
            </a:pPr>
            <a:r>
              <a:rPr lang="en" sz="1700">
                <a:solidFill>
                  <a:srgbClr val="595959"/>
                </a:solidFill>
              </a:rPr>
              <a:t>Push for an </a:t>
            </a:r>
            <a:r>
              <a:rPr b="1" lang="en" sz="1700">
                <a:solidFill>
                  <a:srgbClr val="595959"/>
                </a:solidFill>
              </a:rPr>
              <a:t>FS grade (instead of FR)</a:t>
            </a:r>
            <a:r>
              <a:rPr lang="en" sz="1700">
                <a:solidFill>
                  <a:srgbClr val="595959"/>
                </a:solidFill>
              </a:rPr>
              <a:t> to be given to students for courses in their </a:t>
            </a:r>
            <a:r>
              <a:rPr b="1" lang="en" sz="1700">
                <a:solidFill>
                  <a:srgbClr val="595959"/>
                </a:solidFill>
              </a:rPr>
              <a:t>2nd and 3th year</a:t>
            </a:r>
            <a:r>
              <a:rPr lang="en" sz="1700">
                <a:solidFill>
                  <a:srgbClr val="595959"/>
                </a:solidFill>
              </a:rPr>
              <a:t>, in which they miss the passing grade by close margins, so that they may be eligible to </a:t>
            </a:r>
            <a:r>
              <a:rPr b="1" lang="en" sz="1700">
                <a:solidFill>
                  <a:srgbClr val="595959"/>
                </a:solidFill>
              </a:rPr>
              <a:t>participate in the internship and placement process</a:t>
            </a:r>
            <a:r>
              <a:rPr lang="en" sz="1700">
                <a:solidFill>
                  <a:srgbClr val="595959"/>
                </a:solidFill>
              </a:rPr>
              <a:t> held typically in the 5th and 7th semester.</a:t>
            </a:r>
            <a:endParaRPr sz="1700">
              <a:solidFill>
                <a:srgbClr val="595959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❏"/>
            </a:pPr>
            <a:r>
              <a:rPr lang="en" sz="1700">
                <a:solidFill>
                  <a:srgbClr val="595959"/>
                </a:solidFill>
              </a:rPr>
              <a:t>Strive for </a:t>
            </a:r>
            <a:r>
              <a:rPr b="1" lang="en" sz="1700">
                <a:solidFill>
                  <a:srgbClr val="595959"/>
                </a:solidFill>
              </a:rPr>
              <a:t>InterIIT MoUs</a:t>
            </a:r>
            <a:r>
              <a:rPr lang="en" sz="1700">
                <a:solidFill>
                  <a:srgbClr val="595959"/>
                </a:solidFill>
              </a:rPr>
              <a:t> with other IITs to promote semester exchange culture within IITs.</a:t>
            </a:r>
            <a:endParaRPr sz="1700">
              <a:solidFill>
                <a:srgbClr val="595959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❏"/>
            </a:pPr>
            <a:r>
              <a:rPr lang="en" sz="1700">
                <a:solidFill>
                  <a:srgbClr val="595959"/>
                </a:solidFill>
              </a:rPr>
              <a:t>Push for </a:t>
            </a:r>
            <a:r>
              <a:rPr b="1" lang="en" sz="1700">
                <a:solidFill>
                  <a:srgbClr val="595959"/>
                </a:solidFill>
              </a:rPr>
              <a:t>TA Allocation based on the expertise and academic interests</a:t>
            </a:r>
            <a:r>
              <a:rPr lang="en" sz="1700">
                <a:solidFill>
                  <a:srgbClr val="595959"/>
                </a:solidFill>
              </a:rPr>
              <a:t> of the student instead of a random allocation.</a:t>
            </a:r>
            <a:endParaRPr sz="1700">
              <a:solidFill>
                <a:srgbClr val="595959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❏"/>
            </a:pPr>
            <a:r>
              <a:rPr lang="en" sz="1700">
                <a:solidFill>
                  <a:srgbClr val="595959"/>
                </a:solidFill>
              </a:rPr>
              <a:t>Negotiate an </a:t>
            </a:r>
            <a:r>
              <a:rPr b="1" lang="en" sz="1700">
                <a:solidFill>
                  <a:srgbClr val="595959"/>
                </a:solidFill>
              </a:rPr>
              <a:t>increase in the travel and contingency grants</a:t>
            </a:r>
            <a:r>
              <a:rPr lang="en" sz="1700">
                <a:solidFill>
                  <a:srgbClr val="595959"/>
                </a:solidFill>
              </a:rPr>
              <a:t> provided to the PG and PhD students by the institute, for attending major conferences.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ctrTitle"/>
          </p:nvPr>
        </p:nvSpPr>
        <p:spPr>
          <a:xfrm>
            <a:off x="1858300" y="1984350"/>
            <a:ext cx="5314200" cy="1174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3300"/>
                </a:solidFill>
              </a:rPr>
              <a:t>THANK YOU!</a:t>
            </a:r>
            <a:endParaRPr sz="5000">
              <a:solidFill>
                <a:srgbClr val="FF3300"/>
              </a:solidFill>
            </a:endParaRPr>
          </a:p>
        </p:txBody>
      </p:sp>
      <p:sp>
        <p:nvSpPr>
          <p:cNvPr id="172" name="Google Shape;172;p24"/>
          <p:cNvSpPr txBox="1"/>
          <p:nvPr>
            <p:ph idx="1" type="subTitle"/>
          </p:nvPr>
        </p:nvSpPr>
        <p:spPr>
          <a:xfrm>
            <a:off x="796425" y="2666575"/>
            <a:ext cx="7315200" cy="85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Your vote is your fiercest tool! Use it wisely!</a:t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097200" y="4300200"/>
            <a:ext cx="2132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Reach out to me at:</a:t>
            </a:r>
            <a:br>
              <a:rPr lang="en" sz="1000"/>
            </a:br>
            <a:r>
              <a:rPr lang="en" sz="1000"/>
              <a:t>ma18btech11003@iith.ac.in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Credentials</a:t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▪"/>
            </a:pPr>
            <a:r>
              <a:rPr lang="en" sz="1800">
                <a:solidFill>
                  <a:srgbClr val="000000"/>
                </a:solidFill>
              </a:rPr>
              <a:t>Academic Excellence Award (CGPA: 9.38) in 2018-19.</a:t>
            </a:r>
            <a:endParaRPr sz="18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▪"/>
            </a:pPr>
            <a:r>
              <a:rPr lang="en" sz="1800">
                <a:solidFill>
                  <a:srgbClr val="000000"/>
                </a:solidFill>
              </a:rPr>
              <a:t>Marketing Coordinator, Elan &amp; nVision 2020.</a:t>
            </a:r>
            <a:endParaRPr sz="18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▪"/>
            </a:pPr>
            <a:r>
              <a:rPr lang="en" sz="1800">
                <a:solidFill>
                  <a:srgbClr val="000000"/>
                </a:solidFill>
              </a:rPr>
              <a:t>Internship Coordinator, Office of Career Services, 2020-21.</a:t>
            </a:r>
            <a:endParaRPr sz="18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▪"/>
            </a:pPr>
            <a:r>
              <a:rPr lang="en" sz="1800">
                <a:solidFill>
                  <a:srgbClr val="000000"/>
                </a:solidFill>
              </a:rPr>
              <a:t>Core Member, Infero in 2019-20.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sz="1800">
                <a:solidFill>
                  <a:srgbClr val="000000"/>
                </a:solidFill>
              </a:rPr>
              <a:t>Core Member, LitSoc in 2019-20.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sz="1800">
                <a:solidFill>
                  <a:srgbClr val="000000"/>
                </a:solidFill>
              </a:rPr>
              <a:t>Speaker Curator, EML in 2018-19.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sz="1800">
                <a:solidFill>
                  <a:srgbClr val="000000"/>
                </a:solidFill>
              </a:rPr>
              <a:t>Represented IITH at the Inter-IIT Cultural Meet 2019.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" sz="1800">
                <a:solidFill>
                  <a:srgbClr val="000000"/>
                </a:solidFill>
              </a:rPr>
              <a:t>Volunteered for multiple domains in Elan &amp; nVision 2019.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ctrTitle"/>
          </p:nvPr>
        </p:nvSpPr>
        <p:spPr>
          <a:xfrm>
            <a:off x="914400" y="1598551"/>
            <a:ext cx="7315200" cy="194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AGENDA</a:t>
            </a:r>
            <a:endParaRPr b="1" sz="3500"/>
          </a:p>
        </p:txBody>
      </p:sp>
      <p:sp>
        <p:nvSpPr>
          <p:cNvPr id="123" name="Google Shape;123;p16"/>
          <p:cNvSpPr txBox="1"/>
          <p:nvPr>
            <p:ph idx="1" type="subTitle"/>
          </p:nvPr>
        </p:nvSpPr>
        <p:spPr>
          <a:xfrm>
            <a:off x="914400" y="3028950"/>
            <a:ext cx="7315200" cy="85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PROVISIONS TO IMPROVE CURRICULUM</a:t>
            </a:r>
            <a:endParaRPr sz="2700"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With the setting up of Management School in the institute, I will propose setting up of </a:t>
            </a:r>
            <a:r>
              <a:rPr b="1" lang="en" sz="1800">
                <a:solidFill>
                  <a:srgbClr val="595959"/>
                </a:solidFill>
              </a:rPr>
              <a:t>minors in Management and Finance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Propose to </a:t>
            </a:r>
            <a:r>
              <a:rPr b="1" lang="en" sz="1800">
                <a:solidFill>
                  <a:srgbClr val="595959"/>
                </a:solidFill>
              </a:rPr>
              <a:t>credit summer research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b="1" lang="en" sz="1800">
                <a:solidFill>
                  <a:srgbClr val="595959"/>
                </a:solidFill>
              </a:rPr>
              <a:t>work</a:t>
            </a:r>
            <a:r>
              <a:rPr lang="en" sz="1800">
                <a:solidFill>
                  <a:srgbClr val="595959"/>
                </a:solidFill>
              </a:rPr>
              <a:t> done in the institute under the category </a:t>
            </a:r>
            <a:r>
              <a:rPr b="1" lang="en" sz="1800">
                <a:solidFill>
                  <a:srgbClr val="595959"/>
                </a:solidFill>
              </a:rPr>
              <a:t>Supervised Learning Project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Push for a greater role of students in </a:t>
            </a:r>
            <a:r>
              <a:rPr b="1" lang="en" sz="1800">
                <a:solidFill>
                  <a:srgbClr val="595959"/>
                </a:solidFill>
              </a:rPr>
              <a:t>revamping of the curriculum structure</a:t>
            </a:r>
            <a:r>
              <a:rPr lang="en" sz="1800">
                <a:solidFill>
                  <a:srgbClr val="595959"/>
                </a:solidFill>
              </a:rPr>
              <a:t>. 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Explore the possibility of</a:t>
            </a:r>
            <a:r>
              <a:rPr b="1" lang="en" sz="1800">
                <a:solidFill>
                  <a:srgbClr val="595959"/>
                </a:solidFill>
              </a:rPr>
              <a:t> crediting technical projects</a:t>
            </a:r>
            <a:r>
              <a:rPr lang="en" sz="1800">
                <a:solidFill>
                  <a:srgbClr val="595959"/>
                </a:solidFill>
              </a:rPr>
              <a:t> based on theoretical coursework knowledge, </a:t>
            </a:r>
            <a:r>
              <a:rPr b="1" lang="en" sz="1800">
                <a:solidFill>
                  <a:srgbClr val="595959"/>
                </a:solidFill>
              </a:rPr>
              <a:t>done under SciTech clubs,</a:t>
            </a:r>
            <a:r>
              <a:rPr lang="en" sz="1800">
                <a:solidFill>
                  <a:srgbClr val="595959"/>
                </a:solidFill>
              </a:rPr>
              <a:t> as free electives.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ROOMS</a:t>
            </a:r>
            <a:endParaRPr/>
          </a:p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Ensure </a:t>
            </a:r>
            <a:r>
              <a:rPr b="1" lang="en" sz="1800">
                <a:solidFill>
                  <a:srgbClr val="595959"/>
                </a:solidFill>
              </a:rPr>
              <a:t>better facilities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lang="en" sz="1800">
                <a:solidFill>
                  <a:srgbClr val="595959"/>
                </a:solidFill>
              </a:rPr>
              <a:t>such as functional ACs at night, easy access to power sockets etc, </a:t>
            </a:r>
            <a:r>
              <a:rPr lang="en" sz="1800">
                <a:solidFill>
                  <a:srgbClr val="595959"/>
                </a:solidFill>
              </a:rPr>
              <a:t>in the currently designated study rooms.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In addition to currently available study room facility after 8PM, Propose setting up of a </a:t>
            </a:r>
            <a:r>
              <a:rPr b="1" lang="en" sz="1800">
                <a:solidFill>
                  <a:srgbClr val="595959"/>
                </a:solidFill>
              </a:rPr>
              <a:t>Reading Room</a:t>
            </a:r>
            <a:r>
              <a:rPr lang="en" sz="1800">
                <a:solidFill>
                  <a:srgbClr val="595959"/>
                </a:solidFill>
              </a:rPr>
              <a:t> in each of the Academic Blocks </a:t>
            </a:r>
            <a:r>
              <a:rPr b="1" lang="en" sz="1800">
                <a:solidFill>
                  <a:srgbClr val="595959"/>
                </a:solidFill>
              </a:rPr>
              <a:t>during regular academic hours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WITH CDC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Compile a </a:t>
            </a:r>
            <a:r>
              <a:rPr b="1" lang="en" sz="1800">
                <a:solidFill>
                  <a:srgbClr val="595959"/>
                </a:solidFill>
              </a:rPr>
              <a:t>database</a:t>
            </a:r>
            <a:r>
              <a:rPr lang="en" sz="1800">
                <a:solidFill>
                  <a:srgbClr val="595959"/>
                </a:solidFill>
              </a:rPr>
              <a:t> of popular national and international </a:t>
            </a:r>
            <a:r>
              <a:rPr b="1" lang="en" sz="1800">
                <a:solidFill>
                  <a:srgbClr val="595959"/>
                </a:solidFill>
              </a:rPr>
              <a:t>research and corporate internship programs</a:t>
            </a:r>
            <a:r>
              <a:rPr lang="en" sz="1800">
                <a:solidFill>
                  <a:srgbClr val="595959"/>
                </a:solidFill>
              </a:rPr>
              <a:t> and make it available on the student portal.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Prepare a </a:t>
            </a:r>
            <a:r>
              <a:rPr b="1" lang="en" sz="1800">
                <a:solidFill>
                  <a:srgbClr val="595959"/>
                </a:solidFill>
              </a:rPr>
              <a:t>comprehensive guide </a:t>
            </a:r>
            <a:r>
              <a:rPr lang="en" sz="1800">
                <a:solidFill>
                  <a:srgbClr val="595959"/>
                </a:solidFill>
              </a:rPr>
              <a:t>to assist in</a:t>
            </a:r>
            <a:r>
              <a:rPr b="1" lang="en" sz="1800">
                <a:solidFill>
                  <a:srgbClr val="595959"/>
                </a:solidFill>
              </a:rPr>
              <a:t> procuring projects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b="1" lang="en" sz="1800">
                <a:solidFill>
                  <a:srgbClr val="595959"/>
                </a:solidFill>
              </a:rPr>
              <a:t>and internships,</a:t>
            </a:r>
            <a:r>
              <a:rPr lang="en" sz="1800">
                <a:solidFill>
                  <a:srgbClr val="595959"/>
                </a:solidFill>
              </a:rPr>
              <a:t> based on the past experiences of senior students.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Conduct </a:t>
            </a:r>
            <a:r>
              <a:rPr b="1" lang="en" sz="1800">
                <a:solidFill>
                  <a:srgbClr val="595959"/>
                </a:solidFill>
              </a:rPr>
              <a:t>ready-reckoner series</a:t>
            </a:r>
            <a:r>
              <a:rPr lang="en" sz="1800">
                <a:solidFill>
                  <a:srgbClr val="595959"/>
                </a:solidFill>
              </a:rPr>
              <a:t> to facilitate </a:t>
            </a:r>
            <a:r>
              <a:rPr b="1" lang="en" sz="1800">
                <a:solidFill>
                  <a:srgbClr val="595959"/>
                </a:solidFill>
              </a:rPr>
              <a:t>easy transition</a:t>
            </a:r>
            <a:r>
              <a:rPr lang="en" sz="1800">
                <a:solidFill>
                  <a:srgbClr val="595959"/>
                </a:solidFill>
              </a:rPr>
              <a:t> of students from </a:t>
            </a:r>
            <a:r>
              <a:rPr b="1" lang="en" sz="1800">
                <a:solidFill>
                  <a:srgbClr val="595959"/>
                </a:solidFill>
              </a:rPr>
              <a:t>campus-to-corporate</a:t>
            </a:r>
            <a:r>
              <a:rPr lang="en" sz="1800">
                <a:solidFill>
                  <a:srgbClr val="595959"/>
                </a:solidFill>
              </a:rPr>
              <a:t> world.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6410100" y="4266500"/>
            <a:ext cx="1819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Last point taken from other IITs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RESULTS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Along with being uploaded on the AIMS portal, I will push for </a:t>
            </a:r>
            <a:r>
              <a:rPr b="1" lang="en" sz="1800">
                <a:solidFill>
                  <a:srgbClr val="595959"/>
                </a:solidFill>
              </a:rPr>
              <a:t>mailing students their course-wise result</a:t>
            </a:r>
            <a:r>
              <a:rPr lang="en" sz="1800">
                <a:solidFill>
                  <a:srgbClr val="595959"/>
                </a:solidFill>
              </a:rPr>
              <a:t> on the day grades are released.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The result can be sent in the form of </a:t>
            </a:r>
            <a:r>
              <a:rPr b="1" lang="en" sz="1800">
                <a:solidFill>
                  <a:srgbClr val="595959"/>
                </a:solidFill>
              </a:rPr>
              <a:t>semi-formal transcript </a:t>
            </a:r>
            <a:r>
              <a:rPr lang="en" sz="1800">
                <a:solidFill>
                  <a:srgbClr val="595959"/>
                </a:solidFill>
              </a:rPr>
              <a:t>document, which may work as an unofficial transcript that can used for various purposes.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COURSE IMPROVEMENT AND REGISTRATION</a:t>
            </a:r>
            <a:endParaRPr sz="25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Negotiate a proposal to rollback a </a:t>
            </a:r>
            <a:r>
              <a:rPr b="1" lang="en" sz="1800">
                <a:solidFill>
                  <a:srgbClr val="595959"/>
                </a:solidFill>
              </a:rPr>
              <a:t>conditional course improvement scheme</a:t>
            </a:r>
            <a:r>
              <a:rPr lang="en" sz="1800">
                <a:solidFill>
                  <a:srgbClr val="595959"/>
                </a:solidFill>
              </a:rPr>
              <a:t> where a student may be allowed to improve a certain number of credits worth of courses.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A conditional improvement policy based on a </a:t>
            </a:r>
            <a:r>
              <a:rPr b="1" lang="en" sz="1800">
                <a:solidFill>
                  <a:srgbClr val="595959"/>
                </a:solidFill>
              </a:rPr>
              <a:t>threshold grade</a:t>
            </a:r>
            <a:r>
              <a:rPr lang="en" sz="1800">
                <a:solidFill>
                  <a:srgbClr val="595959"/>
                </a:solidFill>
              </a:rPr>
              <a:t> (say, &lt;= B-) scored by the student can also be negotiated.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Propose to </a:t>
            </a:r>
            <a:r>
              <a:rPr b="1" lang="en" sz="1800">
                <a:solidFill>
                  <a:srgbClr val="595959"/>
                </a:solidFill>
              </a:rPr>
              <a:t>extend the duration of drop period</a:t>
            </a:r>
            <a:r>
              <a:rPr lang="en" sz="1800">
                <a:solidFill>
                  <a:srgbClr val="595959"/>
                </a:solidFill>
              </a:rPr>
              <a:t> for different courses proportional to the number of credits of the course.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Extending the </a:t>
            </a:r>
            <a:r>
              <a:rPr b="1" lang="en" sz="1800">
                <a:solidFill>
                  <a:srgbClr val="595959"/>
                </a:solidFill>
              </a:rPr>
              <a:t>duration of changing the elective type</a:t>
            </a:r>
            <a:r>
              <a:rPr lang="en" sz="1800">
                <a:solidFill>
                  <a:srgbClr val="595959"/>
                </a:solidFill>
              </a:rPr>
              <a:t> for a course can also be proposed as an alternative to changing drop period duration.</a:t>
            </a:r>
            <a:endParaRPr sz="1800">
              <a:solidFill>
                <a:srgbClr val="595959"/>
              </a:solidFill>
            </a:endParaRPr>
          </a:p>
          <a:p>
            <a:pPr indent="0" lvl="0" marL="45720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918464" y="200026"/>
            <a:ext cx="7315200" cy="86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DEPARTMENTAL DAYS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914400" y="1143001"/>
            <a:ext cx="7315200" cy="358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Department days are used a bridge between college academics and the industrial needs.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To get the department day initiative going, need to make the </a:t>
            </a:r>
            <a:r>
              <a:rPr b="1" lang="en" sz="1800">
                <a:solidFill>
                  <a:srgbClr val="595959"/>
                </a:solidFill>
              </a:rPr>
              <a:t>students aware</a:t>
            </a:r>
            <a:r>
              <a:rPr lang="en" sz="1800">
                <a:solidFill>
                  <a:srgbClr val="595959"/>
                </a:solidFill>
              </a:rPr>
              <a:t> of the purpose and use of department days, through </a:t>
            </a:r>
            <a:r>
              <a:rPr b="1" lang="en" sz="1800">
                <a:solidFill>
                  <a:srgbClr val="595959"/>
                </a:solidFill>
              </a:rPr>
              <a:t>regular meetings with CRs</a:t>
            </a:r>
            <a:r>
              <a:rPr lang="en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The students may then approach their HODs to get this event going.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❏"/>
            </a:pPr>
            <a:r>
              <a:rPr lang="en" sz="1800">
                <a:solidFill>
                  <a:srgbClr val="595959"/>
                </a:solidFill>
              </a:rPr>
              <a:t>The Acad Secy will further work as a </a:t>
            </a:r>
            <a:r>
              <a:rPr b="1" lang="en" sz="1800">
                <a:solidFill>
                  <a:srgbClr val="595959"/>
                </a:solidFill>
              </a:rPr>
              <a:t>mediator to facilitate talks</a:t>
            </a:r>
            <a:r>
              <a:rPr lang="en" sz="1800">
                <a:solidFill>
                  <a:srgbClr val="595959"/>
                </a:solidFill>
              </a:rPr>
              <a:t> between students of different departments and years for assistance in planning out the event.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pective">
  <a:themeElements>
    <a:clrScheme name="Perspective">
      <a:dk1>
        <a:srgbClr val="282828"/>
      </a:dk1>
      <a:lt1>
        <a:srgbClr val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