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9539" showSpecialPlsOnTitleSld="0" strictFirstAndLastChars="0" embedTrueTypeFonts="1" saveSubsetFonts="1" autoCompressPictures="0">
  <p:sldMasterIdLst>
    <p:sldMasterId id="2147483726" r:id="rId1"/>
  </p:sldMasterIdLst>
  <p:notesMasterIdLst>
    <p:notesMasterId r:id="rId19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6" r:id="rId16"/>
    <p:sldId id="298" r:id="rId17"/>
    <p:sldId id="282" r:id="rId18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0"/>
    </p:embeddedFont>
    <p:embeddedFont>
      <p:font typeface="Arial Black" panose="020B0A04020102020204" pitchFamily="34" charset="0"/>
      <p:bold r:id="rId21"/>
    </p:embeddedFont>
    <p:embeddedFont>
      <p:font typeface="Arial Rounded MT Bold" panose="020F0704030504030204" pitchFamily="34" charset="0"/>
      <p:regular r:id="rId22"/>
    </p:embeddedFont>
    <p:embeddedFont>
      <p:font typeface="Barlow Light" panose="00000400000000000000" pitchFamily="2" charset="0"/>
      <p:regular r:id="rId23"/>
      <p:bold r:id="rId24"/>
      <p:italic r:id="rId25"/>
      <p:boldItalic r:id="rId26"/>
    </p:embeddedFont>
    <p:embeddedFont>
      <p:font typeface="Showcard Gothic" panose="04020904020102020604" pitchFamily="82" charset="0"/>
      <p:regular r:id="rId27"/>
    </p:embeddedFont>
    <p:embeddedFont>
      <p:font typeface="Tw Cen MT" panose="020B0602020104020603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39102-DAE2-4673-BE2F-021CCE9F670C}" v="6" dt="2022-01-18T06:46:31.341"/>
  </p1510:revLst>
</p1510:revInfo>
</file>

<file path=ppt/tableStyles.xml><?xml version="1.0" encoding="utf-8"?>
<a:tblStyleLst xmlns:a="http://schemas.openxmlformats.org/drawingml/2006/main" def="{E960CA2F-AD4F-43A7-B7A6-27E5CA5AA7E8}">
  <a:tblStyle styleId="{E960CA2F-AD4F-43A7-B7A6-27E5CA5AA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1679FC-7606-471D-BB11-6C18445E7F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2883" autoAdjust="0"/>
  </p:normalViewPr>
  <p:slideViewPr>
    <p:cSldViewPr>
      <p:cViewPr varScale="1">
        <p:scale>
          <a:sx n="82" d="100"/>
          <a:sy n="82" d="100"/>
        </p:scale>
        <p:origin x="192" y="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uksey, Mansi (Cognizant)" userId="3b20e53a-674e-4f96-8d73-8d3c583172d3" providerId="ADAL" clId="{FD739102-DAE2-4673-BE2F-021CCE9F670C}"/>
    <pc:docChg chg="modSld">
      <pc:chgData name="Chouksey, Mansi (Cognizant)" userId="3b20e53a-674e-4f96-8d73-8d3c583172d3" providerId="ADAL" clId="{FD739102-DAE2-4673-BE2F-021CCE9F670C}" dt="2022-01-18T06:47:09.641" v="6" actId="20577"/>
      <pc:docMkLst>
        <pc:docMk/>
      </pc:docMkLst>
      <pc:sldChg chg="modSp mod">
        <pc:chgData name="Chouksey, Mansi (Cognizant)" userId="3b20e53a-674e-4f96-8d73-8d3c583172d3" providerId="ADAL" clId="{FD739102-DAE2-4673-BE2F-021CCE9F670C}" dt="2022-01-18T06:47:09.641" v="6" actId="20577"/>
        <pc:sldMkLst>
          <pc:docMk/>
          <pc:sldMk cId="0" sldId="256"/>
        </pc:sldMkLst>
        <pc:spChg chg="mod">
          <ac:chgData name="Chouksey, Mansi (Cognizant)" userId="3b20e53a-674e-4f96-8d73-8d3c583172d3" providerId="ADAL" clId="{FD739102-DAE2-4673-BE2F-021CCE9F670C}" dt="2022-01-18T06:47:09.641" v="6" actId="20577"/>
          <ac:spMkLst>
            <pc:docMk/>
            <pc:sldMk cId="0" sldId="256"/>
            <ac:spMk id="2" creationId="{45974A27-02E7-4F5E-A504-BACF66B01F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3118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429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148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33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7680128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00536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680380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36832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971184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876101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237741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7316411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6761676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660050"/>
            <a:ext cx="4494300" cy="2265300"/>
          </a:xfrm>
          <a:prstGeom prst="rect">
            <a:avLst/>
          </a:prstGeom>
          <a:effectLst>
            <a:outerShdw blurRad="85725" dist="28575" dir="5400000" algn="bl" rotWithShape="0">
              <a:schemeClr val="accent6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357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2"/>
          </p:nvPr>
        </p:nvSpPr>
        <p:spPr>
          <a:xfrm>
            <a:off x="5888031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4067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547766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038632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1091752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637637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4640342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741370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787989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876079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5C3A21E7-9DDE-4939-BDEE-1627AF605FB2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5220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</p:sldLayoutIdLst>
  <p:transition>
    <p:fade thruBlk="1"/>
  </p:transition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1043608" y="627534"/>
            <a:ext cx="4784564" cy="22653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FIND THE INTEREST AMOUNT </a:t>
            </a:r>
            <a:r>
              <a:rPr lang="en-US" sz="4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F</a:t>
            </a:r>
            <a:r>
              <a:rPr 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OR CURRENT  YEAR-EMI CALCULATOR</a:t>
            </a:r>
            <a:endParaRPr sz="4000" b="1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84168" y="4999484"/>
            <a:ext cx="3059832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74A27-02E7-4F5E-A504-BACF66B01F0C}"/>
              </a:ext>
            </a:extLst>
          </p:cNvPr>
          <p:cNvSpPr txBox="1"/>
          <p:nvPr/>
        </p:nvSpPr>
        <p:spPr>
          <a:xfrm>
            <a:off x="6732240" y="2306806"/>
            <a:ext cx="2520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Team-6</a:t>
            </a:r>
          </a:p>
          <a:p>
            <a:r>
              <a:rPr lang="en-US" dirty="0"/>
              <a:t>1. Ritesh Dontha</a:t>
            </a:r>
          </a:p>
          <a:p>
            <a:r>
              <a:rPr lang="en-US" dirty="0"/>
              <a:t>2. Janardhan J</a:t>
            </a:r>
          </a:p>
          <a:p>
            <a:r>
              <a:rPr lang="en-US" dirty="0"/>
              <a:t>3. Krishnendu </a:t>
            </a:r>
            <a:r>
              <a:rPr lang="en-US"/>
              <a:t>P S</a:t>
            </a:r>
          </a:p>
          <a:p>
            <a:r>
              <a:rPr lang="en-US"/>
              <a:t>4</a:t>
            </a:r>
            <a:r>
              <a:rPr lang="en-US" dirty="0"/>
              <a:t>. Mamta Devram          Chandsar </a:t>
            </a:r>
          </a:p>
          <a:p>
            <a:r>
              <a:rPr lang="en-US" dirty="0"/>
              <a:t>5. Mansi Chouksey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699542"/>
            <a:ext cx="5464200" cy="3963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TESTING REQUIREMENTS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0"/>
          <a:stretch/>
        </p:blipFill>
        <p:spPr>
          <a:xfrm>
            <a:off x="611560" y="1563638"/>
            <a:ext cx="806489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860" y="699542"/>
            <a:ext cx="5464200" cy="3963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      SMOKE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75142"/>
            <a:ext cx="8208912" cy="34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3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843558"/>
            <a:ext cx="5464200" cy="3963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REGRESSION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91630"/>
            <a:ext cx="7992888" cy="339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1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900" y="123478"/>
            <a:ext cx="5464200" cy="3963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AUTOMATION SCRIPTS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F45B011-7350-4F13-9E16-F0ACAC001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843558"/>
            <a:ext cx="7128792" cy="36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900" y="123478"/>
            <a:ext cx="5464200" cy="396300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CONSOLE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B19557-5B85-4196-99ED-D3B66F67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95" y="987574"/>
            <a:ext cx="7432409" cy="35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0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68FBBF1E-1555-488E-8C0C-058E5710B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3966F8-4E34-4797-9621-E8C53362E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9D62336-3EFF-45C3-8C94-A43F99162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5B4034-C54A-4462-B0DD-D937DB3C3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4093590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23A78F-8B46-4BE7-B970-75E18A1F7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2649" y="360045"/>
            <a:ext cx="4093591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885508" y="4835614"/>
            <a:ext cx="573161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15</a:t>
            </a:fld>
            <a:endParaRPr lang="en-US" sz="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CC856E7-28C8-4D58-80FB-99140AAA6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51" y="771550"/>
            <a:ext cx="3491880" cy="374441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A0CA23-B5BB-4CE2-8A16-47F30411B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771550"/>
            <a:ext cx="360040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8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51470"/>
            <a:ext cx="5464200" cy="396300"/>
          </a:xfrm>
        </p:spPr>
        <p:txBody>
          <a:bodyPr/>
          <a:lstStyle/>
          <a:p>
            <a:r>
              <a:rPr lang="en-IN" b="1" dirty="0" err="1">
                <a:latin typeface="Algerian" panose="04020705040A02060702" pitchFamily="82" charset="0"/>
              </a:rPr>
              <a:t>EXTEnd</a:t>
            </a:r>
            <a:r>
              <a:rPr lang="en-IN" b="1" dirty="0">
                <a:latin typeface="Algerian" panose="04020705040A02060702" pitchFamily="82" charset="0"/>
              </a:rPr>
              <a:t>	</a:t>
            </a:r>
            <a:r>
              <a:rPr lang="en-IN" b="1" dirty="0">
                <a:latin typeface="Algerian" panose="04020705040A02060702" pitchFamily="82" charset="0"/>
                <a:cs typeface="Gautami" panose="020B0502040204020203" pitchFamily="34" charset="0"/>
              </a:rPr>
              <a:t>REPORT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DE2691-47D1-4DA7-840B-2DE673CA2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9581"/>
            <a:ext cx="7920880" cy="358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1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THANK YOU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2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800" u="sng" dirty="0">
                <a:latin typeface="Arial Black" panose="020B0A04020102020204" pitchFamily="34" charset="0"/>
              </a:rPr>
              <a:t>DESCRIPTION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"/>
          </p:nvPr>
        </p:nvSpPr>
        <p:spPr>
          <a:xfrm>
            <a:off x="1173163" y="1600200"/>
            <a:ext cx="7286625" cy="2889250"/>
          </a:xfrm>
        </p:spPr>
        <p:txBody>
          <a:bodyPr>
            <a:normAutofit fontScale="77500" lnSpcReduction="20000"/>
          </a:bodyPr>
          <a:lstStyle/>
          <a:p>
            <a:pPr marL="64008" indent="0">
              <a:buNone/>
            </a:pPr>
            <a:r>
              <a:rPr lang="en-IN" sz="1800" dirty="0">
                <a:latin typeface="Arial Rounded MT Bold" pitchFamily="34" charset="0"/>
              </a:rPr>
              <a:t>1. Find the EMI for Car with price of 15 Lac, Interest rate of 9.5% &amp; Tenure 1 year; Display the interest amount &amp; principal amount for one month.</a:t>
            </a:r>
          </a:p>
          <a:p>
            <a:pPr marL="64008" indent="0">
              <a:buNone/>
            </a:pPr>
            <a:br>
              <a:rPr lang="en-IN" sz="1800" dirty="0">
                <a:latin typeface="Arial Rounded MT Bold" pitchFamily="34" charset="0"/>
              </a:rPr>
            </a:br>
            <a:r>
              <a:rPr lang="en-IN" sz="1800" dirty="0">
                <a:latin typeface="Arial Rounded MT Bold" pitchFamily="34" charset="0"/>
              </a:rPr>
              <a:t>2. From Menu, pick Home Loan EMI Calculator, fill relevant details &amp; extract all the data from  year on year table &amp; store in excel.</a:t>
            </a:r>
          </a:p>
          <a:p>
            <a:pPr marL="64008" indent="0">
              <a:buNone/>
            </a:pPr>
            <a:br>
              <a:rPr lang="en-IN" sz="1800" dirty="0">
                <a:latin typeface="Arial Rounded MT Bold" pitchFamily="34" charset="0"/>
              </a:rPr>
            </a:br>
            <a:r>
              <a:rPr lang="en-IN" sz="1800" dirty="0">
                <a:latin typeface="Arial Rounded MT Bold" pitchFamily="34" charset="0"/>
              </a:rPr>
              <a:t>3. From Menu, pick Loan Calculator and under EMI calculator, do all UI check for text box &amp; scales; change the Loan tenure for year &amp; month, check the change in scale; Re-use the same validation for Loan Amount Calculator &amp; Loan Tenure Calculator.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843558"/>
            <a:ext cx="5464200" cy="3963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KEY AUTOMATION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3568" y="1563638"/>
            <a:ext cx="8460432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▪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Arial Rounded MT Bold" pitchFamily="34" charset="0"/>
              </a:rPr>
              <a:t>Validation of transactions &amp; do calculations;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Arial Rounded MT Bold" pitchFamily="34" charset="0"/>
              </a:rPr>
              <a:t>Extract table values &amp; store in excel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Arial Rounded MT Bold" pitchFamily="34" charset="0"/>
              </a:rPr>
              <a:t>Filling data in screen &amp; multiple UI validations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Arial Rounded MT Bold" pitchFamily="34" charset="0"/>
              </a:rPr>
              <a:t>Navigation from Menus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Arial Rounded MT Bold" pitchFamily="34" charset="0"/>
              </a:rPr>
              <a:t>Reusable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Arial Rounded MT Bold" pitchFamily="34" charset="0"/>
              </a:rPr>
              <a:t>Scrolling down in web page</a:t>
            </a:r>
          </a:p>
          <a:p>
            <a:pPr marL="406908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95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991436" y="3579862"/>
            <a:ext cx="7344816" cy="4320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TESTNG: </a:t>
            </a:r>
            <a:r>
              <a:rPr lang="en-IN" b="1" dirty="0">
                <a:solidFill>
                  <a:schemeClr val="tx1"/>
                </a:solidFill>
              </a:rPr>
              <a:t>TestNG is an automation testing framework</a:t>
            </a:r>
            <a:r>
              <a:rPr lang="en-IN" dirty="0"/>
              <a:t> 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39614" y="3003798"/>
            <a:ext cx="7344816" cy="4320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 MAVEN</a:t>
            </a:r>
            <a:r>
              <a:rPr lang="en-IN" dirty="0"/>
              <a:t> </a:t>
            </a:r>
            <a:r>
              <a:rPr lang="en-IN" b="1" dirty="0">
                <a:solidFill>
                  <a:schemeClr val="tx1"/>
                </a:solidFill>
              </a:rPr>
              <a:t>: software project management and comprehension tool</a:t>
            </a:r>
            <a:r>
              <a:rPr lang="en-IN" dirty="0"/>
              <a:t>. 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083180" y="2416017"/>
            <a:ext cx="7515622" cy="5069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IN" sz="1200" b="1" dirty="0">
                <a:solidFill>
                  <a:schemeClr val="tx1"/>
                </a:solidFill>
              </a:rPr>
              <a:t>Selenium is a free (open-source) automated testing framework used to validate web applications across different browsers and platforms</a:t>
            </a:r>
            <a:r>
              <a:rPr lang="en-IN" b="1" dirty="0">
                <a:solidFill>
                  <a:schemeClr val="tx1"/>
                </a:solidFill>
              </a:rPr>
              <a:t>. 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20882" y="1433972"/>
            <a:ext cx="7344816" cy="4320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 </a:t>
            </a:r>
            <a:r>
              <a:rPr lang="en-IN" b="1" dirty="0">
                <a:solidFill>
                  <a:schemeClr val="tx1"/>
                </a:solidFill>
              </a:rPr>
              <a:t>Eclipse Integrated environment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PRE REQUISITES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2" r="22177"/>
          <a:stretch/>
        </p:blipFill>
        <p:spPr>
          <a:xfrm>
            <a:off x="704691" y="1373429"/>
            <a:ext cx="554941" cy="524433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0" y="2355725"/>
            <a:ext cx="554942" cy="503147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319" y="1779662"/>
            <a:ext cx="636357" cy="636355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2" y="3645478"/>
            <a:ext cx="850924" cy="300816"/>
          </a:xfrm>
          <a:prstGeom prst="ellipse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81" y="3069443"/>
            <a:ext cx="1137654" cy="208518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1125942" y="1923678"/>
            <a:ext cx="7344816" cy="4320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en-IN" b="1" dirty="0">
                <a:solidFill>
                  <a:schemeClr val="tx1"/>
                </a:solidFill>
              </a:rPr>
              <a:t>:  High level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3964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800" y="627534"/>
            <a:ext cx="5464200" cy="396300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TEST URL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5B7D6-9283-4804-890B-D695744C1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95118"/>
            <a:ext cx="6987616" cy="386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4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11510"/>
            <a:ext cx="6544320" cy="791553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CAR LOAN EMI CALCULATOR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01BE014-002A-42EE-BEFF-A7D3A2BD9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7614"/>
            <a:ext cx="7560840" cy="3721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98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9502"/>
            <a:ext cx="7037452" cy="892798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HOME LOAN EMI CALCULATOR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25328A-ED90-45EB-AABE-7C31D7C3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9621"/>
            <a:ext cx="4334196" cy="316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93A0A336-74C0-4AE7-95AC-7EE10642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796" y="1433764"/>
            <a:ext cx="4320480" cy="3154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98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11510"/>
            <a:ext cx="8208912" cy="648072"/>
          </a:xfrm>
        </p:spPr>
        <p:txBody>
          <a:bodyPr/>
          <a:lstStyle/>
          <a:p>
            <a:r>
              <a:rPr lang="en-IN" sz="2400" dirty="0">
                <a:latin typeface="Arial Black" panose="020B0A04020102020204" pitchFamily="34" charset="0"/>
              </a:rPr>
              <a:t>WRITING HOME LOAN DATA INTO EXCEL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1FBB7-FB0C-421E-ACC8-E90BB839F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49"/>
          <a:stretch/>
        </p:blipFill>
        <p:spPr>
          <a:xfrm>
            <a:off x="683568" y="1059583"/>
            <a:ext cx="792088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9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661" y="699542"/>
            <a:ext cx="5440725" cy="396300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LOAN CALCULATORS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0E2619-8887-450E-AC17-33915B0A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00" y="1419622"/>
            <a:ext cx="3872484" cy="316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5BD9159F-FFA1-4B21-AF30-AF06C0AF5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419622"/>
            <a:ext cx="3715408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90434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1164</TotalTime>
  <Words>287</Words>
  <Application>Microsoft Office PowerPoint</Application>
  <PresentationFormat>On-screen Show (16:9)</PresentationFormat>
  <Paragraphs>52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 Rounded MT Bold</vt:lpstr>
      <vt:lpstr>Wingdings</vt:lpstr>
      <vt:lpstr>Algerian</vt:lpstr>
      <vt:lpstr>Arial Black</vt:lpstr>
      <vt:lpstr>Arial</vt:lpstr>
      <vt:lpstr>Barlow Light</vt:lpstr>
      <vt:lpstr>Tw Cen MT</vt:lpstr>
      <vt:lpstr>Showcard Gothic</vt:lpstr>
      <vt:lpstr>Droplet</vt:lpstr>
      <vt:lpstr>FIND THE INTEREST AMOUNT FOR CURRENT  YEAR-EMI CALCULATOR</vt:lpstr>
      <vt:lpstr>DESCRIPTION</vt:lpstr>
      <vt:lpstr>KEY AUTOMATION SCOPE</vt:lpstr>
      <vt:lpstr>PRE REQUISITES</vt:lpstr>
      <vt:lpstr>TEST URL</vt:lpstr>
      <vt:lpstr>CAR LOAN EMI CALCULATOR</vt:lpstr>
      <vt:lpstr>HOME LOAN EMI CALCULATOR</vt:lpstr>
      <vt:lpstr>WRITING HOME LOAN DATA INTO EXCEL FILE</vt:lpstr>
      <vt:lpstr>LOAN CALCULATORS</vt:lpstr>
      <vt:lpstr>TESTING REQUIREMENTS</vt:lpstr>
      <vt:lpstr>      SMOKE TESTING</vt:lpstr>
      <vt:lpstr>REGRESSION TESTING</vt:lpstr>
      <vt:lpstr>AUTOMATION SCRIPTS</vt:lpstr>
      <vt:lpstr>CONSOLE OUTPUT</vt:lpstr>
      <vt:lpstr>PowerPoint Presentation</vt:lpstr>
      <vt:lpstr>EXTEnd REPORT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 Vamsi Chappa</dc:creator>
  <cp:lastModifiedBy>Chouksey, Mansi (Cognizant)</cp:lastModifiedBy>
  <cp:revision>50</cp:revision>
  <dcterms:modified xsi:type="dcterms:W3CDTF">2022-01-18T06:47:14Z</dcterms:modified>
</cp:coreProperties>
</file>