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3"/>
  </p:notesMasterIdLst>
  <p:handoutMasterIdLst>
    <p:handoutMasterId r:id="rId14"/>
  </p:handoutMasterIdLst>
  <p:sldIdLst>
    <p:sldId id="311" r:id="rId2"/>
    <p:sldId id="513" r:id="rId3"/>
    <p:sldId id="522" r:id="rId4"/>
    <p:sldId id="523" r:id="rId5"/>
    <p:sldId id="524" r:id="rId6"/>
    <p:sldId id="525" r:id="rId7"/>
    <p:sldId id="526" r:id="rId8"/>
    <p:sldId id="527" r:id="rId9"/>
    <p:sldId id="528" r:id="rId10"/>
    <p:sldId id="529" r:id="rId11"/>
    <p:sldId id="389" r:id="rId1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FF00"/>
    <a:srgbClr val="AA4003"/>
    <a:srgbClr val="C0504D"/>
    <a:srgbClr val="FF8200"/>
    <a:srgbClr val="BF5700"/>
    <a:srgbClr val="1D1A36"/>
    <a:srgbClr val="1E4B87"/>
    <a:srgbClr val="262626"/>
    <a:srgbClr val="1B306B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82" autoAdjust="0"/>
    <p:restoredTop sz="96412" autoAdjust="0"/>
  </p:normalViewPr>
  <p:slideViewPr>
    <p:cSldViewPr>
      <p:cViewPr varScale="1">
        <p:scale>
          <a:sx n="114" d="100"/>
          <a:sy n="114" d="100"/>
        </p:scale>
        <p:origin x="192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24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important to keep in mind why you joined this class. Let’s talk about your goals.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81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59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5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89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68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78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18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2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9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64595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3962400"/>
            <a:ext cx="22431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Data Bootcamp | 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0" y="3962400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 Day, Year</a:t>
            </a:r>
          </a:p>
        </p:txBody>
      </p:sp>
    </p:spTree>
    <p:extLst>
      <p:ext uri="{BB962C8B-B14F-4D97-AF65-F5344CB8AC3E}">
        <p14:creationId xmlns:p14="http://schemas.microsoft.com/office/powerpoint/2010/main" val="12249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9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8975"/>
            <a:ext cx="8610600" cy="5483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1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</a:t>
            </a:r>
          </a:p>
        </p:txBody>
      </p:sp>
    </p:spTree>
    <p:extLst>
      <p:ext uri="{BB962C8B-B14F-4D97-AF65-F5344CB8AC3E}">
        <p14:creationId xmlns:p14="http://schemas.microsoft.com/office/powerpoint/2010/main" val="171000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1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1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70" r:id="rId4"/>
    <p:sldLayoutId id="2147483669" r:id="rId5"/>
    <p:sldLayoutId id="2147483671" r:id="rId6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91" y="2885043"/>
            <a:ext cx="8229600" cy="871860"/>
          </a:xfrm>
        </p:spPr>
        <p:txBody>
          <a:bodyPr/>
          <a:lstStyle/>
          <a:p>
            <a:r>
              <a:rPr lang="en-US" dirty="0"/>
              <a:t>Precision &amp; Recall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6892" y="3962400"/>
            <a:ext cx="2670436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Data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5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709710" cy="653854"/>
          </a:xfrm>
        </p:spPr>
        <p:txBody>
          <a:bodyPr>
            <a:normAutofit/>
          </a:bodyPr>
          <a:lstStyle/>
          <a:p>
            <a:r>
              <a:rPr lang="en-US" dirty="0"/>
              <a:t>F1 Score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914400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F1 score is the harmonic average of the precision and recall, where an F1 score reaches its best value at 1 (perfect precision and recall) and worst at 0. 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383760"/>
              </p:ext>
            </p:extLst>
          </p:nvPr>
        </p:nvGraphicFramePr>
        <p:xfrm>
          <a:off x="800100" y="3469640"/>
          <a:ext cx="6781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Predicted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Actual Class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Cancer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>
                    <a:solidFill>
                      <a:srgbClr val="27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Cancer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>
                    <a:solidFill>
                      <a:srgbClr val="27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030525" y="2090498"/>
                <a:ext cx="6320961" cy="100027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F1 = 2*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36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360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3600" b="0" i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charset="0"/>
                          </a:rPr>
                          <m:t>0.833</m:t>
                        </m:r>
                        <m:r>
                          <m:rPr>
                            <m:nor/>
                          </m:rPr>
                          <a:rPr lang="en-US" sz="360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charset="0"/>
                          </a:rPr>
                          <m:t>∗ </m:t>
                        </m:r>
                        <m:r>
                          <m:rPr>
                            <m:nor/>
                          </m:rPr>
                          <a:rPr lang="en-US" sz="3600" b="0" i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charset="0"/>
                          </a:rPr>
                          <m:t>0.714</m:t>
                        </m:r>
                        <m:r>
                          <m:rPr>
                            <m:nor/>
                          </m:rPr>
                          <a:rPr lang="en-US" sz="360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charset="0"/>
                          </a:rPr>
                          <m:t>)</m:t>
                        </m:r>
                        <m:r>
                          <a:rPr lang="en-US" sz="3600" i="1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charset="0"/>
                          </a:rPr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3600" b="0" i="1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charset="0"/>
                          </a:rPr>
                          <m:t>.833</m:t>
                        </m:r>
                        <m:r>
                          <m:rPr>
                            <m:nor/>
                          </m:rPr>
                          <a:rPr lang="en-US" sz="3600" i="1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360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charset="0"/>
                          </a:rPr>
                          <m:t>0.714</m:t>
                        </m:r>
                      </m:den>
                    </m:f>
                  </m:oMath>
                </a14:m>
                <a:r>
                  <a:rPr lang="en-US" sz="3600" b="1" dirty="0">
                    <a:ln w="10160">
                      <a:solidFill>
                        <a:srgbClr val="27FF00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 </a:t>
                </a:r>
                <a:r>
                  <a:rPr lang="en-US" sz="3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= 0.77</a:t>
                </a:r>
                <a:r>
                  <a:rPr lang="en-US" sz="3600" b="1" dirty="0">
                    <a:ln w="10160">
                      <a:solidFill>
                        <a:srgbClr val="27FF00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 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525" y="2090498"/>
                <a:ext cx="6320961" cy="1000274"/>
              </a:xfrm>
              <a:prstGeom prst="rect">
                <a:avLst/>
              </a:prstGeom>
              <a:blipFill rotWithShape="0">
                <a:blip r:embed="rId3"/>
                <a:stretch>
                  <a:fillRect l="-2797" r="-1254" b="-13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800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Questions / Discussion</a:t>
            </a:r>
          </a:p>
        </p:txBody>
      </p:sp>
    </p:spTree>
    <p:extLst>
      <p:ext uri="{BB962C8B-B14F-4D97-AF65-F5344CB8AC3E}">
        <p14:creationId xmlns:p14="http://schemas.microsoft.com/office/powerpoint/2010/main" val="201876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709710" cy="653854"/>
          </a:xfrm>
        </p:spPr>
        <p:txBody>
          <a:bodyPr>
            <a:normAutofit/>
          </a:bodyPr>
          <a:lstStyle/>
          <a:p>
            <a:r>
              <a:rPr lang="en-US" dirty="0"/>
              <a:t>Confusion Matrix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7561" y="10668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confusion matrix is a table used to describe the performance of a classifier by comparing the predicted and actual values. Consider the following matrix where the classes are “Cancer” or “No Cancer”.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44463"/>
              </p:ext>
            </p:extLst>
          </p:nvPr>
        </p:nvGraphicFramePr>
        <p:xfrm>
          <a:off x="822861" y="2136454"/>
          <a:ext cx="67818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Predicted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Actual Class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Cancer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Positive</a:t>
                      </a:r>
                    </a:p>
                  </a:txBody>
                  <a:tcPr>
                    <a:solidFill>
                      <a:srgbClr val="27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Negative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Cancer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Positive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Negative</a:t>
                      </a:r>
                    </a:p>
                  </a:txBody>
                  <a:tcPr>
                    <a:solidFill>
                      <a:srgbClr val="27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7561" y="4035378"/>
            <a:ext cx="7772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True Positive (TP): The predicted class and the actual class are the same. Both predicted Cancer.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True Negative (TN): predicted class and the actual class are the same. Both predicted No Cancer.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False Negative (FN): The actual class was Cancer, but the prediction was No Cancer.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False Positive (FP): The actual class was No Cancer, but the prediction was Cancer.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70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709710" cy="653854"/>
          </a:xfrm>
        </p:spPr>
        <p:txBody>
          <a:bodyPr>
            <a:normAutofit/>
          </a:bodyPr>
          <a:lstStyle/>
          <a:p>
            <a:r>
              <a:rPr lang="en-US" dirty="0"/>
              <a:t>Accuracy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9144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is the ration of correctly predicted observations to the total number of observations.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019648"/>
              </p:ext>
            </p:extLst>
          </p:nvPr>
        </p:nvGraphicFramePr>
        <p:xfrm>
          <a:off x="800100" y="3211632"/>
          <a:ext cx="67818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Predicted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Actual Class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Cancer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Positive</a:t>
                      </a:r>
                    </a:p>
                  </a:txBody>
                  <a:tcPr>
                    <a:solidFill>
                      <a:srgbClr val="27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Negative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Cancer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Positive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Negative</a:t>
                      </a:r>
                    </a:p>
                  </a:txBody>
                  <a:tcPr>
                    <a:solidFill>
                      <a:srgbClr val="27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149143" y="1560731"/>
                <a:ext cx="6083718" cy="100457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Accuracy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3600" b="1" i="1" smtClean="0">
                            <a:ln w="10160">
                              <a:solidFill>
                                <a:srgbClr val="27FF00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600" b="1" dirty="0">
                            <a:ln w="10160">
                              <a:solidFill>
                                <a:srgbClr val="27FF00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m:t>TP</m:t>
                        </m:r>
                        <m:r>
                          <m:rPr>
                            <m:nor/>
                          </m:rPr>
                          <a:rPr lang="en-US" sz="3600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3600" b="1" dirty="0">
                            <a:ln w="10160">
                              <a:solidFill>
                                <a:srgbClr val="27FF00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m:t>TN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3600" b="1" dirty="0">
                            <a:ln w="10160">
                              <a:solidFill>
                                <a:srgbClr val="27FF00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m:t>TP</m:t>
                        </m:r>
                        <m:r>
                          <m:rPr>
                            <m:nor/>
                          </m:rPr>
                          <a:rPr lang="en-US" sz="3600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3600" b="1" dirty="0">
                            <a:ln w="10160">
                              <a:solidFill>
                                <a:srgbClr val="FF0000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m:t>FP</m:t>
                        </m:r>
                        <m:r>
                          <m:rPr>
                            <m:nor/>
                          </m:rPr>
                          <a:rPr lang="en-US" sz="3600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3600" b="1" dirty="0">
                            <a:ln w="10160">
                              <a:solidFill>
                                <a:srgbClr val="FF0000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m:t>FN</m:t>
                        </m:r>
                        <m:r>
                          <m:rPr>
                            <m:nor/>
                          </m:rPr>
                          <a:rPr lang="en-US" sz="3600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3600" b="1" dirty="0">
                            <a:ln w="10160">
                              <a:solidFill>
                                <a:srgbClr val="27FF00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m:t>TN</m:t>
                        </m:r>
                        <m:r>
                          <m:rPr>
                            <m:nor/>
                          </m:rPr>
                          <a:rPr lang="en-US" sz="3600" b="1" dirty="0">
                            <a:ln w="10160">
                              <a:solidFill>
                                <a:srgbClr val="27FF00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m:t> </m:t>
                        </m:r>
                      </m:den>
                    </m:f>
                  </m:oMath>
                </a14:m>
                <a:endParaRPr lang="en-US" sz="3600" b="1" dirty="0">
                  <a:ln w="10160">
                    <a:solidFill>
                      <a:srgbClr val="27FF00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143" y="1560731"/>
                <a:ext cx="6083718" cy="1004570"/>
              </a:xfrm>
              <a:prstGeom prst="rect">
                <a:avLst/>
              </a:prstGeom>
              <a:blipFill rotWithShape="0">
                <a:blip r:embed="rId3"/>
                <a:stretch>
                  <a:fillRect l="-1906"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531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709710" cy="653854"/>
          </a:xfrm>
        </p:spPr>
        <p:txBody>
          <a:bodyPr>
            <a:normAutofit/>
          </a:bodyPr>
          <a:lstStyle/>
          <a:p>
            <a:r>
              <a:rPr lang="en-US" dirty="0"/>
              <a:t>Accuracy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914400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is the ration of correctly predicted observations to the total number of observations.</a:t>
            </a:r>
          </a:p>
          <a:p>
            <a:br>
              <a:rPr lang="en-US" dirty="0"/>
            </a:b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905034"/>
              </p:ext>
            </p:extLst>
          </p:nvPr>
        </p:nvGraphicFramePr>
        <p:xfrm>
          <a:off x="800100" y="3124200"/>
          <a:ext cx="6781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Predicted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Actual Class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Cancer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>
                    <a:solidFill>
                      <a:srgbClr val="27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Cancer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>
                    <a:solidFill>
                      <a:srgbClr val="27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09309" y="1560731"/>
                <a:ext cx="6763390" cy="10129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Accuracy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3600" b="1" i="1" smtClean="0">
                            <a:ln w="10160">
                              <a:solidFill>
                                <a:srgbClr val="27FF00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600" b="1" i="0" dirty="0" smtClean="0">
                            <a:ln w="10160">
                              <a:solidFill>
                                <a:srgbClr val="27FF00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m:t>25</m:t>
                        </m:r>
                        <m:r>
                          <m:rPr>
                            <m:nor/>
                          </m:rPr>
                          <a:rPr lang="en-US" sz="3600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3600" b="1" i="0" dirty="0" smtClean="0">
                            <a:ln w="10160">
                              <a:solidFill>
                                <a:srgbClr val="27FF00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m:t>60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3600" b="1" i="0" dirty="0" smtClean="0">
                            <a:ln w="10160">
                              <a:solidFill>
                                <a:srgbClr val="27FF00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m:t>25</m:t>
                        </m:r>
                        <m:r>
                          <m:rPr>
                            <m:nor/>
                          </m:rPr>
                          <a:rPr lang="en-US" sz="3600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3600" b="1" i="0" dirty="0" smtClean="0">
                            <a:ln w="10160">
                              <a:solidFill>
                                <a:srgbClr val="FF0000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m:t>5</m:t>
                        </m:r>
                        <m:r>
                          <m:rPr>
                            <m:nor/>
                          </m:rPr>
                          <a:rPr lang="en-US" sz="3600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3600" b="1" i="0" dirty="0" smtClean="0">
                            <a:ln w="10160">
                              <a:solidFill>
                                <a:srgbClr val="FF0000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m:t>10</m:t>
                        </m:r>
                        <m:r>
                          <m:rPr>
                            <m:nor/>
                          </m:rPr>
                          <a:rPr lang="en-US" sz="3600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3600" b="1" i="0" dirty="0" smtClean="0">
                            <a:ln w="10160">
                              <a:solidFill>
                                <a:srgbClr val="27FF00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m:t>60</m:t>
                        </m:r>
                        <m:r>
                          <m:rPr>
                            <m:nor/>
                          </m:rPr>
                          <a:rPr lang="en-US" sz="3600" b="1" dirty="0">
                            <a:ln w="10160">
                              <a:solidFill>
                                <a:srgbClr val="27FF00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3600" b="1" dirty="0">
                    <a:ln w="10160">
                      <a:solidFill>
                        <a:srgbClr val="27FF00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 </a:t>
                </a:r>
                <a:r>
                  <a:rPr lang="en-US" sz="3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= 0.85</a:t>
                </a:r>
                <a:endParaRPr lang="en-US" sz="3600" b="1" dirty="0">
                  <a:ln w="10160">
                    <a:solidFill>
                      <a:srgbClr val="27FF00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309" y="1560731"/>
                <a:ext cx="6763390" cy="1012906"/>
              </a:xfrm>
              <a:prstGeom prst="rect">
                <a:avLst/>
              </a:prstGeom>
              <a:blipFill rotWithShape="0">
                <a:blip r:embed="rId3"/>
                <a:stretch>
                  <a:fillRect l="-2705" r="-2885" b="-12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166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709710" cy="653854"/>
          </a:xfrm>
        </p:spPr>
        <p:txBody>
          <a:bodyPr>
            <a:normAutofit/>
          </a:bodyPr>
          <a:lstStyle/>
          <a:p>
            <a:r>
              <a:rPr lang="en-US" dirty="0"/>
              <a:t>Precision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9144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Precision is the ratio of correctly predicted positive observations to the total predicted positive observations (i.e. Of all the samples we classified as Cancer, how many are actually Cancer?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019648"/>
              </p:ext>
            </p:extLst>
          </p:nvPr>
        </p:nvGraphicFramePr>
        <p:xfrm>
          <a:off x="800100" y="3211632"/>
          <a:ext cx="67818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Predicted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Actual Class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Cancer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Positive</a:t>
                      </a:r>
                    </a:p>
                  </a:txBody>
                  <a:tcPr>
                    <a:solidFill>
                      <a:srgbClr val="27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Negative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Cancer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Positive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Negative</a:t>
                      </a:r>
                    </a:p>
                  </a:txBody>
                  <a:tcPr>
                    <a:solidFill>
                      <a:srgbClr val="27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098119" y="1837730"/>
                <a:ext cx="4185761" cy="100457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Precision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3600" b="1" i="1" smtClean="0">
                            <a:ln w="10160">
                              <a:solidFill>
                                <a:srgbClr val="27FF00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600" b="1" dirty="0">
                            <a:ln w="10160">
                              <a:solidFill>
                                <a:srgbClr val="27FF00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m:t>TP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3600" b="1" dirty="0">
                            <a:ln w="10160">
                              <a:solidFill>
                                <a:srgbClr val="27FF00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m:t>TP</m:t>
                        </m:r>
                        <m:r>
                          <m:rPr>
                            <m:nor/>
                          </m:rPr>
                          <a:rPr lang="en-US" sz="3600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3600" b="1" dirty="0">
                            <a:ln w="10160">
                              <a:solidFill>
                                <a:srgbClr val="FF0000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m:t>FP</m:t>
                        </m:r>
                        <m:r>
                          <m:rPr>
                            <m:nor/>
                          </m:rPr>
                          <a:rPr lang="en-US" sz="3600" b="1" dirty="0">
                            <a:ln w="10160">
                              <a:solidFill>
                                <a:srgbClr val="27FF00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m:t> </m:t>
                        </m:r>
                      </m:den>
                    </m:f>
                  </m:oMath>
                </a14:m>
                <a:endParaRPr lang="en-US" sz="3600" b="1" dirty="0">
                  <a:ln w="10160">
                    <a:solidFill>
                      <a:srgbClr val="27FF00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119" y="1837730"/>
                <a:ext cx="4185761" cy="1004570"/>
              </a:xfrm>
              <a:prstGeom prst="rect">
                <a:avLst/>
              </a:prstGeom>
              <a:blipFill rotWithShape="0">
                <a:blip r:embed="rId3"/>
                <a:stretch>
                  <a:fillRect l="-4367"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297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709710" cy="653854"/>
          </a:xfrm>
        </p:spPr>
        <p:txBody>
          <a:bodyPr>
            <a:normAutofit/>
          </a:bodyPr>
          <a:lstStyle/>
          <a:p>
            <a:r>
              <a:rPr lang="en-US" dirty="0"/>
              <a:t>Precision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914400"/>
            <a:ext cx="777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Precision is the ratio of correctly predicted positive observations to the total predicted positive observations (i.e. Of all the samples we classified as Cancer, how many are actually Cancer?</a:t>
            </a:r>
          </a:p>
          <a:p>
            <a:br>
              <a:rPr lang="en-US" dirty="0"/>
            </a:b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934728"/>
              </p:ext>
            </p:extLst>
          </p:nvPr>
        </p:nvGraphicFramePr>
        <p:xfrm>
          <a:off x="800100" y="3124200"/>
          <a:ext cx="6781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Predicted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Actual Class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Cancer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>
                    <a:solidFill>
                      <a:srgbClr val="27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Cancer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>
                    <a:solidFill>
                      <a:srgbClr val="27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463331" y="1745058"/>
                <a:ext cx="5455340" cy="101284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Precision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3600" b="1" i="1" smtClean="0">
                            <a:ln w="10160">
                              <a:solidFill>
                                <a:srgbClr val="27FF00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600" b="1" i="0" dirty="0" smtClean="0">
                            <a:ln w="10160">
                              <a:solidFill>
                                <a:srgbClr val="27FF00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m:t>25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3600" b="1" i="0" dirty="0" smtClean="0">
                            <a:ln w="10160">
                              <a:solidFill>
                                <a:srgbClr val="27FF00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m:t>25</m:t>
                        </m:r>
                        <m:r>
                          <m:rPr>
                            <m:nor/>
                          </m:rPr>
                          <a:rPr lang="en-US" sz="3600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3600" b="1" i="0" dirty="0" smtClean="0">
                            <a:ln w="10160">
                              <a:solidFill>
                                <a:srgbClr val="FF0000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m:t>5</m:t>
                        </m:r>
                        <m:r>
                          <m:rPr>
                            <m:nor/>
                          </m:rPr>
                          <a:rPr lang="en-US" sz="3600" b="1" dirty="0">
                            <a:ln w="10160">
                              <a:solidFill>
                                <a:srgbClr val="27FF00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3600" b="1" dirty="0">
                    <a:ln w="10160">
                      <a:solidFill>
                        <a:srgbClr val="27FF00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 </a:t>
                </a:r>
                <a:r>
                  <a:rPr lang="en-US" sz="3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= .8333</a:t>
                </a:r>
                <a:endParaRPr lang="en-US" sz="3600" b="1" dirty="0">
                  <a:ln w="10160">
                    <a:solidFill>
                      <a:srgbClr val="27FF00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331" y="1745058"/>
                <a:ext cx="5455340" cy="1012841"/>
              </a:xfrm>
              <a:prstGeom prst="rect">
                <a:avLst/>
              </a:prstGeom>
              <a:blipFill rotWithShape="0">
                <a:blip r:embed="rId3"/>
                <a:stretch>
                  <a:fillRect l="-3464" r="-3687" b="-12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117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709710" cy="653854"/>
          </a:xfrm>
        </p:spPr>
        <p:txBody>
          <a:bodyPr>
            <a:normAutofit/>
          </a:bodyPr>
          <a:lstStyle/>
          <a:p>
            <a:r>
              <a:rPr lang="en-US" dirty="0"/>
              <a:t>Recall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9144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Recall is the ratio of correctly predicted positive observations to the total predicted positive observations (i.e. Of all the actual Cancer samples, how many did we classify as Cancer?)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019648"/>
              </p:ext>
            </p:extLst>
          </p:nvPr>
        </p:nvGraphicFramePr>
        <p:xfrm>
          <a:off x="800100" y="3211632"/>
          <a:ext cx="67818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Predicted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Actual Class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Cancer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Positive</a:t>
                      </a:r>
                    </a:p>
                  </a:txBody>
                  <a:tcPr>
                    <a:solidFill>
                      <a:srgbClr val="27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Negative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Cancer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Positive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Negative</a:t>
                      </a:r>
                    </a:p>
                  </a:txBody>
                  <a:tcPr>
                    <a:solidFill>
                      <a:srgbClr val="27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405896" y="1905000"/>
                <a:ext cx="3570208" cy="100457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Recall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3600" b="1" i="1" smtClean="0">
                            <a:ln w="10160">
                              <a:solidFill>
                                <a:srgbClr val="27FF00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600" b="1" dirty="0">
                            <a:ln w="10160">
                              <a:solidFill>
                                <a:srgbClr val="27FF00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m:t>TP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3600" b="1" dirty="0">
                            <a:ln w="10160">
                              <a:solidFill>
                                <a:srgbClr val="27FF00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m:t>TP</m:t>
                        </m:r>
                        <m:r>
                          <m:rPr>
                            <m:nor/>
                          </m:rPr>
                          <a:rPr lang="en-US" sz="3600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3600" b="1" dirty="0">
                            <a:ln w="10160">
                              <a:solidFill>
                                <a:srgbClr val="FF0000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3600" b="1" i="0" dirty="0" smtClean="0">
                            <a:ln w="10160">
                              <a:solidFill>
                                <a:srgbClr val="FF0000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3600" b="1" dirty="0">
                            <a:ln w="10160">
                              <a:solidFill>
                                <a:srgbClr val="27FF00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m:t> </m:t>
                        </m:r>
                      </m:den>
                    </m:f>
                  </m:oMath>
                </a14:m>
                <a:endParaRPr lang="en-US" sz="3600" b="1" dirty="0">
                  <a:ln w="10160">
                    <a:solidFill>
                      <a:srgbClr val="27FF00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896" y="1905000"/>
                <a:ext cx="3570208" cy="1004570"/>
              </a:xfrm>
              <a:prstGeom prst="rect">
                <a:avLst/>
              </a:prstGeom>
              <a:blipFill rotWithShape="0">
                <a:blip r:embed="rId3"/>
                <a:stretch>
                  <a:fillRect l="-5812" b="-12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709710" cy="653854"/>
          </a:xfrm>
        </p:spPr>
        <p:txBody>
          <a:bodyPr>
            <a:normAutofit/>
          </a:bodyPr>
          <a:lstStyle/>
          <a:p>
            <a:r>
              <a:rPr lang="en-US" dirty="0"/>
              <a:t>Recall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914400"/>
            <a:ext cx="777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Recall is the ratio of correctly predicted positive observations to the total predicted positive observations (i.e. Of all the actual Cancer samples, how many did we classify as Cancer?)</a:t>
            </a:r>
          </a:p>
          <a:p>
            <a:br>
              <a:rPr lang="en-US" dirty="0"/>
            </a:b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577399"/>
              </p:ext>
            </p:extLst>
          </p:nvPr>
        </p:nvGraphicFramePr>
        <p:xfrm>
          <a:off x="800100" y="3124200"/>
          <a:ext cx="6781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Predicted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Actual Class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Cancer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>
                    <a:solidFill>
                      <a:srgbClr val="27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Cancer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>
                    <a:solidFill>
                      <a:srgbClr val="27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771111" y="1745058"/>
                <a:ext cx="4839786" cy="10129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Recall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3600" b="1" i="1" smtClean="0">
                            <a:ln w="10160">
                              <a:solidFill>
                                <a:srgbClr val="27FF00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600" b="1" i="0" dirty="0" smtClean="0">
                            <a:ln w="10160">
                              <a:solidFill>
                                <a:srgbClr val="27FF00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m:t>25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3600" b="1" i="0" dirty="0" smtClean="0">
                            <a:ln w="10160">
                              <a:solidFill>
                                <a:srgbClr val="27FF00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m:t>25</m:t>
                        </m:r>
                        <m:r>
                          <m:rPr>
                            <m:nor/>
                          </m:rPr>
                          <a:rPr lang="en-US" sz="3600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3600" b="1" i="0" dirty="0" smtClean="0">
                            <a:ln w="10160">
                              <a:solidFill>
                                <a:srgbClr val="FF0000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m:t>10</m:t>
                        </m:r>
                        <m:r>
                          <m:rPr>
                            <m:nor/>
                          </m:rPr>
                          <a:rPr lang="en-US" sz="3600" b="1" dirty="0">
                            <a:ln w="10160">
                              <a:solidFill>
                                <a:srgbClr val="27FF00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3600" b="1" dirty="0">
                    <a:ln w="10160">
                      <a:solidFill>
                        <a:srgbClr val="27FF00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 </a:t>
                </a:r>
                <a:r>
                  <a:rPr lang="en-US" sz="3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= .714</a:t>
                </a:r>
                <a:endParaRPr lang="en-US" sz="3600" b="1" dirty="0">
                  <a:ln w="10160">
                    <a:solidFill>
                      <a:srgbClr val="27FF00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111" y="1745058"/>
                <a:ext cx="4839786" cy="1012906"/>
              </a:xfrm>
              <a:prstGeom prst="rect">
                <a:avLst/>
              </a:prstGeom>
              <a:blipFill rotWithShape="0">
                <a:blip r:embed="rId3"/>
                <a:stretch>
                  <a:fillRect l="-3909" r="-4288" b="-12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631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709710" cy="653854"/>
          </a:xfrm>
        </p:spPr>
        <p:txBody>
          <a:bodyPr>
            <a:normAutofit/>
          </a:bodyPr>
          <a:lstStyle/>
          <a:p>
            <a:r>
              <a:rPr lang="en-US" dirty="0"/>
              <a:t>F1 Score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914400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F1 score is the harmonic average of the precision and recall, where an F1 score reaches its best value at 1 (perfect precision and recall) and worst at 0. 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960266"/>
              </p:ext>
            </p:extLst>
          </p:nvPr>
        </p:nvGraphicFramePr>
        <p:xfrm>
          <a:off x="800100" y="3276600"/>
          <a:ext cx="67818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Predicted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Actual Class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Cancer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Positive</a:t>
                      </a:r>
                    </a:p>
                  </a:txBody>
                  <a:tcPr>
                    <a:solidFill>
                      <a:srgbClr val="27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Negative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Cancer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Positive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Negative</a:t>
                      </a:r>
                    </a:p>
                  </a:txBody>
                  <a:tcPr>
                    <a:solidFill>
                      <a:srgbClr val="27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04025" y="1969968"/>
                <a:ext cx="5573962" cy="101348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F1 = 2*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360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600" i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charset="0"/>
                          </a:rPr>
                          <m:t>Precision</m:t>
                        </m:r>
                        <m:r>
                          <m:rPr>
                            <m:nor/>
                          </m:rPr>
                          <a:rPr lang="en-US" sz="3600" i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charset="0"/>
                          </a:rPr>
                          <m:t> ∗ </m:t>
                        </m:r>
                        <m:r>
                          <m:rPr>
                            <m:nor/>
                          </m:rPr>
                          <a:rPr lang="en-US" sz="3600" i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charset="0"/>
                          </a:rPr>
                          <m:t>Recall</m:t>
                        </m:r>
                        <m:r>
                          <a:rPr lang="en-US" sz="3600" i="1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3600" i="1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Precision</m:t>
                        </m:r>
                        <m:r>
                          <m:rPr>
                            <m:nor/>
                          </m:rPr>
                          <a:rPr lang="en-US" sz="3600" i="1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sz="3600" i="1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Recall</m:t>
                        </m:r>
                        <m:r>
                          <m:rPr>
                            <m:nor/>
                          </m:rPr>
                          <a:rPr lang="en-US" sz="3600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 </m:t>
                        </m:r>
                      </m:den>
                    </m:f>
                  </m:oMath>
                </a14:m>
                <a:endParaRPr lang="en-US" sz="3600" b="1" dirty="0">
                  <a:ln w="10160">
                    <a:solidFill>
                      <a:srgbClr val="27FF00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025" y="1969968"/>
                <a:ext cx="5573962" cy="1013483"/>
              </a:xfrm>
              <a:prstGeom prst="rect">
                <a:avLst/>
              </a:prstGeom>
              <a:blipFill rotWithShape="0">
                <a:blip r:embed="rId3"/>
                <a:stretch>
                  <a:fillRect l="-2732" b="-10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10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87510F5-D708-6044-A693-189676061E16}">
  <we:reference id="wa104178141" version="3.1.2.28" store="en-US" storeType="OMEX"/>
  <we:alternateReferences>
    <we:reference id="WA104178141" version="3.1.2.28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14447</TotalTime>
  <Words>521</Words>
  <Application>Microsoft Office PowerPoint</Application>
  <PresentationFormat>On-screen Show (4:3)</PresentationFormat>
  <Paragraphs>137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Mangal</vt:lpstr>
      <vt:lpstr>Roboto</vt:lpstr>
      <vt:lpstr>1_Unbranded</vt:lpstr>
      <vt:lpstr>Precision &amp; Recall</vt:lpstr>
      <vt:lpstr>Confusion Matrix</vt:lpstr>
      <vt:lpstr>Accuracy</vt:lpstr>
      <vt:lpstr>Accuracy</vt:lpstr>
      <vt:lpstr>Precision</vt:lpstr>
      <vt:lpstr>Precision</vt:lpstr>
      <vt:lpstr>Recall</vt:lpstr>
      <vt:lpstr>Recall</vt:lpstr>
      <vt:lpstr>F1 Score</vt:lpstr>
      <vt:lpstr>F1 Score</vt:lpstr>
      <vt:lpstr>Questions /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Bryan Lowe</cp:lastModifiedBy>
  <cp:revision>1704</cp:revision>
  <cp:lastPrinted>2016-01-30T16:23:56Z</cp:lastPrinted>
  <dcterms:created xsi:type="dcterms:W3CDTF">2015-01-20T17:19:00Z</dcterms:created>
  <dcterms:modified xsi:type="dcterms:W3CDTF">2019-01-08T01:55:10Z</dcterms:modified>
</cp:coreProperties>
</file>