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ora"/>
      <p:regular r:id="rId15"/>
      <p:bold r:id="rId16"/>
      <p:italic r:id="rId17"/>
      <p:boldItalic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3E0EB72-F3B8-4E5E-BD09-CE6E8D2EA8EA}">
  <a:tblStyle styleId="{93E0EB72-F3B8-4E5E-BD09-CE6E8D2EA8E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regular.fntdata"/><Relationship Id="rId14" Type="http://schemas.openxmlformats.org/officeDocument/2006/relationships/slide" Target="slides/slide9.xml"/><Relationship Id="rId17" Type="http://schemas.openxmlformats.org/officeDocument/2006/relationships/font" Target="fonts/Lora-italic.fntdata"/><Relationship Id="rId16" Type="http://schemas.openxmlformats.org/officeDocument/2006/relationships/font" Target="fonts/Lora-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a45d0df25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a45d0df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cf7213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cf7213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hyperlink" Target="http://insightmine.com/bring-your-own-data-analyzing-wine-mark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s://whatwine.herokuapp.com/" TargetMode="External"/><Relationship Id="rId5" Type="http://schemas.openxmlformats.org/officeDocument/2006/relationships/hyperlink" Target="https://github.com/Donthave1/DrinkDrankDrunk" TargetMode="External"/><Relationship Id="rId6" Type="http://schemas.openxmlformats.org/officeDocument/2006/relationships/image" Target="../media/image4.jpg"/><Relationship Id="rId7" Type="http://schemas.openxmlformats.org/officeDocument/2006/relationships/image" Target="../media/image6.jp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1371600" rtl="0" algn="l">
              <a:lnSpc>
                <a:spcPct val="115000"/>
              </a:lnSpc>
              <a:spcBef>
                <a:spcPts val="0"/>
              </a:spcBef>
              <a:spcAft>
                <a:spcPts val="0"/>
              </a:spcAft>
              <a:buClr>
                <a:srgbClr val="000000"/>
              </a:buClr>
              <a:buSzPts val="1100"/>
              <a:buFont typeface="Arial"/>
              <a:buNone/>
            </a:pPr>
            <a:r>
              <a:rPr b="1" lang="en" sz="3600">
                <a:latin typeface="Arial"/>
                <a:ea typeface="Arial"/>
                <a:cs typeface="Arial"/>
                <a:sym typeface="Arial"/>
              </a:rPr>
              <a:t>Wine Suggestion App </a:t>
            </a:r>
            <a:endParaRPr sz="36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December 11, 2018</a:t>
            </a:r>
            <a:endParaRPr>
              <a:solidFill>
                <a:schemeClr val="dk1"/>
              </a:solidFill>
            </a:endParaRPr>
          </a:p>
          <a:p>
            <a:pPr indent="0" lvl="0" marL="0" rtl="0" algn="ctr">
              <a:spcBef>
                <a:spcPts val="0"/>
              </a:spcBef>
              <a:spcAft>
                <a:spcPts val="0"/>
              </a:spcAft>
              <a:buNone/>
            </a:pPr>
            <a:r>
              <a:rPr lang="en">
                <a:solidFill>
                  <a:schemeClr val="dk1"/>
                </a:solidFill>
              </a:rPr>
              <a:t>By team</a:t>
            </a:r>
            <a:r>
              <a:rPr i="1" lang="en">
                <a:solidFill>
                  <a:schemeClr val="dk1"/>
                </a:solidFill>
              </a:rPr>
              <a:t> DrinkDrankDrunk</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dk1"/>
                </a:solidFill>
                <a:latin typeface="Arial"/>
                <a:ea typeface="Arial"/>
                <a:cs typeface="Arial"/>
                <a:sym typeface="Arial"/>
              </a:rPr>
              <a:t>Want to go on a hot, romantic date, but you only have 30 minutes to buy a drink? Want to show your significant other how classy you are, but you have no clue about wine? Worry no more! Come to our site and find the perfect choice of wine that will fit your food, your budget, and your needs! Our application is designed to help you find the perfect wine that fulfills your requirements and also provides you with information about the choice we suggested! If you are not satisfied with our choice, then go find your own :) !!! Please do not forget to read our </a:t>
            </a:r>
            <a:r>
              <a:rPr i="1" lang="en">
                <a:solidFill>
                  <a:schemeClr val="dk1"/>
                </a:solidFill>
                <a:latin typeface="Arial"/>
                <a:ea typeface="Arial"/>
                <a:cs typeface="Arial"/>
                <a:sym typeface="Arial"/>
              </a:rPr>
              <a:t>No Refund Guarantee Policy.</a:t>
            </a:r>
            <a:endParaRPr>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Database We Used</a:t>
            </a:r>
            <a:endParaRPr/>
          </a:p>
        </p:txBody>
      </p:sp>
      <p:grpSp>
        <p:nvGrpSpPr>
          <p:cNvPr id="72" name="Google Shape;72;p15"/>
          <p:cNvGrpSpPr/>
          <p:nvPr/>
        </p:nvGrpSpPr>
        <p:grpSpPr>
          <a:xfrm>
            <a:off x="1452750"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15272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Tools</a:t>
            </a:r>
            <a:endParaRPr>
              <a:solidFill>
                <a:schemeClr val="lt1"/>
              </a:solidFill>
            </a:endParaRPr>
          </a:p>
        </p:txBody>
      </p:sp>
      <p:sp>
        <p:nvSpPr>
          <p:cNvPr id="76" name="Google Shape;76;p15"/>
          <p:cNvSpPr txBox="1"/>
          <p:nvPr>
            <p:ph idx="4294967295" type="body"/>
          </p:nvPr>
        </p:nvSpPr>
        <p:spPr>
          <a:xfrm>
            <a:off x="152915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Python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Pandas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Numpy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Flask</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Re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JavaScript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Plotly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D3</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Node.js (npm)</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Gulp.js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Jquery</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Clr>
                <a:srgbClr val="000000"/>
              </a:buClr>
              <a:buSzPts val="1100"/>
              <a:buFont typeface="Arial"/>
              <a:buNone/>
            </a:pPr>
            <a:r>
              <a:rPr lang="en" sz="1100">
                <a:solidFill>
                  <a:schemeClr val="dk1"/>
                </a:solidFill>
              </a:rPr>
              <a:t>HTML/CSS</a:t>
            </a:r>
            <a:endParaRPr sz="1100">
              <a:solidFill>
                <a:schemeClr val="dk1"/>
              </a:solidFill>
            </a:endParaRPr>
          </a:p>
          <a:p>
            <a:pPr indent="0" lvl="0" marL="0" rtl="0" algn="l">
              <a:spcBef>
                <a:spcPts val="0"/>
              </a:spcBef>
              <a:spcAft>
                <a:spcPts val="1600"/>
              </a:spcAft>
              <a:buNone/>
            </a:pPr>
            <a:r>
              <a:t/>
            </a:r>
            <a:endParaRPr sz="1100"/>
          </a:p>
        </p:txBody>
      </p:sp>
      <p:grpSp>
        <p:nvGrpSpPr>
          <p:cNvPr id="77" name="Google Shape;77;p15"/>
          <p:cNvGrpSpPr/>
          <p:nvPr/>
        </p:nvGrpSpPr>
        <p:grpSpPr>
          <a:xfrm>
            <a:off x="526690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53359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Database</a:t>
            </a:r>
            <a:endParaRPr>
              <a:solidFill>
                <a:schemeClr val="lt1"/>
              </a:solidFill>
            </a:endParaRPr>
          </a:p>
        </p:txBody>
      </p:sp>
      <p:sp>
        <p:nvSpPr>
          <p:cNvPr id="81" name="Google Shape;81;p15"/>
          <p:cNvSpPr txBox="1"/>
          <p:nvPr>
            <p:ph idx="4294967295" type="body"/>
          </p:nvPr>
        </p:nvSpPr>
        <p:spPr>
          <a:xfrm>
            <a:off x="53432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MongoDB</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Scraping and Cleaning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173275" y="24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Scraping From wine-searcher.com</a:t>
            </a:r>
            <a:endParaRPr/>
          </a:p>
        </p:txBody>
      </p:sp>
      <p:sp>
        <p:nvSpPr>
          <p:cNvPr id="92" name="Google Shape;92;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600"/>
          </a:p>
        </p:txBody>
      </p:sp>
      <p:sp>
        <p:nvSpPr>
          <p:cNvPr id="93" name="Google Shape;93;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600"/>
          </a:p>
        </p:txBody>
      </p:sp>
      <p:pic>
        <p:nvPicPr>
          <p:cNvPr id="94" name="Google Shape;94;p17"/>
          <p:cNvPicPr preferRelativeResize="0"/>
          <p:nvPr/>
        </p:nvPicPr>
        <p:blipFill>
          <a:blip r:embed="rId3">
            <a:alphaModFix/>
          </a:blip>
          <a:stretch>
            <a:fillRect/>
          </a:stretch>
        </p:blipFill>
        <p:spPr>
          <a:xfrm>
            <a:off x="0" y="960250"/>
            <a:ext cx="4264900" cy="4088826"/>
          </a:xfrm>
          <a:prstGeom prst="rect">
            <a:avLst/>
          </a:prstGeom>
          <a:noFill/>
          <a:ln>
            <a:noFill/>
          </a:ln>
        </p:spPr>
      </p:pic>
      <p:pic>
        <p:nvPicPr>
          <p:cNvPr id="95" name="Google Shape;95;p17"/>
          <p:cNvPicPr preferRelativeResize="0"/>
          <p:nvPr/>
        </p:nvPicPr>
        <p:blipFill>
          <a:blip r:embed="rId4">
            <a:alphaModFix/>
          </a:blip>
          <a:stretch>
            <a:fillRect/>
          </a:stretch>
        </p:blipFill>
        <p:spPr>
          <a:xfrm>
            <a:off x="4437900" y="960250"/>
            <a:ext cx="4533000" cy="4183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154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Resource And </a:t>
            </a:r>
            <a:r>
              <a:rPr lang="en"/>
              <a:t>Cleaning</a:t>
            </a:r>
            <a:endParaRPr/>
          </a:p>
        </p:txBody>
      </p:sp>
      <p:sp>
        <p:nvSpPr>
          <p:cNvPr id="101" name="Google Shape;101;p18"/>
          <p:cNvSpPr txBox="1"/>
          <p:nvPr>
            <p:ph idx="1" type="body"/>
          </p:nvPr>
        </p:nvSpPr>
        <p:spPr>
          <a:xfrm>
            <a:off x="444500" y="2157900"/>
            <a:ext cx="38736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Jupyter Notebook</a:t>
            </a:r>
            <a:endParaRPr b="1" sz="2100">
              <a:solidFill>
                <a:schemeClr val="dk1"/>
              </a:solidFill>
            </a:endParaRPr>
          </a:p>
          <a:p>
            <a:pPr indent="-330200" lvl="0" marL="457200" rtl="0" algn="l">
              <a:spcBef>
                <a:spcPts val="1600"/>
              </a:spcBef>
              <a:spcAft>
                <a:spcPts val="0"/>
              </a:spcAft>
              <a:buSzPts val="1600"/>
              <a:buChar char="●"/>
            </a:pPr>
            <a:r>
              <a:rPr lang="en" sz="1600"/>
              <a:t>We use jupyter notebook to do drop N/A and return the cleaned dataframe</a:t>
            </a:r>
            <a:endParaRPr sz="1600"/>
          </a:p>
          <a:p>
            <a:pPr indent="0" lvl="0" marL="0" rtl="0" algn="l">
              <a:spcBef>
                <a:spcPts val="1600"/>
              </a:spcBef>
              <a:spcAft>
                <a:spcPts val="1600"/>
              </a:spcAft>
              <a:buNone/>
            </a:pPr>
            <a:r>
              <a:t/>
            </a:r>
            <a:endParaRPr sz="1600"/>
          </a:p>
        </p:txBody>
      </p:sp>
      <p:pic>
        <p:nvPicPr>
          <p:cNvPr id="102" name="Google Shape;102;p18"/>
          <p:cNvPicPr preferRelativeResize="0"/>
          <p:nvPr/>
        </p:nvPicPr>
        <p:blipFill>
          <a:blip r:embed="rId3">
            <a:alphaModFix/>
          </a:blip>
          <a:stretch>
            <a:fillRect/>
          </a:stretch>
        </p:blipFill>
        <p:spPr>
          <a:xfrm>
            <a:off x="4508500" y="2156951"/>
            <a:ext cx="3782799" cy="2823251"/>
          </a:xfrm>
          <a:prstGeom prst="rect">
            <a:avLst/>
          </a:prstGeom>
          <a:noFill/>
          <a:ln>
            <a:noFill/>
          </a:ln>
        </p:spPr>
      </p:pic>
      <p:sp>
        <p:nvSpPr>
          <p:cNvPr id="103" name="Google Shape;103;p18"/>
          <p:cNvSpPr txBox="1"/>
          <p:nvPr>
            <p:ph idx="1" type="body"/>
          </p:nvPr>
        </p:nvSpPr>
        <p:spPr>
          <a:xfrm>
            <a:off x="384275" y="1014250"/>
            <a:ext cx="8202000" cy="11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 Resources:</a:t>
            </a:r>
            <a:endParaRPr b="1" sz="2100">
              <a:solidFill>
                <a:schemeClr val="dk1"/>
              </a:solidFill>
            </a:endParaRPr>
          </a:p>
          <a:p>
            <a:pPr indent="0" lvl="0" marL="0" rtl="0" algn="l">
              <a:spcBef>
                <a:spcPts val="1600"/>
              </a:spcBef>
              <a:spcAft>
                <a:spcPts val="0"/>
              </a:spcAft>
              <a:buNone/>
            </a:pPr>
            <a:r>
              <a:rPr lang="en" sz="1100" u="sng">
                <a:solidFill>
                  <a:schemeClr val="dk1"/>
                </a:solidFill>
                <a:latin typeface="Arial"/>
                <a:ea typeface="Arial"/>
                <a:cs typeface="Arial"/>
                <a:sym typeface="Arial"/>
                <a:hlinkClick r:id="rId4"/>
              </a:rPr>
              <a:t>http://insightmine.com/bring-your-own-data-analyzing-wine-market/</a:t>
            </a:r>
            <a:r>
              <a:rPr lang="en" sz="1100">
                <a:solidFill>
                  <a:schemeClr val="dk1"/>
                </a:solidFill>
                <a:latin typeface="Arial"/>
                <a:ea typeface="Arial"/>
                <a:cs typeface="Arial"/>
                <a:sym typeface="Arial"/>
              </a:rPr>
              <a:t> (Credible Reviews based on Wine Enthusiasts)</a:t>
            </a: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MongoDB</a:t>
            </a:r>
            <a:endParaRPr/>
          </a:p>
        </p:txBody>
      </p:sp>
      <p:sp>
        <p:nvSpPr>
          <p:cNvPr id="109" name="Google Shape;109;p19"/>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Jupyter Notebook</a:t>
            </a:r>
            <a:endParaRPr sz="1800"/>
          </a:p>
          <a:p>
            <a:pPr indent="0" lvl="0" marL="0" rtl="0" algn="l">
              <a:spcBef>
                <a:spcPts val="1600"/>
              </a:spcBef>
              <a:spcAft>
                <a:spcPts val="1600"/>
              </a:spcAft>
              <a:buNone/>
            </a:pPr>
            <a:r>
              <a:t/>
            </a:r>
            <a:endParaRPr/>
          </a:p>
        </p:txBody>
      </p:sp>
      <p:sp>
        <p:nvSpPr>
          <p:cNvPr id="110" name="Google Shape;110;p19"/>
          <p:cNvSpPr txBox="1"/>
          <p:nvPr>
            <p:ph idx="2" type="body"/>
          </p:nvPr>
        </p:nvSpPr>
        <p:spPr>
          <a:xfrm>
            <a:off x="4661275" y="12908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notes:</a:t>
            </a:r>
            <a:endParaRPr/>
          </a:p>
          <a:p>
            <a:pPr indent="0" lvl="0" marL="0" rtl="0" algn="l">
              <a:spcBef>
                <a:spcPts val="1600"/>
              </a:spcBef>
              <a:spcAft>
                <a:spcPts val="1600"/>
              </a:spcAft>
              <a:buNone/>
            </a:pPr>
            <a:r>
              <a:rPr lang="en"/>
              <a:t>Although pandas may recognize csv data as int or float, mongo may not read it the same way. Thus, when creating the object, we still need to add int(), and float() in front of the data to ensure it become the correct dType.</a:t>
            </a:r>
            <a:endParaRPr/>
          </a:p>
        </p:txBody>
      </p:sp>
      <p:pic>
        <p:nvPicPr>
          <p:cNvPr id="111" name="Google Shape;111;p19"/>
          <p:cNvPicPr preferRelativeResize="0"/>
          <p:nvPr/>
        </p:nvPicPr>
        <p:blipFill>
          <a:blip r:embed="rId3">
            <a:alphaModFix amt="86000"/>
          </a:blip>
          <a:stretch>
            <a:fillRect/>
          </a:stretch>
        </p:blipFill>
        <p:spPr>
          <a:xfrm>
            <a:off x="311700" y="1500641"/>
            <a:ext cx="3595601" cy="1601610"/>
          </a:xfrm>
          <a:prstGeom prst="rect">
            <a:avLst/>
          </a:prstGeom>
          <a:noFill/>
          <a:ln>
            <a:noFill/>
          </a:ln>
          <a:effectLst>
            <a:outerShdw blurRad="57150" rotWithShape="0" algn="bl" dir="5400000" dist="19050">
              <a:srgbClr val="000000">
                <a:alpha val="76000"/>
              </a:srgbClr>
            </a:outerShdw>
          </a:effectLst>
        </p:spPr>
      </p:pic>
      <p:pic>
        <p:nvPicPr>
          <p:cNvPr id="112" name="Google Shape;112;p19"/>
          <p:cNvPicPr preferRelativeResize="0"/>
          <p:nvPr/>
        </p:nvPicPr>
        <p:blipFill>
          <a:blip r:embed="rId4">
            <a:alphaModFix/>
          </a:blip>
          <a:stretch>
            <a:fillRect/>
          </a:stretch>
        </p:blipFill>
        <p:spPr>
          <a:xfrm>
            <a:off x="1065675" y="2832151"/>
            <a:ext cx="3595609" cy="178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Wine analysis</a:t>
            </a:r>
            <a:endParaRPr/>
          </a:p>
        </p:txBody>
      </p:sp>
      <p:sp>
        <p:nvSpPr>
          <p:cNvPr id="118" name="Google Shape;118;p20"/>
          <p:cNvSpPr txBox="1"/>
          <p:nvPr>
            <p:ph idx="1" type="body"/>
          </p:nvPr>
        </p:nvSpPr>
        <p:spPr>
          <a:xfrm>
            <a:off x="311700" y="1152475"/>
            <a:ext cx="297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Each of us chose a factor to make the wine analysis. </a:t>
            </a:r>
            <a:endParaRPr sz="1600"/>
          </a:p>
          <a:p>
            <a:pPr indent="0" lvl="0" marL="0" rtl="0" algn="l">
              <a:spcBef>
                <a:spcPts val="1600"/>
              </a:spcBef>
              <a:spcAft>
                <a:spcPts val="0"/>
              </a:spcAft>
              <a:buNone/>
            </a:pPr>
            <a:r>
              <a:rPr lang="en" sz="1600"/>
              <a:t>The factors we used included:</a:t>
            </a:r>
            <a:endParaRPr sz="1600"/>
          </a:p>
          <a:p>
            <a:pPr indent="-330200" lvl="0" marL="457200" rtl="0" algn="l">
              <a:spcBef>
                <a:spcPts val="1600"/>
              </a:spcBef>
              <a:spcAft>
                <a:spcPts val="0"/>
              </a:spcAft>
              <a:buSzPts val="1600"/>
              <a:buChar char="●"/>
            </a:pPr>
            <a:r>
              <a:rPr lang="en" sz="1600"/>
              <a:t>Food Pairing</a:t>
            </a:r>
            <a:endParaRPr sz="1600"/>
          </a:p>
          <a:p>
            <a:pPr indent="-330200" lvl="0" marL="457200" rtl="0" algn="l">
              <a:spcBef>
                <a:spcPts val="0"/>
              </a:spcBef>
              <a:spcAft>
                <a:spcPts val="0"/>
              </a:spcAft>
              <a:buSzPts val="1600"/>
              <a:buChar char="●"/>
            </a:pPr>
            <a:r>
              <a:rPr lang="en" sz="1600"/>
              <a:t>Wine Review vs Price</a:t>
            </a:r>
            <a:endParaRPr sz="1600"/>
          </a:p>
          <a:p>
            <a:pPr indent="-330200" lvl="0" marL="457200" rtl="0" algn="l">
              <a:spcBef>
                <a:spcPts val="0"/>
              </a:spcBef>
              <a:spcAft>
                <a:spcPts val="0"/>
              </a:spcAft>
              <a:buSzPts val="1600"/>
              <a:buChar char="●"/>
            </a:pPr>
            <a:r>
              <a:rPr lang="en" sz="1600"/>
              <a:t>Wine Taste</a:t>
            </a:r>
            <a:endParaRPr sz="1600"/>
          </a:p>
        </p:txBody>
      </p:sp>
      <p:sp>
        <p:nvSpPr>
          <p:cNvPr id="119" name="Google Shape;119;p20"/>
          <p:cNvSpPr txBox="1"/>
          <p:nvPr>
            <p:ph idx="2" type="body"/>
          </p:nvPr>
        </p:nvSpPr>
        <p:spPr>
          <a:xfrm>
            <a:off x="4311600" y="1152475"/>
            <a:ext cx="45822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Jan</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Feb</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Mar</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Apr</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May</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Jun</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Jul</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Jul</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Jan</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Feb</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Mar</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Apr</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May</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Jun</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Jul</a:t>
            </a:r>
            <a:endParaRPr>
              <a:solidFill>
                <a:schemeClr val="lt1"/>
              </a:solidFill>
              <a:latin typeface="Arial"/>
              <a:ea typeface="Arial"/>
              <a:cs typeface="Arial"/>
              <a:sym typeface="Arial"/>
            </a:endParaRPr>
          </a:p>
          <a:p>
            <a:pPr indent="0" lvl="0" marL="0" rtl="0" algn="ctr">
              <a:lnSpc>
                <a:spcPct val="100000"/>
              </a:lnSpc>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Jul</a:t>
            </a:r>
            <a:endParaRPr>
              <a:solidFill>
                <a:schemeClr val="lt1"/>
              </a:solidFill>
              <a:latin typeface="Arial"/>
              <a:ea typeface="Arial"/>
              <a:cs typeface="Arial"/>
              <a:sym typeface="Arial"/>
            </a:endParaRPr>
          </a:p>
          <a:p>
            <a:pPr indent="0" lvl="0" marL="0" rtl="0" algn="l">
              <a:spcBef>
                <a:spcPts val="0"/>
              </a:spcBef>
              <a:spcAft>
                <a:spcPts val="1600"/>
              </a:spcAft>
              <a:buNone/>
            </a:pPr>
            <a:r>
              <a:t/>
            </a:r>
            <a:endParaRPr/>
          </a:p>
        </p:txBody>
      </p:sp>
      <p:graphicFrame>
        <p:nvGraphicFramePr>
          <p:cNvPr id="120" name="Google Shape;120;p20"/>
          <p:cNvGraphicFramePr/>
          <p:nvPr/>
        </p:nvGraphicFramePr>
        <p:xfrm>
          <a:off x="3203088" y="1152487"/>
          <a:ext cx="3000000" cy="3000000"/>
        </p:xfrm>
        <a:graphic>
          <a:graphicData uri="http://schemas.openxmlformats.org/drawingml/2006/table">
            <a:tbl>
              <a:tblPr>
                <a:noFill/>
                <a:tableStyleId>{93E0EB72-F3B8-4E5E-BD09-CE6E8D2EA8EA}</a:tableStyleId>
              </a:tblPr>
              <a:tblGrid>
                <a:gridCol w="1138975"/>
                <a:gridCol w="1138975"/>
                <a:gridCol w="1138975"/>
                <a:gridCol w="1138975"/>
                <a:gridCol w="1138975"/>
              </a:tblGrid>
              <a:tr h="621400">
                <a:tc>
                  <a:txBody>
                    <a:bodyPr>
                      <a:noAutofit/>
                    </a:bodyPr>
                    <a:lstStyle/>
                    <a:p>
                      <a:pPr indent="0" lvl="0" marL="0" rtl="0" algn="ctr">
                        <a:spcBef>
                          <a:spcPts val="0"/>
                        </a:spcBef>
                        <a:spcAft>
                          <a:spcPts val="0"/>
                        </a:spcAft>
                        <a:buNone/>
                      </a:pPr>
                      <a:r>
                        <a:rPr lang="en">
                          <a:solidFill>
                            <a:schemeClr val="lt1"/>
                          </a:solidFill>
                        </a:rPr>
                        <a:t>12/01</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noAutofit/>
                    </a:bodyPr>
                    <a:lstStyle/>
                    <a:p>
                      <a:pPr indent="0" lvl="0" marL="0" rtl="0" algn="ctr">
                        <a:spcBef>
                          <a:spcPts val="0"/>
                        </a:spcBef>
                        <a:spcAft>
                          <a:spcPts val="0"/>
                        </a:spcAft>
                        <a:buNone/>
                      </a:pPr>
                      <a:r>
                        <a:rPr lang="en">
                          <a:solidFill>
                            <a:schemeClr val="lt1"/>
                          </a:solidFill>
                        </a:rPr>
                        <a:t>12/04</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noAutofit/>
                    </a:bodyPr>
                    <a:lstStyle/>
                    <a:p>
                      <a:pPr indent="0" lvl="0" marL="0" rtl="0" algn="ctr">
                        <a:spcBef>
                          <a:spcPts val="0"/>
                        </a:spcBef>
                        <a:spcAft>
                          <a:spcPts val="0"/>
                        </a:spcAft>
                        <a:buNone/>
                      </a:pPr>
                      <a:r>
                        <a:rPr lang="en">
                          <a:solidFill>
                            <a:schemeClr val="lt1"/>
                          </a:solidFill>
                        </a:rPr>
                        <a:t>12/06</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noAutofit/>
                    </a:bodyPr>
                    <a:lstStyle/>
                    <a:p>
                      <a:pPr indent="0" lvl="0" marL="0" rtl="0" algn="ctr">
                        <a:spcBef>
                          <a:spcPts val="0"/>
                        </a:spcBef>
                        <a:spcAft>
                          <a:spcPts val="0"/>
                        </a:spcAft>
                        <a:buNone/>
                      </a:pPr>
                      <a:r>
                        <a:rPr lang="en">
                          <a:solidFill>
                            <a:schemeClr val="lt1"/>
                          </a:solidFill>
                        </a:rPr>
                        <a:t>12/08</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noAutofit/>
                    </a:bodyPr>
                    <a:lstStyle/>
                    <a:p>
                      <a:pPr indent="0" lvl="0" marL="0" rtl="0" algn="ctr">
                        <a:spcBef>
                          <a:spcPts val="0"/>
                        </a:spcBef>
                        <a:spcAft>
                          <a:spcPts val="0"/>
                        </a:spcAft>
                        <a:buNone/>
                      </a:pPr>
                      <a:r>
                        <a:rPr lang="en">
                          <a:solidFill>
                            <a:schemeClr val="lt1"/>
                          </a:solidFill>
                        </a:rPr>
                        <a:t>12/11</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r>
              <a:tr h="2516725">
                <a:tc>
                  <a:txBody>
                    <a:bodyPr>
                      <a:noAutofit/>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noAutofit/>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noAutofit/>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descr="Timeline background shape" id="121" name="Google Shape;121;p20"/>
          <p:cNvSpPr/>
          <p:nvPr/>
        </p:nvSpPr>
        <p:spPr>
          <a:xfrm>
            <a:off x="4434050" y="1893900"/>
            <a:ext cx="1047000" cy="6306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idx="1" type="body"/>
          </p:nvPr>
        </p:nvSpPr>
        <p:spPr>
          <a:xfrm>
            <a:off x="3287700" y="2054600"/>
            <a:ext cx="1224900" cy="3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Deployment</a:t>
            </a:r>
            <a:endParaRPr>
              <a:solidFill>
                <a:schemeClr val="lt1"/>
              </a:solidFill>
            </a:endParaRPr>
          </a:p>
        </p:txBody>
      </p:sp>
      <p:sp>
        <p:nvSpPr>
          <p:cNvPr descr="Timeline background shape" id="123" name="Google Shape;123;p20"/>
          <p:cNvSpPr/>
          <p:nvPr/>
        </p:nvSpPr>
        <p:spPr>
          <a:xfrm>
            <a:off x="7850976" y="3387475"/>
            <a:ext cx="1047000" cy="5727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idx="1" type="body"/>
          </p:nvPr>
        </p:nvSpPr>
        <p:spPr>
          <a:xfrm>
            <a:off x="3137600" y="3040982"/>
            <a:ext cx="13749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Collecting and cleaning Data</a:t>
            </a:r>
            <a:endParaRPr>
              <a:solidFill>
                <a:schemeClr val="dk1"/>
              </a:solidFill>
            </a:endParaRPr>
          </a:p>
        </p:txBody>
      </p:sp>
      <p:grpSp>
        <p:nvGrpSpPr>
          <p:cNvPr id="125" name="Google Shape;125;p20"/>
          <p:cNvGrpSpPr/>
          <p:nvPr/>
        </p:nvGrpSpPr>
        <p:grpSpPr>
          <a:xfrm>
            <a:off x="4745162" y="2754752"/>
            <a:ext cx="2764931" cy="429748"/>
            <a:chOff x="6448870" y="3733723"/>
            <a:chExt cx="2453355" cy="351302"/>
          </a:xfrm>
        </p:grpSpPr>
        <p:sp>
          <p:nvSpPr>
            <p:cNvPr id="126" name="Google Shape;126;p20"/>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Working on project</a:t>
              </a:r>
              <a:endParaRPr/>
            </a:p>
          </p:txBody>
        </p:sp>
        <p:sp>
          <p:nvSpPr>
            <p:cNvPr id="127" name="Google Shape;127;p20"/>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0"/>
          <p:cNvSpPr txBox="1"/>
          <p:nvPr>
            <p:ph idx="1" type="body"/>
          </p:nvPr>
        </p:nvSpPr>
        <p:spPr>
          <a:xfrm>
            <a:off x="7784827" y="3387475"/>
            <a:ext cx="1179300" cy="3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Present the app</a:t>
            </a:r>
            <a:endParaRPr>
              <a:solidFill>
                <a:schemeClr val="lt1"/>
              </a:solidFill>
            </a:endParaRPr>
          </a:p>
        </p:txBody>
      </p:sp>
      <p:sp>
        <p:nvSpPr>
          <p:cNvPr id="131" name="Google Shape;131;p20"/>
          <p:cNvSpPr txBox="1"/>
          <p:nvPr/>
        </p:nvSpPr>
        <p:spPr>
          <a:xfrm>
            <a:off x="4434050" y="1893900"/>
            <a:ext cx="925200" cy="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Average"/>
                <a:ea typeface="Average"/>
                <a:cs typeface="Average"/>
                <a:sym typeface="Average"/>
              </a:rPr>
              <a:t>Get Mongo database ready</a:t>
            </a:r>
            <a:endParaRPr sz="1000">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Team #DrinkDrankDrunk</a:t>
            </a:r>
            <a:endParaRPr>
              <a:solidFill>
                <a:schemeClr val="lt1"/>
              </a:solidFill>
            </a:endParaRPr>
          </a:p>
        </p:txBody>
      </p:sp>
      <p:pic>
        <p:nvPicPr>
          <p:cNvPr id="138" name="Google Shape;138;p21"/>
          <p:cNvPicPr preferRelativeResize="0"/>
          <p:nvPr/>
        </p:nvPicPr>
        <p:blipFill rotWithShape="1">
          <a:blip r:embed="rId3">
            <a:alphaModFix/>
          </a:blip>
          <a:srcRect b="11395" l="0" r="0" t="11402"/>
          <a:stretch/>
        </p:blipFill>
        <p:spPr>
          <a:xfrm>
            <a:off x="431463" y="1213375"/>
            <a:ext cx="1644300" cy="1644300"/>
          </a:xfrm>
          <a:prstGeom prst="ellipse">
            <a:avLst/>
          </a:prstGeom>
          <a:noFill/>
          <a:ln>
            <a:noFill/>
          </a:ln>
        </p:spPr>
      </p:pic>
      <p:sp>
        <p:nvSpPr>
          <p:cNvPr id="139" name="Google Shape;139;p21"/>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Edward Chen</a:t>
            </a:r>
            <a:endParaRPr sz="1700">
              <a:solidFill>
                <a:schemeClr val="dk1"/>
              </a:solidFill>
            </a:endParaRPr>
          </a:p>
        </p:txBody>
      </p:sp>
      <p:cxnSp>
        <p:nvCxnSpPr>
          <p:cNvPr id="140" name="Google Shape;140;p21"/>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41" name="Google Shape;141;p21"/>
          <p:cNvSpPr txBox="1"/>
          <p:nvPr>
            <p:ph idx="4294967295" type="body"/>
          </p:nvPr>
        </p:nvSpPr>
        <p:spPr>
          <a:xfrm>
            <a:off x="164950" y="3578800"/>
            <a:ext cx="8706900" cy="14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Final Product Link: </a:t>
            </a:r>
            <a:r>
              <a:rPr lang="en" sz="1300" u="sng">
                <a:solidFill>
                  <a:schemeClr val="hlink"/>
                </a:solidFill>
                <a:hlinkClick r:id="rId4"/>
              </a:rPr>
              <a:t>https://whatwine.herokuapp.com/</a:t>
            </a:r>
            <a:endParaRPr sz="1300"/>
          </a:p>
          <a:p>
            <a:pPr indent="0" lvl="0" marL="0" rtl="0" algn="ctr">
              <a:spcBef>
                <a:spcPts val="1600"/>
              </a:spcBef>
              <a:spcAft>
                <a:spcPts val="0"/>
              </a:spcAft>
              <a:buNone/>
            </a:pPr>
            <a:r>
              <a:rPr lang="en" sz="1300"/>
              <a:t>GitHub Repo: </a:t>
            </a:r>
            <a:r>
              <a:rPr lang="en" sz="1300" u="sng">
                <a:solidFill>
                  <a:schemeClr val="hlink"/>
                </a:solidFill>
                <a:hlinkClick r:id="rId5"/>
              </a:rPr>
              <a:t>https://github.com/Donthave1/DrinkDrankDrunk</a:t>
            </a:r>
            <a:endParaRPr sz="1300"/>
          </a:p>
          <a:p>
            <a:pPr indent="0" lvl="0" marL="0" rtl="0" algn="ctr">
              <a:spcBef>
                <a:spcPts val="1600"/>
              </a:spcBef>
              <a:spcAft>
                <a:spcPts val="1600"/>
              </a:spcAft>
              <a:buNone/>
            </a:pPr>
            <a:r>
              <a:rPr lang="en" sz="1300"/>
              <a:t>PLEASE DRINK RESPONSIBLY</a:t>
            </a:r>
            <a:endParaRPr sz="1300"/>
          </a:p>
        </p:txBody>
      </p:sp>
      <p:pic>
        <p:nvPicPr>
          <p:cNvPr id="142" name="Google Shape;142;p21"/>
          <p:cNvPicPr preferRelativeResize="0"/>
          <p:nvPr/>
        </p:nvPicPr>
        <p:blipFill rotWithShape="1">
          <a:blip r:embed="rId6">
            <a:alphaModFix/>
          </a:blip>
          <a:srcRect b="11744" l="0" r="0" t="11744"/>
          <a:stretch/>
        </p:blipFill>
        <p:spPr>
          <a:xfrm>
            <a:off x="2649421" y="1322375"/>
            <a:ext cx="1644300" cy="1644000"/>
          </a:xfrm>
          <a:prstGeom prst="ellipse">
            <a:avLst/>
          </a:prstGeom>
          <a:noFill/>
          <a:ln>
            <a:noFill/>
          </a:ln>
        </p:spPr>
      </p:pic>
      <p:sp>
        <p:nvSpPr>
          <p:cNvPr id="143" name="Google Shape;143;p21"/>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Stefanie Huckleberry</a:t>
            </a:r>
            <a:endParaRPr sz="1700">
              <a:solidFill>
                <a:schemeClr val="dk1"/>
              </a:solidFill>
            </a:endParaRPr>
          </a:p>
        </p:txBody>
      </p:sp>
      <p:cxnSp>
        <p:nvCxnSpPr>
          <p:cNvPr id="144" name="Google Shape;144;p21"/>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pic>
        <p:nvPicPr>
          <p:cNvPr id="145" name="Google Shape;145;p21"/>
          <p:cNvPicPr preferRelativeResize="0"/>
          <p:nvPr/>
        </p:nvPicPr>
        <p:blipFill rotWithShape="1">
          <a:blip r:embed="rId7">
            <a:alphaModFix/>
          </a:blip>
          <a:srcRect b="21865" l="0" r="0" t="21865"/>
          <a:stretch/>
        </p:blipFill>
        <p:spPr>
          <a:xfrm>
            <a:off x="4912754" y="1368038"/>
            <a:ext cx="1644300" cy="1644300"/>
          </a:xfrm>
          <a:prstGeom prst="ellipse">
            <a:avLst/>
          </a:prstGeom>
          <a:noFill/>
          <a:ln>
            <a:noFill/>
          </a:ln>
        </p:spPr>
      </p:pic>
      <p:sp>
        <p:nvSpPr>
          <p:cNvPr id="146" name="Google Shape;146;p21"/>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Xinyue Shi</a:t>
            </a:r>
            <a:endParaRPr sz="1700">
              <a:solidFill>
                <a:schemeClr val="dk1"/>
              </a:solidFill>
            </a:endParaRPr>
          </a:p>
        </p:txBody>
      </p:sp>
      <p:cxnSp>
        <p:nvCxnSpPr>
          <p:cNvPr id="147" name="Google Shape;147;p21"/>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pic>
        <p:nvPicPr>
          <p:cNvPr id="148" name="Google Shape;148;p21"/>
          <p:cNvPicPr preferRelativeResize="0"/>
          <p:nvPr/>
        </p:nvPicPr>
        <p:blipFill rotWithShape="1">
          <a:blip r:embed="rId8">
            <a:alphaModFix/>
          </a:blip>
          <a:srcRect b="8061" l="0" r="0" t="8053"/>
          <a:stretch/>
        </p:blipFill>
        <p:spPr>
          <a:xfrm>
            <a:off x="7085338" y="1322225"/>
            <a:ext cx="1644300" cy="1644300"/>
          </a:xfrm>
          <a:prstGeom prst="ellipse">
            <a:avLst/>
          </a:prstGeom>
          <a:noFill/>
          <a:ln>
            <a:noFill/>
          </a:ln>
        </p:spPr>
      </p:pic>
      <p:sp>
        <p:nvSpPr>
          <p:cNvPr id="149" name="Google Shape;149;p21"/>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Yu Hsuan Liu</a:t>
            </a:r>
            <a:endParaRPr sz="1700">
              <a:solidFill>
                <a:schemeClr val="dk1"/>
              </a:solidFill>
            </a:endParaRPr>
          </a:p>
        </p:txBody>
      </p:sp>
      <p:cxnSp>
        <p:nvCxnSpPr>
          <p:cNvPr id="150" name="Google Shape;150;p21"/>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51" name="Google Shape;151;p21"/>
          <p:cNvSpPr txBox="1"/>
          <p:nvPr>
            <p:ph idx="4294967295" type="body"/>
          </p:nvPr>
        </p:nvSpPr>
        <p:spPr>
          <a:xfrm>
            <a:off x="6450625" y="4680875"/>
            <a:ext cx="2557200" cy="37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950">
                <a:solidFill>
                  <a:schemeClr val="dk1"/>
                </a:solidFill>
                <a:latin typeface="Lora"/>
                <a:ea typeface="Lora"/>
                <a:cs typeface="Lora"/>
                <a:sym typeface="Lora"/>
              </a:rPr>
              <a:t>Copyright © Data Bootcamp 2018</a:t>
            </a:r>
            <a:r>
              <a:rPr lang="en" sz="1300">
                <a:solidFill>
                  <a:schemeClr val="dk1"/>
                </a:solidFill>
              </a:rPr>
              <a:t>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