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66" r:id="rId3"/>
    <p:sldId id="273" r:id="rId4"/>
    <p:sldId id="278" r:id="rId5"/>
    <p:sldId id="269" r:id="rId6"/>
    <p:sldId id="270" r:id="rId7"/>
    <p:sldId id="256" r:id="rId8"/>
    <p:sldId id="274" r:id="rId9"/>
    <p:sldId id="275" r:id="rId10"/>
    <p:sldId id="276" r:id="rId11"/>
    <p:sldId id="260" r:id="rId12"/>
    <p:sldId id="277" r:id="rId13"/>
    <p:sldId id="262" r:id="rId14"/>
    <p:sldId id="263" r:id="rId15"/>
    <p:sldId id="257" r:id="rId16"/>
    <p:sldId id="25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98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39ED8-106C-3146-ACB6-FC40F76F6FF0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74BFF-252A-5342-A9C9-13A8C857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67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e9d06b27a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e9d06b27a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01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9d06b27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9d06b27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9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9d06b27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9d06b27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72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b255c5f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b255c5f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67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b255c5f7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b255c5f7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38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255c5f7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255c5f7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09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b255c5f7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b255c5f7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83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539F-0117-4DA8-B1DF-209E6172A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DB503-67DE-4985-9688-404A5CEF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58C7-4CB4-4B0E-84A9-037FC484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F3764-E42E-449A-A102-F90AA119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CAA6-DDC3-441C-98B2-A8D49AB7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2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7485-E0BC-4C0E-90A6-5D89880D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49FD2-3523-4CBB-BDAF-2EE7929A9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BBEA0-353B-4142-BF0A-2FB14209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2693C-2D00-42BF-A470-A0CE455E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3997-3A6C-4ACC-B0EE-31DD5656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4863A-5B76-4D0A-9B97-A8A2E1096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C5A2F-09A7-4DAF-8825-B2CB40D3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5708-F28B-439D-AE07-5EF973C9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48F6-E033-4E10-BB1B-84FDB334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EF24-5F05-4B96-8106-1470D5A3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920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2220-4B6E-415A-8C54-ADB5C571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FDEE-6CA4-4599-A9DA-2B1A8840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DDD1-8480-4BF6-997C-6B7DEDC0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A770-82E6-4E90-BFA2-2C158872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BCA6C-6C4D-4EAD-A0EA-F2A733AD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CE6F-016D-49D0-9DF7-3EBB52B4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80180-0CCF-4629-A9BE-FE074C2B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6802-B796-4015-8C10-337A2CEE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FC48-BA17-4CD8-87FD-994A8149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5BF2-07C6-42B2-B1B1-50618F34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6C06-19D2-4DF4-BEF3-5E98B8B9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1A7C-DAE5-4E3E-B415-113927388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A0C54-2712-4B4A-B080-0D4264DC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99958-55F6-4F05-B414-9DF4B985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7B7E-CD11-4182-A1F3-C3D4631B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E38D9-35C7-49C2-9078-079C595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4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95BD-2A51-4DB8-BAB4-24D86ED0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D3268-572C-45C9-ABF9-F046008F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5C87D-25DF-4F6D-B7E7-84696C601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CB711-5A4C-4D3B-9E80-113CFA777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5B709-9D71-4705-BF74-EB66772CC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73BD7-C041-49E0-B126-9B5FEFB1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69FD1-13BF-42EC-9D05-0E74F15E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BF7B0-E490-4EA5-BD52-4C44A5E6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A625-3BF6-489E-9595-06A3D2E7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314FD-C20A-4729-A609-311FFD63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A249E-57B4-4355-979B-68700DFC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B7281-17F7-491A-84FB-6E21CFED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635D6-414F-4C9A-A997-58A22069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27E5A-73B1-4854-8CB7-E81640DF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BE19B-8088-4BD7-8CC8-C26888E1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C196-43CC-4364-B441-C1E1ECE6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B9F9-BC77-46A7-9957-4E727B74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5EDC7-CE46-4AB7-B15B-57497395E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944E1-BE42-4C17-A4E1-3E0CBB16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214B-9B01-4989-86F7-483D5B1B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6F0F5-9622-445F-B8CC-86D34C9C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0A0E-6FCE-4573-842F-FE4398F8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E259F-C085-47B2-886F-217D8FB3A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6CD16-630F-42A0-908E-534F88B8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EEE20-72C6-43BC-B514-ABACC9BA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4DD20-266F-4DA0-B064-92659752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D2322-4A55-4EF2-A3B1-BA7508D2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A9C77-7536-4574-87BA-A89A0E63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ED11-C4A2-4032-ABBD-EBB88F293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AF33-AD03-4ED4-BDEE-9D4D1DBD9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D5E1-FD43-484B-9722-00D0AA84C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3FDC-984B-41D2-81AA-FD295C046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arriaga/face_classif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PCTwxF0qf4?start=54&amp;end=90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oarriaga/face_classification" TargetMode="External"/><Relationship Id="rId4" Type="http://schemas.openxmlformats.org/officeDocument/2006/relationships/hyperlink" Target="https://www.mathworks.com/videos/introduction-to-deep-learning-what-are-convolutional-neural-networks--1489512765771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F975FC-BF4F-4228-B0B0-1DEFEE3DA567}"/>
              </a:ext>
            </a:extLst>
          </p:cNvPr>
          <p:cNvCxnSpPr/>
          <p:nvPr/>
        </p:nvCxnSpPr>
        <p:spPr>
          <a:xfrm>
            <a:off x="8282875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D7E882-A191-4154-B782-B7EF0F64AF87}"/>
              </a:ext>
            </a:extLst>
          </p:cNvPr>
          <p:cNvCxnSpPr/>
          <p:nvPr/>
        </p:nvCxnSpPr>
        <p:spPr>
          <a:xfrm>
            <a:off x="1902353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DD5385-FE02-4616-BB66-C6716C955857}"/>
              </a:ext>
            </a:extLst>
          </p:cNvPr>
          <p:cNvGrpSpPr/>
          <p:nvPr/>
        </p:nvGrpSpPr>
        <p:grpSpPr>
          <a:xfrm>
            <a:off x="1691259" y="4248152"/>
            <a:ext cx="211094" cy="211094"/>
            <a:chOff x="1677812" y="4248152"/>
            <a:chExt cx="211094" cy="2110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FC788B2-D4C9-483E-B84B-E4B3E4F7FE53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C504C9-94E1-4D61-887D-B439F903EBB8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9BBDF9-D0D4-4DA3-A26B-FE43E4F32104}"/>
              </a:ext>
            </a:extLst>
          </p:cNvPr>
          <p:cNvCxnSpPr/>
          <p:nvPr/>
        </p:nvCxnSpPr>
        <p:spPr>
          <a:xfrm>
            <a:off x="4050072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A0BC80-77DE-458B-9ECC-B8FE42384FD4}"/>
              </a:ext>
            </a:extLst>
          </p:cNvPr>
          <p:cNvGrpSpPr/>
          <p:nvPr/>
        </p:nvGrpSpPr>
        <p:grpSpPr>
          <a:xfrm>
            <a:off x="3869266" y="4248152"/>
            <a:ext cx="211094" cy="211094"/>
            <a:chOff x="3855819" y="4248152"/>
            <a:chExt cx="211094" cy="21109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C05F39-85C8-4314-A202-8D7B560FED7E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5A9BA2A-67A9-4F64-B916-9491798156A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3C6AFC-EC16-4CF7-B961-6DBC08032739}"/>
              </a:ext>
            </a:extLst>
          </p:cNvPr>
          <p:cNvCxnSpPr/>
          <p:nvPr/>
        </p:nvCxnSpPr>
        <p:spPr>
          <a:xfrm>
            <a:off x="6167503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43F1F4-6EBE-4DC3-AA58-4D1958CD8E1D}"/>
              </a:ext>
            </a:extLst>
          </p:cNvPr>
          <p:cNvGrpSpPr/>
          <p:nvPr/>
        </p:nvGrpSpPr>
        <p:grpSpPr>
          <a:xfrm>
            <a:off x="5986697" y="4248152"/>
            <a:ext cx="211094" cy="211094"/>
            <a:chOff x="5973250" y="4248152"/>
            <a:chExt cx="211094" cy="2110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9CC3F83-2403-4F7D-8ED3-F6A0681A580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D80A4CE-7046-423D-B2BA-9FDB76FE5A36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9177D2-AE0E-49A7-8D2A-CBA97127106C}"/>
              </a:ext>
            </a:extLst>
          </p:cNvPr>
          <p:cNvGrpSpPr/>
          <p:nvPr/>
        </p:nvGrpSpPr>
        <p:grpSpPr>
          <a:xfrm>
            <a:off x="8131704" y="4248152"/>
            <a:ext cx="211094" cy="211094"/>
            <a:chOff x="8118257" y="4248152"/>
            <a:chExt cx="211094" cy="21109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B0CE1E-4E36-4450-AA90-00F9D8FD7840}"/>
                </a:ext>
              </a:extLst>
            </p:cNvPr>
            <p:cNvSpPr/>
            <p:nvPr/>
          </p:nvSpPr>
          <p:spPr>
            <a:xfrm>
              <a:off x="8118257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620D1EF-0625-4250-876A-8C72F262238A}"/>
                </a:ext>
              </a:extLst>
            </p:cNvPr>
            <p:cNvSpPr/>
            <p:nvPr/>
          </p:nvSpPr>
          <p:spPr>
            <a:xfrm>
              <a:off x="8148545" y="4278440"/>
              <a:ext cx="150518" cy="150518"/>
            </a:xfrm>
            <a:prstGeom prst="ellipse">
              <a:avLst/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8719237-0A17-4D6B-B2A0-3C8D9ED3BF42}"/>
              </a:ext>
            </a:extLst>
          </p:cNvPr>
          <p:cNvGrpSpPr/>
          <p:nvPr/>
        </p:nvGrpSpPr>
        <p:grpSpPr>
          <a:xfrm>
            <a:off x="10247076" y="4248152"/>
            <a:ext cx="211094" cy="211094"/>
            <a:chOff x="10233629" y="4248152"/>
            <a:chExt cx="211094" cy="21109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419626C-374F-47EF-8717-82FA45B93031}"/>
                </a:ext>
              </a:extLst>
            </p:cNvPr>
            <p:cNvSpPr/>
            <p:nvPr/>
          </p:nvSpPr>
          <p:spPr>
            <a:xfrm>
              <a:off x="1023362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054DAE1-7306-4B2A-A4CA-71452C011939}"/>
                </a:ext>
              </a:extLst>
            </p:cNvPr>
            <p:cNvSpPr/>
            <p:nvPr/>
          </p:nvSpPr>
          <p:spPr>
            <a:xfrm>
              <a:off x="10263917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D85BFEF-CB97-49C3-9C81-18C3527FA085}"/>
              </a:ext>
            </a:extLst>
          </p:cNvPr>
          <p:cNvSpPr txBox="1"/>
          <p:nvPr/>
        </p:nvSpPr>
        <p:spPr>
          <a:xfrm>
            <a:off x="2423885" y="176472"/>
            <a:ext cx="7344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Emotion Recognition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4AE8D1-23F3-44BD-9D9E-9538319D1AC8}"/>
              </a:ext>
            </a:extLst>
          </p:cNvPr>
          <p:cNvSpPr txBox="1"/>
          <p:nvPr/>
        </p:nvSpPr>
        <p:spPr>
          <a:xfrm>
            <a:off x="2185096" y="908296"/>
            <a:ext cx="782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The process of a computer reading your pretty 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9A8BC6-4912-4C64-8428-F48E86C6D9D8}"/>
              </a:ext>
            </a:extLst>
          </p:cNvPr>
          <p:cNvGrpSpPr/>
          <p:nvPr/>
        </p:nvGrpSpPr>
        <p:grpSpPr>
          <a:xfrm>
            <a:off x="646873" y="4872602"/>
            <a:ext cx="2289049" cy="548656"/>
            <a:chOff x="1514240" y="4816886"/>
            <a:chExt cx="2289049" cy="54865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CFD527-8E24-48A6-AA80-4F6D97B59AEB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EADB6A3-9227-437A-882E-E14C7EA2FDD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0E36C5F-62F8-4BFF-B2B0-1EFBEC3A6CEF}"/>
              </a:ext>
            </a:extLst>
          </p:cNvPr>
          <p:cNvSpPr txBox="1"/>
          <p:nvPr/>
        </p:nvSpPr>
        <p:spPr>
          <a:xfrm>
            <a:off x="646873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6056"/>
                </a:solidFill>
                <a:latin typeface="Tw Cen MT" panose="020B0602020104020603" pitchFamily="34" charset="0"/>
              </a:rPr>
              <a:t>Rec. </a:t>
            </a:r>
            <a:r>
              <a:rPr lang="en-US" sz="2800" b="1" dirty="0" err="1">
                <a:solidFill>
                  <a:srgbClr val="FF6056"/>
                </a:solidFill>
                <a:latin typeface="Tw Cen MT" panose="020B0602020104020603" pitchFamily="34" charset="0"/>
              </a:rPr>
              <a:t>Img</a:t>
            </a:r>
            <a:endParaRPr lang="en-US" sz="2800" b="1" dirty="0">
              <a:solidFill>
                <a:srgbClr val="FF6056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0FDA880-3CE5-4216-9AD0-E3B2433D4283}"/>
              </a:ext>
            </a:extLst>
          </p:cNvPr>
          <p:cNvGrpSpPr/>
          <p:nvPr/>
        </p:nvGrpSpPr>
        <p:grpSpPr>
          <a:xfrm>
            <a:off x="2835783" y="4872602"/>
            <a:ext cx="2289049" cy="548656"/>
            <a:chOff x="1514240" y="4816886"/>
            <a:chExt cx="2289049" cy="548656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BCDC1B9-052C-4632-93C4-363E17E42BB3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Open CV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99EA510-A7AF-45EE-977B-2587C8A66E5F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955EFA10-A1E0-4D49-89BC-85B23D4D4FBF}"/>
              </a:ext>
            </a:extLst>
          </p:cNvPr>
          <p:cNvSpPr txBox="1"/>
          <p:nvPr/>
        </p:nvSpPr>
        <p:spPr>
          <a:xfrm>
            <a:off x="2835783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CA7CA"/>
                </a:solidFill>
                <a:latin typeface="Tw Cen MT" panose="020B0602020104020603" pitchFamily="34" charset="0"/>
              </a:rPr>
              <a:t>Identify Face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6E1DC2E-696C-485B-A40D-51EC5668F300}"/>
              </a:ext>
            </a:extLst>
          </p:cNvPr>
          <p:cNvGrpSpPr/>
          <p:nvPr/>
        </p:nvGrpSpPr>
        <p:grpSpPr>
          <a:xfrm>
            <a:off x="4964922" y="4872602"/>
            <a:ext cx="2289049" cy="548656"/>
            <a:chOff x="1514240" y="4816886"/>
            <a:chExt cx="2289049" cy="54865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CCA10B-4DCF-4D36-9411-6B4E39515AA4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Normalize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8E93B0-5882-4CEE-89D7-784474C46033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CB66F02-6EFD-4BC0-B7E0-C0F9C05A68A8}"/>
              </a:ext>
            </a:extLst>
          </p:cNvPr>
          <p:cNvSpPr txBox="1"/>
          <p:nvPr/>
        </p:nvSpPr>
        <p:spPr>
          <a:xfrm>
            <a:off x="4964922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DBA71"/>
                </a:solidFill>
                <a:latin typeface="Tw Cen MT" panose="020B0602020104020603" pitchFamily="34" charset="0"/>
              </a:rPr>
              <a:t>Process Input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3AB57A2-1D9F-45ED-B795-3155880060DD}"/>
              </a:ext>
            </a:extLst>
          </p:cNvPr>
          <p:cNvGrpSpPr/>
          <p:nvPr/>
        </p:nvGrpSpPr>
        <p:grpSpPr>
          <a:xfrm>
            <a:off x="7091745" y="4872602"/>
            <a:ext cx="2289049" cy="548656"/>
            <a:chOff x="1514240" y="4816886"/>
            <a:chExt cx="2289049" cy="548656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D602925-8B18-4706-95B6-ACE212F27A38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Numpy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4988285-E901-4CAD-AF2F-936F6A190F71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62C7EBD-C271-4476-931E-4D045A083C8F}"/>
              </a:ext>
            </a:extLst>
          </p:cNvPr>
          <p:cNvSpPr txBox="1"/>
          <p:nvPr/>
        </p:nvSpPr>
        <p:spPr>
          <a:xfrm>
            <a:off x="7091745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7C9A60"/>
                </a:solidFill>
                <a:latin typeface="Tw Cen MT" panose="020B0602020104020603" pitchFamily="34" charset="0"/>
              </a:rPr>
              <a:t>Img</a:t>
            </a:r>
            <a:r>
              <a:rPr lang="en-US" sz="2800" b="1" dirty="0">
                <a:solidFill>
                  <a:srgbClr val="7C9A60"/>
                </a:solidFill>
                <a:latin typeface="Tw Cen MT" panose="020B0602020104020603" pitchFamily="34" charset="0"/>
              </a:rPr>
              <a:t> Shape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B0ED71-508A-47D7-85A3-E5122186E722}"/>
              </a:ext>
            </a:extLst>
          </p:cNvPr>
          <p:cNvGrpSpPr/>
          <p:nvPr/>
        </p:nvGrpSpPr>
        <p:grpSpPr>
          <a:xfrm>
            <a:off x="9220531" y="4872602"/>
            <a:ext cx="2289049" cy="548656"/>
            <a:chOff x="1514240" y="4816886"/>
            <a:chExt cx="2289049" cy="548656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3065082-4479-4E1C-9B49-FD5D0B73DF22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9D8BE9C-63F7-4B62-87F8-365EF5787D7E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DBF9EB3A-4AD3-4CAC-8D74-6AEA4B78D4E6}"/>
              </a:ext>
            </a:extLst>
          </p:cNvPr>
          <p:cNvSpPr txBox="1"/>
          <p:nvPr/>
        </p:nvSpPr>
        <p:spPr>
          <a:xfrm>
            <a:off x="9220531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6056"/>
                </a:solidFill>
                <a:latin typeface="Tw Cen MT" panose="020B0602020104020603" pitchFamily="34" charset="0"/>
              </a:rPr>
              <a:t>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9CAC3C-85C0-424D-88BA-C91646C45131}"/>
              </a:ext>
            </a:extLst>
          </p:cNvPr>
          <p:cNvGrpSpPr/>
          <p:nvPr/>
        </p:nvGrpSpPr>
        <p:grpSpPr>
          <a:xfrm>
            <a:off x="1153557" y="2486360"/>
            <a:ext cx="1275682" cy="1275682"/>
            <a:chOff x="1140110" y="2486360"/>
            <a:chExt cx="1275682" cy="1275682"/>
          </a:xfrm>
        </p:grpSpPr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8F41E237-DA71-4E2E-B9FB-5E6268A60209}"/>
                </a:ext>
              </a:extLst>
            </p:cNvPr>
            <p:cNvSpPr/>
            <p:nvPr/>
          </p:nvSpPr>
          <p:spPr>
            <a:xfrm rot="8100000">
              <a:off x="1140110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E6492E-6F2E-42DA-8BF5-8E10ACC940B6}"/>
                </a:ext>
              </a:extLst>
            </p:cNvPr>
            <p:cNvSpPr/>
            <p:nvPr/>
          </p:nvSpPr>
          <p:spPr>
            <a:xfrm>
              <a:off x="1334459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37DEDD-0D06-4F2B-BAA0-C6AF7877F2C0}"/>
              </a:ext>
            </a:extLst>
          </p:cNvPr>
          <p:cNvGrpSpPr/>
          <p:nvPr/>
        </p:nvGrpSpPr>
        <p:grpSpPr>
          <a:xfrm>
            <a:off x="3332877" y="2486360"/>
            <a:ext cx="1275682" cy="1275682"/>
            <a:chOff x="3319430" y="2486360"/>
            <a:chExt cx="1275682" cy="1275682"/>
          </a:xfrm>
        </p:grpSpPr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1CA5BC31-17A5-4233-9105-915DBBEE9B6B}"/>
                </a:ext>
              </a:extLst>
            </p:cNvPr>
            <p:cNvSpPr/>
            <p:nvPr/>
          </p:nvSpPr>
          <p:spPr>
            <a:xfrm rot="8100000">
              <a:off x="3319430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97A5E8-6CC5-4684-B76E-21A4BEE8212F}"/>
                </a:ext>
              </a:extLst>
            </p:cNvPr>
            <p:cNvSpPr/>
            <p:nvPr/>
          </p:nvSpPr>
          <p:spPr>
            <a:xfrm>
              <a:off x="3513779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775085-3529-43FE-A492-7CDEC133C63A}"/>
              </a:ext>
            </a:extLst>
          </p:cNvPr>
          <p:cNvGrpSpPr/>
          <p:nvPr/>
        </p:nvGrpSpPr>
        <p:grpSpPr>
          <a:xfrm>
            <a:off x="9709192" y="2486360"/>
            <a:ext cx="1275682" cy="1275682"/>
            <a:chOff x="9695745" y="2486360"/>
            <a:chExt cx="1275682" cy="1275682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71572BA2-90F9-4248-827B-F8EC61074477}"/>
                </a:ext>
              </a:extLst>
            </p:cNvPr>
            <p:cNvSpPr/>
            <p:nvPr/>
          </p:nvSpPr>
          <p:spPr>
            <a:xfrm rot="8100000">
              <a:off x="9695745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0B3DC9-837A-471D-A7B9-733D4F909D42}"/>
                </a:ext>
              </a:extLst>
            </p:cNvPr>
            <p:cNvSpPr/>
            <p:nvPr/>
          </p:nvSpPr>
          <p:spPr>
            <a:xfrm>
              <a:off x="9890094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B59512-5E0D-43C4-8046-65A519D8A4D1}"/>
              </a:ext>
            </a:extLst>
          </p:cNvPr>
          <p:cNvGrpSpPr/>
          <p:nvPr/>
        </p:nvGrpSpPr>
        <p:grpSpPr>
          <a:xfrm>
            <a:off x="5443618" y="2486360"/>
            <a:ext cx="1275682" cy="1275682"/>
            <a:chOff x="5430171" y="2486360"/>
            <a:chExt cx="1275682" cy="1275682"/>
          </a:xfrm>
        </p:grpSpPr>
        <p:sp>
          <p:nvSpPr>
            <p:cNvPr id="45" name="Teardrop 44">
              <a:extLst>
                <a:ext uri="{FF2B5EF4-FFF2-40B4-BE49-F238E27FC236}">
                  <a16:creationId xmlns:a16="http://schemas.microsoft.com/office/drawing/2014/main" id="{3686DFF7-23C8-4A91-B5D0-AEFE1B477FCB}"/>
                </a:ext>
              </a:extLst>
            </p:cNvPr>
            <p:cNvSpPr/>
            <p:nvPr/>
          </p:nvSpPr>
          <p:spPr>
            <a:xfrm rot="8100000">
              <a:off x="5430171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DC3AB2-0558-4F3F-A298-A02448E2E407}"/>
                </a:ext>
              </a:extLst>
            </p:cNvPr>
            <p:cNvSpPr/>
            <p:nvPr/>
          </p:nvSpPr>
          <p:spPr>
            <a:xfrm>
              <a:off x="5624520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9A7082-3886-4000-A9B3-1CE68811D695}"/>
              </a:ext>
            </a:extLst>
          </p:cNvPr>
          <p:cNvGrpSpPr/>
          <p:nvPr/>
        </p:nvGrpSpPr>
        <p:grpSpPr>
          <a:xfrm>
            <a:off x="7593820" y="2486360"/>
            <a:ext cx="1275682" cy="1275682"/>
            <a:chOff x="7580373" y="2486360"/>
            <a:chExt cx="1275682" cy="1275682"/>
          </a:xfrm>
        </p:grpSpPr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B8C5BD0E-4DBA-4649-94EB-FD5BD13A0A14}"/>
                </a:ext>
              </a:extLst>
            </p:cNvPr>
            <p:cNvSpPr/>
            <p:nvPr/>
          </p:nvSpPr>
          <p:spPr>
            <a:xfrm rot="8100000">
              <a:off x="7580373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189A5E2-94B3-46A8-AB58-A991BF9A9149}"/>
                </a:ext>
              </a:extLst>
            </p:cNvPr>
            <p:cNvSpPr/>
            <p:nvPr/>
          </p:nvSpPr>
          <p:spPr>
            <a:xfrm>
              <a:off x="7774722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4DDD80C-D604-4025-BB48-CA3DC2A4C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78" y="2786738"/>
            <a:ext cx="668887" cy="6688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69A184-77EB-4DEE-8F70-8C422E61B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03" y="2674661"/>
            <a:ext cx="745429" cy="7454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DA7C6E9-4DE5-4D58-9F48-65B3E59AB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01" y="2822274"/>
            <a:ext cx="669597" cy="6695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9FF2D68-859A-436D-AE5D-E897F11B0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872" y="2872097"/>
            <a:ext cx="602417" cy="60241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545C237-1C4E-443F-B6A1-A6A3E0760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495" y="2795621"/>
            <a:ext cx="651119" cy="65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7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25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25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750"/>
                            </p:stCondLst>
                            <p:childTnLst>
                              <p:par>
                                <p:cTn id="1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19" grpId="0"/>
      <p:bldP spid="123" grpId="0"/>
      <p:bldP spid="127" grpId="0"/>
      <p:bldP spid="1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Detect, crop, and reshape the image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301" y="1087034"/>
            <a:ext cx="9204300" cy="266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4434" y="3754600"/>
            <a:ext cx="3325068" cy="26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0701" y="3754600"/>
            <a:ext cx="2697000" cy="26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6534000" y="6359200"/>
            <a:ext cx="2230400" cy="4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48</a:t>
            </a:r>
            <a:endParaRPr sz="2400"/>
          </a:p>
        </p:txBody>
      </p:sp>
      <p:sp>
        <p:nvSpPr>
          <p:cNvPr id="89" name="Google Shape;89;p16"/>
          <p:cNvSpPr txBox="1"/>
          <p:nvPr/>
        </p:nvSpPr>
        <p:spPr>
          <a:xfrm>
            <a:off x="8122800" y="4807500"/>
            <a:ext cx="2230400" cy="4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48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9789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Preprocess and run through emotion model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134" y="809417"/>
            <a:ext cx="5906135" cy="272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268" y="3654567"/>
            <a:ext cx="5764001" cy="120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1267" y="5091001"/>
            <a:ext cx="26670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2567" y="5097333"/>
            <a:ext cx="2552700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09567" y="3654568"/>
            <a:ext cx="2301108" cy="279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6268" y="824251"/>
            <a:ext cx="2697000" cy="26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8497517" y="5097333"/>
            <a:ext cx="1325200" cy="2772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Google Shape;102;p17"/>
          <p:cNvSpPr/>
          <p:nvPr/>
        </p:nvSpPr>
        <p:spPr>
          <a:xfrm>
            <a:off x="5985267" y="4364167"/>
            <a:ext cx="1325200" cy="2160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BEEA472-C8C3-5B48-84CC-7F0B6A7BE0C1}"/>
              </a:ext>
            </a:extLst>
          </p:cNvPr>
          <p:cNvSpPr txBox="1">
            <a:spLocks/>
          </p:cNvSpPr>
          <p:nvPr/>
        </p:nvSpPr>
        <p:spPr>
          <a:xfrm>
            <a:off x="10544782" y="6010549"/>
            <a:ext cx="1491575" cy="8685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50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5410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Updating the code to allow for video input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768" y="1256685"/>
            <a:ext cx="4778489" cy="140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5766" y="2959834"/>
            <a:ext cx="4778500" cy="104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865" y="1179235"/>
            <a:ext cx="6263567" cy="282473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1191500" y="4807533"/>
            <a:ext cx="9476400" cy="12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The cv2.VideoCapture(0) is running a loop, and returns the same type of array as the image.</a:t>
            </a:r>
            <a:endParaRPr sz="2400"/>
          </a:p>
          <a:p>
            <a:endParaRPr sz="2400"/>
          </a:p>
          <a:p>
            <a:r>
              <a:rPr lang="en" sz="2400"/>
              <a:t>The video also captures the colored version of the frame to display to the user.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89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Video input draw box and emotion</a:t>
            </a:r>
            <a:endParaRPr dirty="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67" y="763601"/>
            <a:ext cx="4099728" cy="568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1" y="920734"/>
            <a:ext cx="5531665" cy="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1832734"/>
            <a:ext cx="5531672" cy="11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57B238F-533B-B64E-8ABC-ACCFCB12E12A}"/>
              </a:ext>
            </a:extLst>
          </p:cNvPr>
          <p:cNvSpPr txBox="1">
            <a:spLocks/>
          </p:cNvSpPr>
          <p:nvPr/>
        </p:nvSpPr>
        <p:spPr>
          <a:xfrm>
            <a:off x="10544782" y="6010549"/>
            <a:ext cx="1491575" cy="8685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50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2825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Capture data and store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966800"/>
            <a:ext cx="46228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00" y="3329000"/>
            <a:ext cx="10149848" cy="332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83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6E74-6857-4897-BA73-ED894ECB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 err="1"/>
              <a:t>Preprocess_input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0D7E-D62E-43E8-B4D7-156ADAD5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Normalize all the pixels</a:t>
            </a:r>
          </a:p>
          <a:p>
            <a:pPr lvl="2"/>
            <a:r>
              <a:rPr lang="en-US" sz="1800" dirty="0"/>
              <a:t>Reason: That’s how the model was trained…?</a:t>
            </a:r>
          </a:p>
          <a:p>
            <a:pPr lvl="3"/>
            <a:r>
              <a:rPr lang="en-US" dirty="0"/>
              <a:t>It helps clearing the noise from different light setting</a:t>
            </a:r>
          </a:p>
          <a:p>
            <a:pPr lvl="3"/>
            <a:r>
              <a:rPr lang="en-US" dirty="0"/>
              <a:t>Imagine a very dark setting image vs a very light setting image</a:t>
            </a:r>
          </a:p>
          <a:p>
            <a:pPr lvl="3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25729-1324-4B80-99A1-EA3FF2ECC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0" r="33980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111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3D6-BC3F-43FB-8A6C-4310B23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Image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42EA-EB3E-4FED-908D-FAC13AB0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 dirty="0"/>
              <a:t>The image is an 48 by 48 array of pixels</a:t>
            </a:r>
          </a:p>
          <a:p>
            <a:r>
              <a:rPr lang="en-US" sz="2400" dirty="0"/>
              <a:t>Computer doesn’t understand it.</a:t>
            </a:r>
          </a:p>
          <a:p>
            <a:r>
              <a:rPr lang="en-US" sz="2400" dirty="0" err="1"/>
              <a:t>Np.expand_dims</a:t>
            </a:r>
            <a:r>
              <a:rPr lang="en-US" sz="2400" dirty="0"/>
              <a:t>(processed, 0) add one bracket to the array, or adding one dimension to it. </a:t>
            </a:r>
          </a:p>
          <a:p>
            <a:r>
              <a:rPr lang="en-US" sz="2400" dirty="0" err="1"/>
              <a:t>Np.expand_dims</a:t>
            </a:r>
            <a:r>
              <a:rPr lang="en-US" sz="2400" dirty="0"/>
              <a:t>(processed, -1) add one bracket to each pixel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00B6B-7FEC-437A-92E6-C1D64B269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3" y="2811104"/>
            <a:ext cx="3366480" cy="120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8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DEE3-0DF7-47FB-B1B0-80D8BF4C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Image shape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4719-A8A0-4C80-9FF6-D1B01352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/>
              <a:t>What does that all mean?????</a:t>
            </a:r>
          </a:p>
          <a:p>
            <a:r>
              <a:rPr lang="en-US" sz="2400"/>
              <a:t>By changing it to a (1,48,48,1) array from (48,48) you are telling the machine, there is one picture of 48 by 48 pixel with one kind of color.</a:t>
            </a:r>
          </a:p>
          <a:p>
            <a:pPr lvl="1"/>
            <a:r>
              <a:rPr lang="en-US"/>
              <a:t>Color pixel would be (1,48,48,3) where each pixel is an array of 3 color element, or the rgb(255,255,255)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0B4FA-A14E-4C94-8AC8-5C3F48E4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78" y="2811104"/>
            <a:ext cx="2840769" cy="29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5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712A46-45E0-BF45-AE73-D71880A1E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205447"/>
            <a:ext cx="2109620" cy="205959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A0534-44AD-D445-9D95-4B1BD439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9378"/>
            <a:ext cx="10515600" cy="34164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Open Source Computer Vision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Computer Vison and Machine Learning Algorithms</a:t>
            </a:r>
          </a:p>
          <a:p>
            <a:endParaRPr lang="en-US" dirty="0"/>
          </a:p>
          <a:p>
            <a:r>
              <a:rPr lang="en-US" dirty="0"/>
              <a:t>Used for detection, tracking, image stitching, etc.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4DB752-FC1C-4342-8311-F16DEEA23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883" y="3226568"/>
            <a:ext cx="2680917" cy="19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0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3D6-BC3F-43FB-8A6C-4310B23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Pretrained Models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843EDC-79DE-4BB2-B853-51AA9E55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9378"/>
            <a:ext cx="10515600" cy="34164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OpenCV’s frontal face classifier to </a:t>
            </a:r>
            <a:r>
              <a:rPr lang="en-US" b="1" dirty="0"/>
              <a:t>detect faces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Haar</a:t>
            </a:r>
            <a:r>
              <a:rPr lang="en-US" dirty="0"/>
              <a:t> Feature-based cascade classifiers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 CNN to </a:t>
            </a:r>
            <a:r>
              <a:rPr lang="en-US" b="1" dirty="0"/>
              <a:t>detect emotion</a:t>
            </a:r>
          </a:p>
          <a:p>
            <a:pPr lvl="1"/>
            <a:r>
              <a:rPr lang="en-US" dirty="0"/>
              <a:t>Trained by </a:t>
            </a:r>
            <a:r>
              <a:rPr lang="en-US" dirty="0" err="1">
                <a:hlinkClick r:id="rId2"/>
              </a:rPr>
              <a:t>oarriaga</a:t>
            </a:r>
            <a:r>
              <a:rPr lang="en-US" dirty="0"/>
              <a:t> using </a:t>
            </a:r>
            <a:r>
              <a:rPr lang="en-US" dirty="0" err="1"/>
              <a:t>Keras</a:t>
            </a:r>
            <a:r>
              <a:rPr lang="en-US" dirty="0"/>
              <a:t> and FER2013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0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3D6-BC3F-43FB-8A6C-4310B23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3551610" cy="1062644"/>
          </a:xfrm>
        </p:spPr>
        <p:txBody>
          <a:bodyPr anchor="b">
            <a:normAutofit/>
          </a:bodyPr>
          <a:lstStyle/>
          <a:p>
            <a:r>
              <a:rPr lang="en-US" dirty="0" err="1"/>
              <a:t>Haar</a:t>
            </a:r>
            <a:r>
              <a:rPr lang="en-US" dirty="0"/>
              <a:t>-features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96C12F-90F7-456F-B1CF-1226B15C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01" y="2764736"/>
            <a:ext cx="6039693" cy="3115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CAC32-A853-4011-9A44-9FD717265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00" y="316330"/>
            <a:ext cx="5346477" cy="1724416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777DE64-3F62-4366-BA67-D4BBE5E92840}"/>
              </a:ext>
            </a:extLst>
          </p:cNvPr>
          <p:cNvSpPr txBox="1">
            <a:spLocks/>
          </p:cNvSpPr>
          <p:nvPr/>
        </p:nvSpPr>
        <p:spPr>
          <a:xfrm>
            <a:off x="7264958" y="2764736"/>
            <a:ext cx="4013087" cy="31151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detect edges and lines</a:t>
            </a:r>
          </a:p>
          <a:p>
            <a:endParaRPr lang="en-US" dirty="0"/>
          </a:p>
          <a:p>
            <a:r>
              <a:rPr lang="en-US" dirty="0"/>
              <a:t>Sums pixel intensities in each region and calculates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90963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3D6-BC3F-43FB-8A6C-4310B23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3551610" cy="1062644"/>
          </a:xfrm>
        </p:spPr>
        <p:txBody>
          <a:bodyPr anchor="b">
            <a:normAutofit/>
          </a:bodyPr>
          <a:lstStyle/>
          <a:p>
            <a:r>
              <a:rPr lang="en-US" dirty="0" err="1"/>
              <a:t>Haar</a:t>
            </a:r>
            <a:r>
              <a:rPr lang="en-US" dirty="0"/>
              <a:t>-features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5E2376E0-001D-4155-B247-D153B8F5D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115344"/>
            <a:ext cx="5753100" cy="37719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CAC32-A853-4011-9A44-9FD717265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00" y="316330"/>
            <a:ext cx="5346477" cy="17244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863BB2-9BCB-4CFB-B644-DA8904C8376F}"/>
              </a:ext>
            </a:extLst>
          </p:cNvPr>
          <p:cNvSpPr txBox="1"/>
          <p:nvPr/>
        </p:nvSpPr>
        <p:spPr>
          <a:xfrm>
            <a:off x="3296957" y="6514046"/>
            <a:ext cx="562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Kadir, </a:t>
            </a:r>
            <a:r>
              <a:rPr lang="en-US" sz="800" dirty="0" err="1"/>
              <a:t>Kushsairy</a:t>
            </a:r>
            <a:r>
              <a:rPr lang="en-US" sz="800" dirty="0"/>
              <a:t> Abdul et al. “A comparative study between LBP and </a:t>
            </a:r>
            <a:r>
              <a:rPr lang="en-US" sz="800" dirty="0" err="1"/>
              <a:t>Haar</a:t>
            </a:r>
            <a:r>
              <a:rPr lang="en-US" sz="800" dirty="0"/>
              <a:t>-like features for Face Detection using OpenCV.” </a:t>
            </a:r>
            <a:r>
              <a:rPr lang="en-US" sz="800" i="1" dirty="0"/>
              <a:t>2014 4th International Conference on Engineering Technology and </a:t>
            </a:r>
            <a:r>
              <a:rPr lang="en-US" sz="800" i="1" dirty="0" err="1"/>
              <a:t>Technopreneuship</a:t>
            </a:r>
            <a:r>
              <a:rPr lang="en-US" sz="800" i="1" dirty="0"/>
              <a:t> (ICE2T)</a:t>
            </a:r>
            <a:r>
              <a:rPr lang="en-US" sz="800" dirty="0"/>
              <a:t> (2014): 335-339.</a:t>
            </a:r>
          </a:p>
        </p:txBody>
      </p:sp>
    </p:spTree>
    <p:extLst>
      <p:ext uri="{BB962C8B-B14F-4D97-AF65-F5344CB8AC3E}">
        <p14:creationId xmlns:p14="http://schemas.microsoft.com/office/powerpoint/2010/main" val="20115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A91C74-29CF-45BE-BA92-ECB7C3F4B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627" y="0"/>
            <a:ext cx="4880746" cy="2285817"/>
          </a:xfrm>
          <a:prstGeom prst="rect">
            <a:avLst/>
          </a:prstGeom>
        </p:spPr>
      </p:pic>
      <p:pic>
        <p:nvPicPr>
          <p:cNvPr id="5" name="Online Media 6">
            <a:hlinkClick r:id="" action="ppaction://media"/>
            <a:extLst>
              <a:ext uri="{FF2B5EF4-FFF2-40B4-BE49-F238E27FC236}">
                <a16:creationId xmlns:a16="http://schemas.microsoft.com/office/drawing/2014/main" id="{3D012DFC-3FFC-4693-BBE5-21BDD0791B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38060" y="2285817"/>
            <a:ext cx="7515880" cy="422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90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/>
              <a:t>Emotion Model</a:t>
            </a:r>
            <a:endParaRPr sz="4800"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0" y="1250950"/>
            <a:ext cx="6596063" cy="690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/>
              <a:t>Convolutional Neural Network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65" y="1941133"/>
            <a:ext cx="8087099" cy="36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6168400"/>
            <a:ext cx="12192000" cy="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Architecture of a CNN. — Source: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https://www.mathworks.com/videos/introduction-to-deep-learning-what-are-convolutional-neural-networks--1489512765771.html</a:t>
            </a:r>
            <a:endParaRPr sz="2400"/>
          </a:p>
        </p:txBody>
      </p:sp>
      <p:sp>
        <p:nvSpPr>
          <p:cNvPr id="58" name="Google Shape;58;p13"/>
          <p:cNvSpPr txBox="1"/>
          <p:nvPr/>
        </p:nvSpPr>
        <p:spPr>
          <a:xfrm>
            <a:off x="8241867" y="1376867"/>
            <a:ext cx="3950000" cy="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Model used was created by GitHub user: oarriaga.</a:t>
            </a:r>
            <a:endParaRPr sz="2400"/>
          </a:p>
          <a:p>
            <a:endParaRPr sz="2400"/>
          </a:p>
          <a:p>
            <a:pPr>
              <a:buClr>
                <a:schemeClr val="dk1"/>
              </a:buClr>
              <a:buSzPts val="1100"/>
            </a:pPr>
            <a:r>
              <a:rPr lang="en" sz="2400" u="sng">
                <a:solidFill>
                  <a:schemeClr val="accent5"/>
                </a:solidFill>
                <a:hlinkClick r:id="rId5"/>
              </a:rPr>
              <a:t>https://github.com/oarriaga/face_classification</a:t>
            </a:r>
            <a:endParaRPr sz="2400"/>
          </a:p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675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14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FER2013 Dataset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950" y="4204582"/>
            <a:ext cx="2198700" cy="221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485" y="4216083"/>
            <a:ext cx="2198700" cy="219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0385" y="1461985"/>
            <a:ext cx="2198700" cy="216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07933" y="1497429"/>
            <a:ext cx="2104867" cy="2097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61018" y="4216150"/>
            <a:ext cx="2198700" cy="219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36" y="1565551"/>
            <a:ext cx="6847600" cy="253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927" y="4204567"/>
            <a:ext cx="4817347" cy="263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23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Use Open CV to Read Images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18" y="1887285"/>
            <a:ext cx="5426967" cy="434156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18700" y="1887267"/>
            <a:ext cx="5426800" cy="434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2400">
                <a:solidFill>
                  <a:srgbClr val="FFFFFF"/>
                </a:solidFill>
              </a:rPr>
              <a:t>600 x 480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38" y="3870433"/>
            <a:ext cx="4733313" cy="23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7434" y="1887301"/>
            <a:ext cx="4778489" cy="1406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18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394</Words>
  <Application>Microsoft Macintosh PowerPoint</Application>
  <PresentationFormat>Widescreen</PresentationFormat>
  <Paragraphs>65</Paragraphs>
  <Slides>17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Pretrained Models</vt:lpstr>
      <vt:lpstr>Haar-features</vt:lpstr>
      <vt:lpstr>Haar-features</vt:lpstr>
      <vt:lpstr>PowerPoint Presentation</vt:lpstr>
      <vt:lpstr>Convolutional Neural Network</vt:lpstr>
      <vt:lpstr>FER2013 Dataset</vt:lpstr>
      <vt:lpstr>Use Open CV to Read Images</vt:lpstr>
      <vt:lpstr>Detect, crop, and reshape the image</vt:lpstr>
      <vt:lpstr>Preprocess and run through emotion model</vt:lpstr>
      <vt:lpstr>Updating the code to allow for video input</vt:lpstr>
      <vt:lpstr>Video input draw box and emotion</vt:lpstr>
      <vt:lpstr>Capture data and store</vt:lpstr>
      <vt:lpstr>Preprocess_input() </vt:lpstr>
      <vt:lpstr>Image Shape</vt:lpstr>
      <vt:lpstr>Image shape cont.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Liu</dc:creator>
  <cp:lastModifiedBy>Thomas Nakamoto</cp:lastModifiedBy>
  <cp:revision>26</cp:revision>
  <dcterms:created xsi:type="dcterms:W3CDTF">2019-01-26T19:56:00Z</dcterms:created>
  <dcterms:modified xsi:type="dcterms:W3CDTF">2019-02-02T00:17:03Z</dcterms:modified>
</cp:coreProperties>
</file>