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66" r:id="rId4"/>
    <p:sldId id="269" r:id="rId5"/>
    <p:sldId id="270" r:id="rId6"/>
    <p:sldId id="271" r:id="rId7"/>
    <p:sldId id="272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39F-0117-4DA8-B1DF-209E6172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B503-67DE-4985-9688-404A5CEF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58C7-4CB4-4B0E-84A9-037FC48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3764-E42E-449A-A102-F90AA11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CAA6-DDC3-441C-98B2-A8D49AB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85-E0BC-4C0E-90A6-5D89880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FD2-3523-4CBB-BDAF-2EE7929A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BEA0-353B-4142-BF0A-2FB1420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693C-2D00-42BF-A470-A0CE45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3997-3A6C-4ACC-B0EE-31DD565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863A-5B76-4D0A-9B97-A8A2E109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5A2F-09A7-4DAF-8825-B2CB40D3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5708-F28B-439D-AE07-5EF973C9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48F6-E033-4E10-BB1B-84FDB33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EF24-5F05-4B96-8106-1470D5A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220-4B6E-415A-8C54-ADB5C57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FDEE-6CA4-4599-A9DA-2B1A8840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DDD1-8480-4BF6-997C-6B7DEDC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770-82E6-4E90-BFA2-2C158872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CA6C-6C4D-4EAD-A0EA-F2A733AD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E6F-016D-49D0-9DF7-3EBB52B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0180-0CCF-4629-A9BE-FE074C2B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802-B796-4015-8C10-337A2CE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C48-BA17-4CD8-87FD-994A8149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BF2-07C6-42B2-B1B1-50618F3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6C06-19D2-4DF4-BEF3-5E98B8B9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A7C-DAE5-4E3E-B415-11392738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0C54-2712-4B4A-B080-0D4264DC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9958-55F6-4F05-B414-9DF4B98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7B7E-CD11-4182-A1F3-C3D4631B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38D9-35C7-49C2-9078-079C595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95BD-2A51-4DB8-BAB4-24D86ED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3268-572C-45C9-ABF9-F04600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5C87D-25DF-4F6D-B7E7-84696C60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B711-5A4C-4D3B-9E80-113CFA77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5B709-9D71-4705-BF74-EB66772C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73BD7-C041-49E0-B126-9B5FEFB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FD1-13BF-42EC-9D05-0E74F15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7B0-E490-4EA5-BD52-4C44A5E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A625-3BF6-489E-9595-06A3D2E7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14FD-C20A-4729-A609-311FFD6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249E-57B4-4355-979B-68700DFC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7281-17F7-491A-84FB-6E21CFE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35D6-414F-4C9A-A997-58A2206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7E5A-73B1-4854-8CB7-E81640D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E19B-8088-4BD7-8CC8-C26888E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C196-43CC-4364-B441-C1E1ECE6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9F9-BC77-46A7-9957-4E727B7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EDC7-CE46-4AB7-B15B-57497395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44E1-BE42-4C17-A4E1-3E0CBB16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214B-9B01-4989-86F7-483D5B1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F0F5-9622-445F-B8CC-86D34C9C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A0E-6FCE-4573-842F-FE4398F8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E259F-C085-47B2-886F-217D8FB3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CD16-630F-42A0-908E-534F88B8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EE20-72C6-43BC-B514-ABACC9BA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DD20-266F-4DA0-B064-9265975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2322-4A55-4EF2-A3B1-BA7508D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A9C77-7536-4574-87BA-A89A0E6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ED11-C4A2-4032-ABBD-EBB88F29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AF33-AD03-4ED4-BDEE-9D4D1DBD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3BB4-981D-4829-8843-126E56F5BD6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D5E1-FD43-484B-9722-00D0AA84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3FDC-984B-41D2-81AA-FD295C04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arriaga/face_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CTwxF0qf4?start=54&amp;end=90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8282875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D7E882-A191-4154-B782-B7EF0F64AF87}"/>
              </a:ext>
            </a:extLst>
          </p:cNvPr>
          <p:cNvCxnSpPr/>
          <p:nvPr/>
        </p:nvCxnSpPr>
        <p:spPr>
          <a:xfrm>
            <a:off x="190235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D5385-FE02-4616-BB66-C6716C955857}"/>
              </a:ext>
            </a:extLst>
          </p:cNvPr>
          <p:cNvGrpSpPr/>
          <p:nvPr/>
        </p:nvGrpSpPr>
        <p:grpSpPr>
          <a:xfrm>
            <a:off x="1691259" y="4248152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BBDF9-D0D4-4DA3-A26B-FE43E4F32104}"/>
              </a:ext>
            </a:extLst>
          </p:cNvPr>
          <p:cNvCxnSpPr/>
          <p:nvPr/>
        </p:nvCxnSpPr>
        <p:spPr>
          <a:xfrm>
            <a:off x="4050072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3869266" y="4248152"/>
            <a:ext cx="211094" cy="211094"/>
            <a:chOff x="385581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3C6AFC-EC16-4CF7-B961-6DBC08032739}"/>
              </a:ext>
            </a:extLst>
          </p:cNvPr>
          <p:cNvCxnSpPr/>
          <p:nvPr/>
        </p:nvCxnSpPr>
        <p:spPr>
          <a:xfrm>
            <a:off x="616750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3F1F4-6EBE-4DC3-AA58-4D1958CD8E1D}"/>
              </a:ext>
            </a:extLst>
          </p:cNvPr>
          <p:cNvGrpSpPr/>
          <p:nvPr/>
        </p:nvGrpSpPr>
        <p:grpSpPr>
          <a:xfrm>
            <a:off x="5986697" y="4248152"/>
            <a:ext cx="211094" cy="211094"/>
            <a:chOff x="5973250" y="4248152"/>
            <a:chExt cx="211094" cy="2110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177D2-AE0E-49A7-8D2A-CBA97127106C}"/>
              </a:ext>
            </a:extLst>
          </p:cNvPr>
          <p:cNvGrpSpPr/>
          <p:nvPr/>
        </p:nvGrpSpPr>
        <p:grpSpPr>
          <a:xfrm>
            <a:off x="8131704" y="4248152"/>
            <a:ext cx="211094" cy="211094"/>
            <a:chOff x="8118257" y="4248152"/>
            <a:chExt cx="211094" cy="2110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B0CE1E-4E36-4450-AA90-00F9D8FD7840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20D1EF-0625-4250-876A-8C72F262238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10247076" y="4248152"/>
            <a:ext cx="211094" cy="211094"/>
            <a:chOff x="10233629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D85BFEF-CB97-49C3-9C81-18C3527FA085}"/>
              </a:ext>
            </a:extLst>
          </p:cNvPr>
          <p:cNvSpPr txBox="1"/>
          <p:nvPr/>
        </p:nvSpPr>
        <p:spPr>
          <a:xfrm>
            <a:off x="2423885" y="17647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Emotion Recognition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4AE8D1-23F3-44BD-9D9E-9538319D1AC8}"/>
              </a:ext>
            </a:extLst>
          </p:cNvPr>
          <p:cNvSpPr txBox="1"/>
          <p:nvPr/>
        </p:nvSpPr>
        <p:spPr>
          <a:xfrm>
            <a:off x="2185096" y="908296"/>
            <a:ext cx="78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process of a computer reading your pretty 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A8BC6-4912-4C64-8428-F48E86C6D9D8}"/>
              </a:ext>
            </a:extLst>
          </p:cNvPr>
          <p:cNvGrpSpPr/>
          <p:nvPr/>
        </p:nvGrpSpPr>
        <p:grpSpPr>
          <a:xfrm>
            <a:off x="646873" y="4872602"/>
            <a:ext cx="2289049" cy="548656"/>
            <a:chOff x="1514240" y="4816886"/>
            <a:chExt cx="2289049" cy="5486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CFD527-8E24-48A6-AA80-4F6D97B59AEB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ADB6A3-9227-437A-882E-E14C7EA2FDD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64687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Rec. </a:t>
            </a:r>
            <a:r>
              <a:rPr lang="en-US" sz="2800" b="1" dirty="0" err="1">
                <a:solidFill>
                  <a:srgbClr val="FF6056"/>
                </a:solidFill>
                <a:latin typeface="Tw Cen MT" panose="020B0602020104020603" pitchFamily="34" charset="0"/>
              </a:rPr>
              <a:t>Img</a:t>
            </a:r>
            <a:endParaRPr lang="en-US" sz="2800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FDA880-3CE5-4216-9AD0-E3B2433D4283}"/>
              </a:ext>
            </a:extLst>
          </p:cNvPr>
          <p:cNvGrpSpPr/>
          <p:nvPr/>
        </p:nvGrpSpPr>
        <p:grpSpPr>
          <a:xfrm>
            <a:off x="2835783" y="4872602"/>
            <a:ext cx="2289049" cy="548656"/>
            <a:chOff x="1514240" y="4816886"/>
            <a:chExt cx="2289049" cy="54865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BCDC1B9-052C-4632-93C4-363E17E42BB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Open CV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9EA510-A7AF-45EE-977B-2587C8A66E5F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283578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Identify Face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E1DC2E-696C-485B-A40D-51EC5668F300}"/>
              </a:ext>
            </a:extLst>
          </p:cNvPr>
          <p:cNvGrpSpPr/>
          <p:nvPr/>
        </p:nvGrpSpPr>
        <p:grpSpPr>
          <a:xfrm>
            <a:off x="4964922" y="4872602"/>
            <a:ext cx="2289049" cy="548656"/>
            <a:chOff x="1514240" y="4816886"/>
            <a:chExt cx="2289049" cy="5486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CCA10B-4DCF-4D36-9411-6B4E39515AA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Normalize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E93B0-5882-4CEE-89D7-784474C46033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4964922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Process Input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AB57A2-1D9F-45ED-B795-3155880060DD}"/>
              </a:ext>
            </a:extLst>
          </p:cNvPr>
          <p:cNvGrpSpPr/>
          <p:nvPr/>
        </p:nvGrpSpPr>
        <p:grpSpPr>
          <a:xfrm>
            <a:off x="7091745" y="4872602"/>
            <a:ext cx="2289049" cy="548656"/>
            <a:chOff x="1514240" y="4816886"/>
            <a:chExt cx="2289049" cy="54865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D602925-8B18-4706-95B6-ACE212F27A38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Numpy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4988285-E901-4CAD-AF2F-936F6A190F71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C7EBD-C271-4476-931E-4D045A083C8F}"/>
              </a:ext>
            </a:extLst>
          </p:cNvPr>
          <p:cNvSpPr txBox="1"/>
          <p:nvPr/>
        </p:nvSpPr>
        <p:spPr>
          <a:xfrm>
            <a:off x="7091745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7C9A60"/>
                </a:solidFill>
                <a:latin typeface="Tw Cen MT" panose="020B0602020104020603" pitchFamily="34" charset="0"/>
              </a:rPr>
              <a:t>Img</a:t>
            </a:r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 Shape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B0ED71-508A-47D7-85A3-E5122186E722}"/>
              </a:ext>
            </a:extLst>
          </p:cNvPr>
          <p:cNvGrpSpPr/>
          <p:nvPr/>
        </p:nvGrpSpPr>
        <p:grpSpPr>
          <a:xfrm>
            <a:off x="9220531" y="4872602"/>
            <a:ext cx="2289049" cy="548656"/>
            <a:chOff x="1514240" y="4816886"/>
            <a:chExt cx="2289049" cy="5486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3065082-4479-4E1C-9B49-FD5D0B73DF22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D8BE9C-63F7-4B62-87F8-365EF5787D7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9220531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9CAC3C-85C0-424D-88BA-C91646C45131}"/>
              </a:ext>
            </a:extLst>
          </p:cNvPr>
          <p:cNvGrpSpPr/>
          <p:nvPr/>
        </p:nvGrpSpPr>
        <p:grpSpPr>
          <a:xfrm>
            <a:off x="1153557" y="2486360"/>
            <a:ext cx="1275682" cy="1275682"/>
            <a:chOff x="1140110" y="2486360"/>
            <a:chExt cx="1275682" cy="1275682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F41E237-DA71-4E2E-B9FB-5E6268A60209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E6492E-6F2E-42DA-8BF5-8E10ACC940B6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DEDD-0D06-4F2B-BAA0-C6AF7877F2C0}"/>
              </a:ext>
            </a:extLst>
          </p:cNvPr>
          <p:cNvGrpSpPr/>
          <p:nvPr/>
        </p:nvGrpSpPr>
        <p:grpSpPr>
          <a:xfrm>
            <a:off x="3332877" y="2486360"/>
            <a:ext cx="1275682" cy="1275682"/>
            <a:chOff x="3319430" y="2486360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1CA5BC31-17A5-4233-9105-915DBBEE9B6B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97A5E8-6CC5-4684-B76E-21A4BEE8212F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9709192" y="2486360"/>
            <a:ext cx="1275682" cy="1275682"/>
            <a:chOff x="9695745" y="2486360"/>
            <a:chExt cx="1275682" cy="1275682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B59512-5E0D-43C4-8046-65A519D8A4D1}"/>
              </a:ext>
            </a:extLst>
          </p:cNvPr>
          <p:cNvGrpSpPr/>
          <p:nvPr/>
        </p:nvGrpSpPr>
        <p:grpSpPr>
          <a:xfrm>
            <a:off x="5443618" y="2486360"/>
            <a:ext cx="1275682" cy="1275682"/>
            <a:chOff x="5430171" y="2486360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686DFF7-23C8-4A91-B5D0-AEFE1B477FC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DC3AB2-0558-4F3F-A298-A02448E2E407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A7082-3886-4000-A9B3-1CE68811D695}"/>
              </a:ext>
            </a:extLst>
          </p:cNvPr>
          <p:cNvGrpSpPr/>
          <p:nvPr/>
        </p:nvGrpSpPr>
        <p:grpSpPr>
          <a:xfrm>
            <a:off x="7593820" y="2486360"/>
            <a:ext cx="1275682" cy="1275682"/>
            <a:chOff x="7580373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B8C5BD0E-4DBA-4649-94EB-FD5BD13A0A14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89A5E2-94B3-46A8-AB58-A991BF9A9149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4DDD80C-D604-4025-BB48-CA3DC2A4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8" y="2786738"/>
            <a:ext cx="668887" cy="66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9A184-77EB-4DEE-8F70-8C422E61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03" y="2674661"/>
            <a:ext cx="745429" cy="745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7C6E9-4DE5-4D58-9F48-65B3E59AB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01" y="2822274"/>
            <a:ext cx="669597" cy="6695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FF2D68-859A-436D-AE5D-E897F11B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72" y="2872097"/>
            <a:ext cx="602417" cy="6024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45C237-1C4E-443F-B6A1-A6A3E0760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95" y="2795621"/>
            <a:ext cx="651119" cy="6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75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9" grpId="0"/>
      <p:bldP spid="123" grpId="0"/>
      <p:bldP spid="127" grpId="0"/>
      <p:bldP spid="1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EE3-0DF7-47FB-B1B0-80D8BF4C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 cont.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20B4FA-A14E-4C94-8AC8-5C3F48E4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8" y="2811104"/>
            <a:ext cx="284076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4719-A8A0-4C80-9FF6-D1B01352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What does that all mean?????</a:t>
            </a:r>
          </a:p>
          <a:p>
            <a:r>
              <a:rPr lang="en-US" sz="2400"/>
              <a:t>By changing it to a (1,48,48,1) array from (48,48) you are telling the machine, there is one picture of 48 by 48 pixel with one kind of color.</a:t>
            </a:r>
          </a:p>
          <a:p>
            <a:pPr lvl="1"/>
            <a:r>
              <a:rPr lang="en-US"/>
              <a:t>Color pixel would be (1,48,48,3) where each pixel is an array of 3 color element, or the rgb(255,255,255)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Pretrained Models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43EDC-79DE-4BB2-B853-51AA9E55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78"/>
            <a:ext cx="10515600" cy="3416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OpenCV’s frontal face classifier to </a:t>
            </a:r>
            <a:r>
              <a:rPr lang="en-US" b="1" dirty="0"/>
              <a:t>detect faces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Haar</a:t>
            </a:r>
            <a:r>
              <a:rPr lang="en-US" dirty="0"/>
              <a:t> Feature-based cascade classifiers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CNN to </a:t>
            </a:r>
            <a:r>
              <a:rPr lang="en-US" b="1" dirty="0"/>
              <a:t>detect emotion</a:t>
            </a:r>
          </a:p>
          <a:p>
            <a:pPr lvl="1"/>
            <a:r>
              <a:rPr lang="en-US" dirty="0"/>
              <a:t>Trained by </a:t>
            </a:r>
            <a:r>
              <a:rPr lang="en-US" dirty="0" err="1">
                <a:hlinkClick r:id="rId2"/>
              </a:rPr>
              <a:t>oarriaga</a:t>
            </a:r>
            <a:r>
              <a:rPr lang="en-US" dirty="0"/>
              <a:t> using </a:t>
            </a:r>
            <a:r>
              <a:rPr lang="en-US" dirty="0" err="1"/>
              <a:t>Keras</a:t>
            </a:r>
            <a:r>
              <a:rPr lang="en-US" dirty="0"/>
              <a:t> and FER2013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96C12F-90F7-456F-B1CF-1226B15C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1" y="2764736"/>
            <a:ext cx="6039693" cy="31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777DE64-3F62-4366-BA67-D4BBE5E92840}"/>
              </a:ext>
            </a:extLst>
          </p:cNvPr>
          <p:cNvSpPr txBox="1">
            <a:spLocks/>
          </p:cNvSpPr>
          <p:nvPr/>
        </p:nvSpPr>
        <p:spPr>
          <a:xfrm>
            <a:off x="7264958" y="2764736"/>
            <a:ext cx="4013087" cy="311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detect edges and lines</a:t>
            </a:r>
          </a:p>
          <a:p>
            <a:endParaRPr lang="en-US" dirty="0"/>
          </a:p>
          <a:p>
            <a:r>
              <a:rPr lang="en-US" dirty="0"/>
              <a:t>Sums pixel intensities in each region and calculates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8867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3551610" cy="1062644"/>
          </a:xfrm>
        </p:spPr>
        <p:txBody>
          <a:bodyPr anchor="b">
            <a:normAutofit/>
          </a:bodyPr>
          <a:lstStyle/>
          <a:p>
            <a:r>
              <a:rPr lang="en-US" dirty="0" err="1"/>
              <a:t>Haar</a:t>
            </a:r>
            <a:r>
              <a:rPr lang="en-US" dirty="0"/>
              <a:t>-features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ACAC32-A853-4011-9A44-9FD71726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316330"/>
            <a:ext cx="5346477" cy="1724416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E2376E0-001D-4155-B247-D153B8F5D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83" y="2341271"/>
            <a:ext cx="6496233" cy="41727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63BB2-9BCB-4CFB-B644-DA8904C8376F}"/>
              </a:ext>
            </a:extLst>
          </p:cNvPr>
          <p:cNvSpPr txBox="1"/>
          <p:nvPr/>
        </p:nvSpPr>
        <p:spPr>
          <a:xfrm>
            <a:off x="3296957" y="6514046"/>
            <a:ext cx="562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Kadir, </a:t>
            </a:r>
            <a:r>
              <a:rPr lang="en-US" sz="800" dirty="0" err="1"/>
              <a:t>Kushsairy</a:t>
            </a:r>
            <a:r>
              <a:rPr lang="en-US" sz="800" dirty="0"/>
              <a:t> Abdul et al. “A comparative study between LBP and </a:t>
            </a:r>
            <a:r>
              <a:rPr lang="en-US" sz="800" dirty="0" err="1"/>
              <a:t>Haar</a:t>
            </a:r>
            <a:r>
              <a:rPr lang="en-US" sz="800" dirty="0"/>
              <a:t>-like features for Face Detection using OpenCV.” </a:t>
            </a:r>
            <a:r>
              <a:rPr lang="en-US" sz="800" i="1" dirty="0"/>
              <a:t>2014 4th International Conference on Engineering Technology and </a:t>
            </a:r>
            <a:r>
              <a:rPr lang="en-US" sz="800" i="1" dirty="0" err="1"/>
              <a:t>Technopreneuship</a:t>
            </a:r>
            <a:r>
              <a:rPr lang="en-US" sz="800" i="1" dirty="0"/>
              <a:t> (ICE2T)</a:t>
            </a:r>
            <a:r>
              <a:rPr lang="en-US" sz="800" dirty="0"/>
              <a:t> (2014): 335-339.</a:t>
            </a:r>
          </a:p>
        </p:txBody>
      </p:sp>
    </p:spTree>
    <p:extLst>
      <p:ext uri="{BB962C8B-B14F-4D97-AF65-F5344CB8AC3E}">
        <p14:creationId xmlns:p14="http://schemas.microsoft.com/office/powerpoint/2010/main" val="20115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A91C74-29CF-45BE-BA92-ECB7C3F4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27" y="0"/>
            <a:ext cx="4880746" cy="2285817"/>
          </a:xfrm>
          <a:prstGeom prst="rect">
            <a:avLst/>
          </a:prstGeom>
        </p:spPr>
      </p:pic>
      <p:pic>
        <p:nvPicPr>
          <p:cNvPr id="5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3D012DFC-3FFC-4693-BBE5-21BDD0791B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38060" y="2285817"/>
            <a:ext cx="7515880" cy="42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FER2013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DAA36-D979-4C0A-8843-941BAB612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35,000 face crops</a:t>
            </a:r>
          </a:p>
          <a:p>
            <a:endParaRPr lang="en-US" dirty="0"/>
          </a:p>
          <a:p>
            <a:r>
              <a:rPr lang="en-US" dirty="0"/>
              <a:t>Grayscale images</a:t>
            </a:r>
          </a:p>
          <a:p>
            <a:endParaRPr lang="en-US" dirty="0"/>
          </a:p>
          <a:p>
            <a:r>
              <a:rPr lang="en-US" dirty="0"/>
              <a:t>Resolution of 48 x 48 pixels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49DD0-199B-435A-B4CD-BA5F4EB9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257800" cy="39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Blank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E74-6857-4897-BA73-ED894EC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Preprocess_input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D7E-D62E-43E8-B4D7-156ADAD5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Normalize all the pixels</a:t>
            </a:r>
          </a:p>
          <a:p>
            <a:pPr lvl="2"/>
            <a:r>
              <a:rPr lang="en-US" sz="1800" dirty="0"/>
              <a:t>Reason: That’s how the model was trained…?</a:t>
            </a:r>
          </a:p>
          <a:p>
            <a:pPr lvl="3"/>
            <a:r>
              <a:rPr lang="en-US" dirty="0"/>
              <a:t>It helps clearing the noise from different light setting</a:t>
            </a:r>
          </a:p>
          <a:p>
            <a:pPr lvl="3"/>
            <a:r>
              <a:rPr lang="en-US" dirty="0"/>
              <a:t>Imagine a very dark setting image vs a very light setting image</a:t>
            </a:r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5729-1324-4B80-99A1-EA3FF2EC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33980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11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A00B6B-7FEC-437A-92E6-C1D64B26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1203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2EA-EB3E-4FED-908D-FAC13AB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The image is an 48 by 48 array of pixels</a:t>
            </a:r>
          </a:p>
          <a:p>
            <a:r>
              <a:rPr lang="en-US" sz="2400" dirty="0"/>
              <a:t>Computer doesn’t understand it.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0) add one bracket to the array, or adding one dimension to it. </a:t>
            </a:r>
          </a:p>
          <a:p>
            <a:r>
              <a:rPr lang="en-US" sz="2400" dirty="0" err="1"/>
              <a:t>Np.expand_dims</a:t>
            </a:r>
            <a:r>
              <a:rPr lang="en-US" sz="2400" dirty="0"/>
              <a:t>(processed, -1) add one bracket to each pixel</a:t>
            </a:r>
          </a:p>
        </p:txBody>
      </p:sp>
    </p:spTree>
    <p:extLst>
      <p:ext uri="{BB962C8B-B14F-4D97-AF65-F5344CB8AC3E}">
        <p14:creationId xmlns:p14="http://schemas.microsoft.com/office/powerpoint/2010/main" val="334778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270</Words>
  <Application>Microsoft Office PowerPoint</Application>
  <PresentationFormat>Widescreen</PresentationFormat>
  <Paragraphs>46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PowerPoint Presentation</vt:lpstr>
      <vt:lpstr>Pretrained Models</vt:lpstr>
      <vt:lpstr>Haar-features</vt:lpstr>
      <vt:lpstr>Haar-features</vt:lpstr>
      <vt:lpstr>PowerPoint Presentation</vt:lpstr>
      <vt:lpstr>FER2013 dataset</vt:lpstr>
      <vt:lpstr>Blank</vt:lpstr>
      <vt:lpstr>Preprocess_input() </vt:lpstr>
      <vt:lpstr>Image Shape</vt:lpstr>
      <vt:lpstr>Image shape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Thomas Nakamoto</cp:lastModifiedBy>
  <cp:revision>21</cp:revision>
  <dcterms:created xsi:type="dcterms:W3CDTF">2019-01-26T19:56:00Z</dcterms:created>
  <dcterms:modified xsi:type="dcterms:W3CDTF">2019-01-29T23:56:05Z</dcterms:modified>
</cp:coreProperties>
</file>