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7" r:id="rId2"/>
    <p:sldId id="280" r:id="rId3"/>
    <p:sldId id="285" r:id="rId4"/>
    <p:sldId id="281" r:id="rId5"/>
    <p:sldId id="278" r:id="rId6"/>
    <p:sldId id="288" r:id="rId7"/>
    <p:sldId id="290" r:id="rId8"/>
    <p:sldId id="279" r:id="rId9"/>
    <p:sldId id="264" r:id="rId10"/>
    <p:sldId id="272" r:id="rId11"/>
    <p:sldId id="282" r:id="rId12"/>
    <p:sldId id="283" r:id="rId13"/>
    <p:sldId id="284" r:id="rId14"/>
    <p:sldId id="265" r:id="rId15"/>
    <p:sldId id="289" r:id="rId16"/>
    <p:sldId id="266" r:id="rId17"/>
    <p:sldId id="291" r:id="rId18"/>
    <p:sldId id="268" r:id="rId19"/>
    <p:sldId id="292" r:id="rId20"/>
    <p:sldId id="293" r:id="rId21"/>
    <p:sldId id="294" r:id="rId22"/>
    <p:sldId id="295" r:id="rId23"/>
    <p:sldId id="296" r:id="rId24"/>
    <p:sldId id="297" r:id="rId25"/>
    <p:sldId id="298" r:id="rId26"/>
    <p:sldId id="299" r:id="rId27"/>
    <p:sldId id="300" r:id="rId28"/>
    <p:sldId id="286" r:id="rId29"/>
    <p:sldId id="287" r:id="rId30"/>
    <p:sldId id="271"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6503198-A43B-BB46-B1D8-06A41431DDAF}">
          <p14:sldIdLst>
            <p14:sldId id="257"/>
            <p14:sldId id="280"/>
            <p14:sldId id="285"/>
            <p14:sldId id="281"/>
            <p14:sldId id="278"/>
            <p14:sldId id="288"/>
            <p14:sldId id="290"/>
            <p14:sldId id="279"/>
            <p14:sldId id="264"/>
            <p14:sldId id="272"/>
            <p14:sldId id="282"/>
            <p14:sldId id="283"/>
            <p14:sldId id="284"/>
            <p14:sldId id="265"/>
            <p14:sldId id="289"/>
            <p14:sldId id="266"/>
            <p14:sldId id="291"/>
            <p14:sldId id="268"/>
            <p14:sldId id="292"/>
            <p14:sldId id="293"/>
            <p14:sldId id="294"/>
            <p14:sldId id="295"/>
            <p14:sldId id="296"/>
            <p14:sldId id="297"/>
            <p14:sldId id="298"/>
            <p14:sldId id="299"/>
            <p14:sldId id="300"/>
            <p14:sldId id="286"/>
            <p14:sldId id="287"/>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5793A30-9862-42FE-B63D-151713514076}"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686"/>
    <p:restoredTop sz="94672"/>
  </p:normalViewPr>
  <p:slideViewPr>
    <p:cSldViewPr snapToGrid="0">
      <p:cViewPr varScale="1">
        <p:scale>
          <a:sx n="108" d="100"/>
          <a:sy n="108" d="100"/>
        </p:scale>
        <p:origin x="200" y="57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84"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5"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1048592" name="Google Shape;63;g13346364f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3"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54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70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62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5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45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1048642" name="Google Shape;220;g150be4f60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3" name="Google Shape;221;g150be4f60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048622" name="Google Shape;138;g20745d61f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39;g20745d61f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048625" name="Google Shape;144;g206d17d17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6" name="Google Shape;145;g206d17d17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048628" name="Google Shape;150;g20745d61f3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51;g20745d61f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407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26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32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048631" name="Google Shape;156;g20745d61f3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2" name="Google Shape;157;g20745d61f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2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048581"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582"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583"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1048664" name="Google Shape;32;p1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5" name="Google Shape;33;p1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66" name="Google Shape;34;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67" name="Google Shape;3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1048668"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9"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1048670"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1048671"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72"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73"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10486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5" name="Google Shape;45;p12"/>
          <p:cNvSpPr>
            <a:spLocks noGrp="1"/>
          </p:cNvSpPr>
          <p:nvPr>
            <p:ph type="pic" idx="2"/>
          </p:nvPr>
        </p:nvSpPr>
        <p:spPr>
          <a:xfrm>
            <a:off x="1792289" y="459581"/>
            <a:ext cx="5486400" cy="3086100"/>
          </a:xfrm>
          <a:prstGeom prst="rect">
            <a:avLst/>
          </a:prstGeom>
          <a:noFill/>
          <a:ln>
            <a:noFill/>
          </a:ln>
        </p:spPr>
      </p:sp>
      <p:sp>
        <p:nvSpPr>
          <p:cNvPr id="10486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10486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1048674"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75"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lvl1pPr>
            <a:lvl2pPr marL="914400" lvl="1" indent="-342900" algn="l">
              <a:lnSpc>
                <a:spcPct val="100000"/>
              </a:lnSpc>
              <a:spcBef>
                <a:spcPts val="79"/>
              </a:spcBef>
              <a:spcAft>
                <a:spcPts val="0"/>
              </a:spcAft>
              <a:buClr>
                <a:schemeClr val="dk1"/>
              </a:buClr>
              <a:buSzPts val="1800"/>
              <a:buChar char="–"/>
            </a:lvl2pPr>
            <a:lvl3pPr marL="1371600" lvl="2" indent="-342900" algn="l">
              <a:lnSpc>
                <a:spcPct val="100000"/>
              </a:lnSpc>
              <a:spcBef>
                <a:spcPts val="79"/>
              </a:spcBef>
              <a:spcAft>
                <a:spcPts val="0"/>
              </a:spcAft>
              <a:buClr>
                <a:schemeClr val="dk1"/>
              </a:buClr>
              <a:buSzPts val="1800"/>
              <a:buChar char="•"/>
            </a:lvl3pPr>
            <a:lvl4pPr marL="1828800" lvl="3" indent="-342900" algn="l">
              <a:lnSpc>
                <a:spcPct val="100000"/>
              </a:lnSpc>
              <a:spcBef>
                <a:spcPts val="79"/>
              </a:spcBef>
              <a:spcAft>
                <a:spcPts val="0"/>
              </a:spcAft>
              <a:buClr>
                <a:schemeClr val="dk1"/>
              </a:buClr>
              <a:buSzPts val="1800"/>
              <a:buChar char="–"/>
            </a:lvl4pPr>
            <a:lvl5pPr marL="2286000" lvl="4" indent="-342900" algn="l">
              <a:lnSpc>
                <a:spcPct val="100000"/>
              </a:lnSpc>
              <a:spcBef>
                <a:spcPts val="79"/>
              </a:spcBef>
              <a:spcAft>
                <a:spcPts val="0"/>
              </a:spcAft>
              <a:buClr>
                <a:schemeClr val="dk1"/>
              </a:buClr>
              <a:buSzPts val="1800"/>
              <a:buChar char="»"/>
            </a:lvl5pPr>
            <a:lvl6pPr marL="2743200" lvl="5" indent="-342900" algn="l">
              <a:lnSpc>
                <a:spcPct val="100000"/>
              </a:lnSpc>
              <a:spcBef>
                <a:spcPts val="79"/>
              </a:spcBef>
              <a:spcAft>
                <a:spcPts val="0"/>
              </a:spcAft>
              <a:buClr>
                <a:schemeClr val="dk1"/>
              </a:buClr>
              <a:buSzPts val="1800"/>
              <a:buChar char="•"/>
            </a:lvl6pPr>
            <a:lvl7pPr marL="3200400" lvl="6" indent="-342900" algn="l">
              <a:lnSpc>
                <a:spcPct val="100000"/>
              </a:lnSpc>
              <a:spcBef>
                <a:spcPts val="79"/>
              </a:spcBef>
              <a:spcAft>
                <a:spcPts val="0"/>
              </a:spcAft>
              <a:buClr>
                <a:schemeClr val="dk1"/>
              </a:buClr>
              <a:buSzPts val="1800"/>
              <a:buChar char="•"/>
            </a:lvl7pPr>
            <a:lvl8pPr marL="3657600" lvl="7" indent="-342900" algn="l">
              <a:lnSpc>
                <a:spcPct val="100000"/>
              </a:lnSpc>
              <a:spcBef>
                <a:spcPts val="79"/>
              </a:spcBef>
              <a:spcAft>
                <a:spcPts val="0"/>
              </a:spcAft>
              <a:buClr>
                <a:schemeClr val="dk1"/>
              </a:buClr>
              <a:buSzPts val="1800"/>
              <a:buChar char="•"/>
            </a:lvl8pPr>
            <a:lvl9pPr marL="4114800" lvl="8" indent="-342900" algn="l">
              <a:lnSpc>
                <a:spcPct val="100000"/>
              </a:lnSpc>
              <a:spcBef>
                <a:spcPts val="79"/>
              </a:spcBef>
              <a:spcAft>
                <a:spcPts val="0"/>
              </a:spcAft>
              <a:buClr>
                <a:schemeClr val="dk1"/>
              </a:buClr>
              <a:buSzPts val="1800"/>
              <a:buChar char="•"/>
            </a:lvl9pPr>
          </a:lstStyle>
          <a:p>
            <a:endParaRPr/>
          </a:p>
        </p:txBody>
      </p:sp>
      <p:sp>
        <p:nvSpPr>
          <p:cNvPr id="1048676"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77"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78"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1048679"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80"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lvl1pPr>
            <a:lvl2pPr marL="914400" lvl="1" indent="-342900" algn="l">
              <a:lnSpc>
                <a:spcPct val="100000"/>
              </a:lnSpc>
              <a:spcBef>
                <a:spcPts val="79"/>
              </a:spcBef>
              <a:spcAft>
                <a:spcPts val="0"/>
              </a:spcAft>
              <a:buClr>
                <a:schemeClr val="dk1"/>
              </a:buClr>
              <a:buSzPts val="1800"/>
              <a:buChar char="–"/>
            </a:lvl2pPr>
            <a:lvl3pPr marL="1371600" lvl="2" indent="-342900" algn="l">
              <a:lnSpc>
                <a:spcPct val="100000"/>
              </a:lnSpc>
              <a:spcBef>
                <a:spcPts val="79"/>
              </a:spcBef>
              <a:spcAft>
                <a:spcPts val="0"/>
              </a:spcAft>
              <a:buClr>
                <a:schemeClr val="dk1"/>
              </a:buClr>
              <a:buSzPts val="1800"/>
              <a:buChar char="•"/>
            </a:lvl3pPr>
            <a:lvl4pPr marL="1828800" lvl="3" indent="-342900" algn="l">
              <a:lnSpc>
                <a:spcPct val="100000"/>
              </a:lnSpc>
              <a:spcBef>
                <a:spcPts val="79"/>
              </a:spcBef>
              <a:spcAft>
                <a:spcPts val="0"/>
              </a:spcAft>
              <a:buClr>
                <a:schemeClr val="dk1"/>
              </a:buClr>
              <a:buSzPts val="1800"/>
              <a:buChar char="–"/>
            </a:lvl4pPr>
            <a:lvl5pPr marL="2286000" lvl="4" indent="-342900" algn="l">
              <a:lnSpc>
                <a:spcPct val="100000"/>
              </a:lnSpc>
              <a:spcBef>
                <a:spcPts val="79"/>
              </a:spcBef>
              <a:spcAft>
                <a:spcPts val="0"/>
              </a:spcAft>
              <a:buClr>
                <a:schemeClr val="dk1"/>
              </a:buClr>
              <a:buSzPts val="1800"/>
              <a:buChar char="»"/>
            </a:lvl5pPr>
            <a:lvl6pPr marL="2743200" lvl="5" indent="-342900" algn="l">
              <a:lnSpc>
                <a:spcPct val="100000"/>
              </a:lnSpc>
              <a:spcBef>
                <a:spcPts val="79"/>
              </a:spcBef>
              <a:spcAft>
                <a:spcPts val="0"/>
              </a:spcAft>
              <a:buClr>
                <a:schemeClr val="dk1"/>
              </a:buClr>
              <a:buSzPts val="1800"/>
              <a:buChar char="•"/>
            </a:lvl6pPr>
            <a:lvl7pPr marL="3200400" lvl="6" indent="-342900" algn="l">
              <a:lnSpc>
                <a:spcPct val="100000"/>
              </a:lnSpc>
              <a:spcBef>
                <a:spcPts val="79"/>
              </a:spcBef>
              <a:spcAft>
                <a:spcPts val="0"/>
              </a:spcAft>
              <a:buClr>
                <a:schemeClr val="dk1"/>
              </a:buClr>
              <a:buSzPts val="1800"/>
              <a:buChar char="•"/>
            </a:lvl7pPr>
            <a:lvl8pPr marL="3657600" lvl="7" indent="-342900" algn="l">
              <a:lnSpc>
                <a:spcPct val="100000"/>
              </a:lnSpc>
              <a:spcBef>
                <a:spcPts val="79"/>
              </a:spcBef>
              <a:spcAft>
                <a:spcPts val="0"/>
              </a:spcAft>
              <a:buClr>
                <a:schemeClr val="dk1"/>
              </a:buClr>
              <a:buSzPts val="1800"/>
              <a:buChar char="•"/>
            </a:lvl8pPr>
            <a:lvl9pPr marL="4114800" lvl="8" indent="-342900" algn="l">
              <a:lnSpc>
                <a:spcPct val="100000"/>
              </a:lnSpc>
              <a:spcBef>
                <a:spcPts val="79"/>
              </a:spcBef>
              <a:spcAft>
                <a:spcPts val="0"/>
              </a:spcAft>
              <a:buClr>
                <a:schemeClr val="dk1"/>
              </a:buClr>
              <a:buSzPts val="1800"/>
              <a:buChar char="•"/>
            </a:lvl9pPr>
          </a:lstStyle>
          <a:p>
            <a:endParaRPr/>
          </a:p>
        </p:txBody>
      </p:sp>
      <p:sp>
        <p:nvSpPr>
          <p:cNvPr id="1048681"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82"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lvl1pPr>
            <a:lvl2pPr lvl="1" algn="l">
              <a:lnSpc>
                <a:spcPct val="100000"/>
              </a:lnSpc>
              <a:spcBef>
                <a:spcPts val="0"/>
              </a:spcBef>
              <a:spcAft>
                <a:spcPts val="0"/>
              </a:spcAft>
              <a:buClr>
                <a:schemeClr val="dk1"/>
              </a:buClr>
              <a:buSzPts val="1400"/>
              <a:buFont typeface="Calibri"/>
              <a:buNone/>
            </a:lvl2pPr>
            <a:lvl3pPr lvl="2" algn="l">
              <a:lnSpc>
                <a:spcPct val="100000"/>
              </a:lnSpc>
              <a:spcBef>
                <a:spcPts val="0"/>
              </a:spcBef>
              <a:spcAft>
                <a:spcPts val="0"/>
              </a:spcAft>
              <a:buClr>
                <a:schemeClr val="dk1"/>
              </a:buClr>
              <a:buSzPts val="1400"/>
              <a:buFont typeface="Calibri"/>
              <a:buNone/>
            </a:lvl3pPr>
            <a:lvl4pPr lvl="3" algn="l">
              <a:lnSpc>
                <a:spcPct val="100000"/>
              </a:lnSpc>
              <a:spcBef>
                <a:spcPts val="0"/>
              </a:spcBef>
              <a:spcAft>
                <a:spcPts val="0"/>
              </a:spcAft>
              <a:buClr>
                <a:schemeClr val="dk1"/>
              </a:buClr>
              <a:buSzPts val="1400"/>
              <a:buFont typeface="Calibri"/>
              <a:buNone/>
            </a:lvl4pPr>
            <a:lvl5pPr lvl="4" algn="l">
              <a:lnSpc>
                <a:spcPct val="100000"/>
              </a:lnSpc>
              <a:spcBef>
                <a:spcPts val="0"/>
              </a:spcBef>
              <a:spcAft>
                <a:spcPts val="0"/>
              </a:spcAft>
              <a:buClr>
                <a:schemeClr val="dk1"/>
              </a:buClr>
              <a:buSzPts val="1400"/>
              <a:buFont typeface="Calibri"/>
              <a:buNone/>
            </a:lvl5pPr>
            <a:lvl6pPr lvl="5" algn="l">
              <a:lnSpc>
                <a:spcPct val="100000"/>
              </a:lnSpc>
              <a:spcBef>
                <a:spcPts val="0"/>
              </a:spcBef>
              <a:spcAft>
                <a:spcPts val="0"/>
              </a:spcAft>
              <a:buClr>
                <a:schemeClr val="dk1"/>
              </a:buClr>
              <a:buSzPts val="1400"/>
              <a:buFont typeface="Calibri"/>
              <a:buNone/>
            </a:lvl6pPr>
            <a:lvl7pPr lvl="6" algn="l">
              <a:lnSpc>
                <a:spcPct val="100000"/>
              </a:lnSpc>
              <a:spcBef>
                <a:spcPts val="0"/>
              </a:spcBef>
              <a:spcAft>
                <a:spcPts val="0"/>
              </a:spcAft>
              <a:buClr>
                <a:schemeClr val="dk1"/>
              </a:buClr>
              <a:buSzPts val="1400"/>
              <a:buFont typeface="Calibri"/>
              <a:buNone/>
            </a:lvl7pPr>
            <a:lvl8pPr lvl="7" algn="l">
              <a:lnSpc>
                <a:spcPct val="100000"/>
              </a:lnSpc>
              <a:spcBef>
                <a:spcPts val="0"/>
              </a:spcBef>
              <a:spcAft>
                <a:spcPts val="0"/>
              </a:spcAft>
              <a:buClr>
                <a:schemeClr val="dk1"/>
              </a:buClr>
              <a:buSzPts val="1400"/>
              <a:buFont typeface="Calibri"/>
              <a:buNone/>
            </a:lvl8pPr>
            <a:lvl9pPr lvl="8" algn="l">
              <a:lnSpc>
                <a:spcPct val="100000"/>
              </a:lnSpc>
              <a:spcBef>
                <a:spcPts val="0"/>
              </a:spcBef>
              <a:spcAft>
                <a:spcPts val="0"/>
              </a:spcAft>
              <a:buClr>
                <a:schemeClr val="dk1"/>
              </a:buClr>
              <a:buSzPts val="1400"/>
              <a:buFont typeface="Calibri"/>
              <a:buNone/>
            </a:lvl9pPr>
          </a:lstStyle>
          <a:p>
            <a:endParaRPr/>
          </a:p>
        </p:txBody>
      </p:sp>
      <p:sp>
        <p:nvSpPr>
          <p:cNvPr id="1048683"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104857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104857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4857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4858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048584" name="Google Shape;66;g13346364f96_0_69"/>
          <p:cNvSpPr txBox="1"/>
          <p:nvPr/>
        </p:nvSpPr>
        <p:spPr>
          <a:xfrm>
            <a:off x="1234875" y="908250"/>
            <a:ext cx="7667700" cy="110206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000"/>
              </a:spcBef>
              <a:spcAft>
                <a:spcPts val="600"/>
              </a:spcAft>
              <a:buClr>
                <a:schemeClr val="dk1"/>
              </a:buClr>
              <a:buSzPts val="1100"/>
              <a:buFont typeface="Arial"/>
              <a:buNone/>
            </a:pPr>
            <a:endParaRPr sz="3300" b="1"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048585" name="Google Shape;67;g13346364f96_0_69"/>
          <p:cNvSpPr txBox="1"/>
          <p:nvPr/>
        </p:nvSpPr>
        <p:spPr>
          <a:xfrm>
            <a:off x="494225" y="2449406"/>
            <a:ext cx="31545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 sz="2400" dirty="0">
                <a:latin typeface="Times New Roman" panose="02020603050405020304" pitchFamily="18" charset="0"/>
                <a:ea typeface="Calibri"/>
                <a:cs typeface="Times New Roman" panose="02020603050405020304" pitchFamily="18" charset="0"/>
                <a:sym typeface="Calibri"/>
              </a:rPr>
              <a:t>Under the Guidance of:</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048587" name="Google Shape;69;g13346364f96_0_69"/>
          <p:cNvSpPr txBox="1"/>
          <p:nvPr/>
        </p:nvSpPr>
        <p:spPr>
          <a:xfrm>
            <a:off x="494225" y="3323275"/>
            <a:ext cx="35067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panose="02020603050405020304" pitchFamily="18" charset="0"/>
              <a:ea typeface="Calibri"/>
              <a:cs typeface="Times New Roman" panose="02020603050405020304" pitchFamily="18" charset="0"/>
              <a:sym typeface="Calibri"/>
            </a:endParaRPr>
          </a:p>
        </p:txBody>
      </p:sp>
      <p:sp>
        <p:nvSpPr>
          <p:cNvPr id="1048588" name="Google Shape;70;g13346364f96_0_69"/>
          <p:cNvSpPr txBox="1"/>
          <p:nvPr/>
        </p:nvSpPr>
        <p:spPr>
          <a:xfrm>
            <a:off x="552425" y="2910314"/>
            <a:ext cx="33903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panose="02020603050405020304" pitchFamily="18" charset="0"/>
                <a:ea typeface="Calibri"/>
                <a:cs typeface="Times New Roman" panose="02020603050405020304" pitchFamily="18" charset="0"/>
                <a:sym typeface="Calibri"/>
              </a:rPr>
              <a:t>Mr. </a:t>
            </a:r>
            <a:r>
              <a:rPr lang="en-US" b="1" dirty="0" err="1">
                <a:latin typeface="Times New Roman" panose="02020603050405020304" pitchFamily="18" charset="0"/>
                <a:ea typeface="Calibri"/>
                <a:cs typeface="Times New Roman" panose="02020603050405020304" pitchFamily="18" charset="0"/>
                <a:sym typeface="Calibri"/>
              </a:rPr>
              <a:t>G.Sekhar</a:t>
            </a:r>
            <a:r>
              <a:rPr lang="en-US" b="1" dirty="0">
                <a:latin typeface="Times New Roman" panose="02020603050405020304" pitchFamily="18" charset="0"/>
                <a:ea typeface="Calibri"/>
                <a:cs typeface="Times New Roman" panose="02020603050405020304" pitchFamily="18" charset="0"/>
                <a:sym typeface="Calibri"/>
              </a:rPr>
              <a:t> Reddy,</a:t>
            </a:r>
            <a:endParaRPr b="1"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dirty="0">
                <a:latin typeface="Times New Roman" panose="02020603050405020304" pitchFamily="18" charset="0"/>
                <a:ea typeface="Calibri"/>
                <a:cs typeface="Times New Roman" panose="02020603050405020304" pitchFamily="18" charset="0"/>
                <a:sym typeface="Calibri"/>
              </a:rPr>
              <a:t>Assistant Professor,</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dirty="0">
                <a:latin typeface="Times New Roman" panose="02020603050405020304" pitchFamily="18" charset="0"/>
                <a:ea typeface="Calibri"/>
                <a:cs typeface="Times New Roman" panose="02020603050405020304" pitchFamily="18" charset="0"/>
                <a:sym typeface="Calibri"/>
              </a:rPr>
              <a:t>Department of </a:t>
            </a:r>
            <a:r>
              <a:rPr lang="en-US" dirty="0">
                <a:latin typeface="Times New Roman" panose="02020603050405020304" pitchFamily="18" charset="0"/>
                <a:ea typeface="Calibri"/>
                <a:cs typeface="Times New Roman" panose="02020603050405020304" pitchFamily="18" charset="0"/>
                <a:sym typeface="Calibri"/>
              </a:rPr>
              <a:t>IT </a:t>
            </a:r>
          </a:p>
          <a:p>
            <a:pPr marL="0" lvl="0" indent="0" algn="l" rtl="0">
              <a:spcBef>
                <a:spcPts val="0"/>
              </a:spcBef>
              <a:spcAft>
                <a:spcPts val="0"/>
              </a:spcAft>
              <a:buNone/>
            </a:pPr>
            <a:r>
              <a:rPr lang="en-US" dirty="0">
                <a:latin typeface="Times New Roman" panose="02020603050405020304" pitchFamily="18" charset="0"/>
                <a:ea typeface="Calibri"/>
                <a:cs typeface="Times New Roman" panose="02020603050405020304" pitchFamily="18" charset="0"/>
                <a:sym typeface="Calibri"/>
              </a:rPr>
              <a:t>Anurag University</a:t>
            </a:r>
            <a:endParaRPr dirty="0">
              <a:latin typeface="Times New Roman" panose="02020603050405020304" pitchFamily="18" charset="0"/>
              <a:ea typeface="Calibri"/>
              <a:cs typeface="Times New Roman" panose="02020603050405020304" pitchFamily="18" charset="0"/>
              <a:sym typeface="Calibri"/>
            </a:endParaRPr>
          </a:p>
        </p:txBody>
      </p:sp>
      <p:sp>
        <p:nvSpPr>
          <p:cNvPr id="1048589" name="Google Shape;71;g13346364f96_0_69"/>
          <p:cNvSpPr txBox="1"/>
          <p:nvPr/>
        </p:nvSpPr>
        <p:spPr>
          <a:xfrm>
            <a:off x="5110406" y="2904788"/>
            <a:ext cx="38178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latin typeface="Times New Roman" panose="02020603050405020304" pitchFamily="18" charset="0"/>
                <a:ea typeface="Calibri"/>
                <a:cs typeface="Times New Roman" panose="02020603050405020304" pitchFamily="18" charset="0"/>
                <a:sym typeface="Calibri"/>
              </a:rPr>
              <a:t>B.SriHarsha</a:t>
            </a:r>
            <a:r>
              <a:rPr lang="en-US" dirty="0">
                <a:latin typeface="Times New Roman" panose="02020603050405020304" pitchFamily="18" charset="0"/>
                <a:ea typeface="Calibri"/>
                <a:cs typeface="Times New Roman" panose="02020603050405020304" pitchFamily="18" charset="0"/>
                <a:sym typeface="Calibri"/>
              </a:rPr>
              <a:t> -(20EG112108)</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dirty="0" err="1">
                <a:latin typeface="Times New Roman" panose="02020603050405020304" pitchFamily="18" charset="0"/>
                <a:ea typeface="Calibri"/>
                <a:cs typeface="Times New Roman" panose="02020603050405020304" pitchFamily="18" charset="0"/>
                <a:sym typeface="Calibri"/>
              </a:rPr>
              <a:t>B.Abhinav</a:t>
            </a:r>
            <a:r>
              <a:rPr lang="en-US" dirty="0">
                <a:latin typeface="Times New Roman" panose="02020603050405020304" pitchFamily="18" charset="0"/>
                <a:ea typeface="Calibri"/>
                <a:cs typeface="Times New Roman" panose="02020603050405020304" pitchFamily="18" charset="0"/>
                <a:sym typeface="Calibri"/>
              </a:rPr>
              <a:t> -(20EG112109)</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dirty="0" err="1">
                <a:latin typeface="Times New Roman" panose="02020603050405020304" pitchFamily="18" charset="0"/>
                <a:ea typeface="Calibri"/>
                <a:cs typeface="Times New Roman" panose="02020603050405020304" pitchFamily="18" charset="0"/>
                <a:sym typeface="Calibri"/>
              </a:rPr>
              <a:t>D.AshishKumar</a:t>
            </a:r>
            <a:r>
              <a:rPr lang="en-US" dirty="0">
                <a:latin typeface="Times New Roman" panose="02020603050405020304" pitchFamily="18" charset="0"/>
                <a:ea typeface="Calibri"/>
                <a:cs typeface="Times New Roman" panose="02020603050405020304" pitchFamily="18" charset="0"/>
                <a:sym typeface="Calibri"/>
              </a:rPr>
              <a:t>-(20EG112117)</a:t>
            </a:r>
            <a:endParaRPr dirty="0">
              <a:latin typeface="Times New Roman" panose="02020603050405020304" pitchFamily="18" charset="0"/>
              <a:ea typeface="Calibri"/>
              <a:cs typeface="Times New Roman" panose="02020603050405020304" pitchFamily="18" charset="0"/>
              <a:sym typeface="Calibri"/>
            </a:endParaRPr>
          </a:p>
        </p:txBody>
      </p:sp>
      <p:sp>
        <p:nvSpPr>
          <p:cNvPr id="1048590" name="Google Shape;72;g13346364f96_0_69"/>
          <p:cNvSpPr txBox="1"/>
          <p:nvPr/>
        </p:nvSpPr>
        <p:spPr>
          <a:xfrm>
            <a:off x="1327994" y="642526"/>
            <a:ext cx="6334500" cy="1624004"/>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2000"/>
              </a:spcBef>
              <a:spcAft>
                <a:spcPts val="0"/>
              </a:spcAft>
              <a:buClr>
                <a:srgbClr val="000000"/>
              </a:buClr>
              <a:buSzPts val="1100"/>
              <a:buFont typeface="Arial"/>
              <a:buNone/>
            </a:pPr>
            <a:r>
              <a:rPr lang="en-IN" sz="2800" b="1" u="sng" dirty="0">
                <a:latin typeface="Times New Roman" panose="02020603050405020304" pitchFamily="18" charset="0"/>
                <a:cs typeface="Times New Roman" panose="02020603050405020304" pitchFamily="18" charset="0"/>
              </a:rPr>
              <a:t>LAB MANAGEMENT SYSTEM</a:t>
            </a:r>
            <a:endParaRPr sz="2800" b="1" u="sng" dirty="0">
              <a:latin typeface="Times New Roman" panose="02020603050405020304" pitchFamily="18" charset="0"/>
              <a:cs typeface="Times New Roman" panose="02020603050405020304" pitchFamily="18" charset="0"/>
            </a:endParaRPr>
          </a:p>
          <a:p>
            <a:pPr marL="0" marR="0" lvl="0" indent="0" algn="l" rtl="0">
              <a:lnSpc>
                <a:spcPct val="115000"/>
              </a:lnSpc>
              <a:spcBef>
                <a:spcPts val="2000"/>
              </a:spcBef>
              <a:spcAft>
                <a:spcPts val="600"/>
              </a:spcAft>
              <a:buClr>
                <a:srgbClr val="000000"/>
              </a:buClr>
              <a:buSzPts val="1100"/>
              <a:buFont typeface="Arial"/>
              <a:buNone/>
            </a:pPr>
            <a:endParaRPr sz="2000" b="1" dirty="0">
              <a:latin typeface="Times New Roman" panose="02020603050405020304" pitchFamily="18" charset="0"/>
              <a:cs typeface="Times New Roman" panose="02020603050405020304" pitchFamily="18" charset="0"/>
            </a:endParaRPr>
          </a:p>
        </p:txBody>
      </p:sp>
      <p:sp>
        <p:nvSpPr>
          <p:cNvPr id="1048591" name="Google Shape;68;g13346364f96_0_69"/>
          <p:cNvSpPr txBox="1"/>
          <p:nvPr/>
        </p:nvSpPr>
        <p:spPr>
          <a:xfrm>
            <a:off x="5110406" y="2449406"/>
            <a:ext cx="29115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Team Members:</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1EC8E57F-1C59-9F4E-3E80-9EB977025532}"/>
              </a:ext>
            </a:extLst>
          </p:cNvPr>
          <p:cNvSpPr txBox="1"/>
          <p:nvPr/>
        </p:nvSpPr>
        <p:spPr>
          <a:xfrm>
            <a:off x="274320" y="4524172"/>
            <a:ext cx="457200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Department of Information Technology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3D792-09CF-BC25-56EB-191883F7C429}"/>
              </a:ext>
            </a:extLst>
          </p:cNvPr>
          <p:cNvSpPr txBox="1"/>
          <p:nvPr/>
        </p:nvSpPr>
        <p:spPr>
          <a:xfrm>
            <a:off x="734568" y="257472"/>
            <a:ext cx="7674864" cy="400110"/>
          </a:xfrm>
          <a:prstGeom prst="rect">
            <a:avLst/>
          </a:prstGeom>
          <a:noFill/>
        </p:spPr>
        <p:txBody>
          <a:bodyPr wrap="square">
            <a:spAutoFit/>
          </a:bodyPr>
          <a:lstStyle/>
          <a:p>
            <a:pPr marL="0" lvl="0" indent="0" algn="ctr" rtl="0">
              <a:spcBef>
                <a:spcPts val="0"/>
              </a:spcBef>
              <a:spcAft>
                <a:spcPts val="0"/>
              </a:spcAft>
              <a:buNone/>
            </a:pPr>
            <a:r>
              <a:rPr lang="en-IN" sz="2000" b="1" dirty="0">
                <a:latin typeface="Times New Roman" panose="02020603050405020304" pitchFamily="18" charset="0"/>
                <a:ea typeface="Calibri"/>
                <a:cs typeface="Times New Roman" panose="02020603050405020304" pitchFamily="18" charset="0"/>
                <a:sym typeface="Calibri"/>
              </a:rPr>
              <a:t> SDLC (Software Development Life Cycle)</a:t>
            </a:r>
            <a:endParaRPr lang="en-IN" sz="2000" dirty="0">
              <a:latin typeface="Times New Roman" panose="02020603050405020304" pitchFamily="18" charset="0"/>
              <a:ea typeface="Calibri"/>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37C043C-3EB2-6921-ED90-F2F47B594A53}"/>
              </a:ext>
            </a:extLst>
          </p:cNvPr>
          <p:cNvSpPr txBox="1"/>
          <p:nvPr/>
        </p:nvSpPr>
        <p:spPr>
          <a:xfrm>
            <a:off x="1891214" y="1622713"/>
            <a:ext cx="5131091" cy="523220"/>
          </a:xfrm>
          <a:prstGeom prst="rect">
            <a:avLst/>
          </a:prstGeom>
          <a:noFill/>
        </p:spPr>
        <p:txBody>
          <a:bodyPr wrap="square">
            <a:spAutoFit/>
          </a:bodyPr>
          <a:lstStyle/>
          <a:p>
            <a:pPr algn="just"/>
            <a:endParaRPr lang="en-US" dirty="0"/>
          </a:p>
          <a:p>
            <a:endParaRPr lang="en-IN" dirty="0"/>
          </a:p>
        </p:txBody>
      </p:sp>
      <p:pic>
        <p:nvPicPr>
          <p:cNvPr id="1026" name="Picture 2">
            <a:extLst>
              <a:ext uri="{FF2B5EF4-FFF2-40B4-BE49-F238E27FC236}">
                <a16:creationId xmlns:a16="http://schemas.microsoft.com/office/drawing/2014/main" id="{44DCC1B3-E08D-F61E-C584-0DA3F969F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905" y="819768"/>
            <a:ext cx="5269707" cy="375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1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5BA5-B446-9EC3-3BC9-F6A80A91353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17BDAFA8-C9BE-488F-068B-17C23E8AD5F5}"/>
              </a:ext>
            </a:extLst>
          </p:cNvPr>
          <p:cNvSpPr txBox="1"/>
          <p:nvPr/>
        </p:nvSpPr>
        <p:spPr>
          <a:xfrm>
            <a:off x="654517" y="1251835"/>
            <a:ext cx="6352675" cy="32316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Authentication Module</a:t>
            </a:r>
            <a:r>
              <a:rPr lang="en-US" sz="1600" dirty="0">
                <a:latin typeface="Times New Roman" panose="02020603050405020304" pitchFamily="18" charset="0"/>
                <a:cs typeface="Times New Roman" panose="02020603050405020304" pitchFamily="18" charset="0"/>
              </a:rPr>
              <a:t>:</a:t>
            </a:r>
          </a:p>
          <a:p>
            <a:endParaRPr lang="en-US" sz="1600" dirty="0"/>
          </a:p>
          <a:p>
            <a:r>
              <a:rPr lang="en-US" sz="1600" b="1" dirty="0">
                <a:latin typeface="Times New Roman" panose="02020603050405020304" pitchFamily="18" charset="0"/>
                <a:cs typeface="Times New Roman" panose="02020603050405020304" pitchFamily="18" charset="0"/>
              </a:rPr>
              <a:t>1. Student Authentication:</a:t>
            </a:r>
          </a:p>
          <a:p>
            <a:r>
              <a:rPr lang="en-US" sz="1600" dirty="0">
                <a:latin typeface="Times New Roman" panose="02020603050405020304" pitchFamily="18" charset="0"/>
                <a:cs typeface="Times New Roman" panose="02020603050405020304" pitchFamily="18" charset="0"/>
              </a:rPr>
              <a:t>              		student signup and login</a:t>
            </a:r>
          </a:p>
          <a:p>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Faculty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Authentication:</a:t>
            </a:r>
          </a:p>
          <a:p>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lecturer setting up user authentication</a:t>
            </a:r>
          </a:p>
          <a:p>
            <a:r>
              <a:rPr lang="en-US" sz="1600" dirty="0">
                <a:latin typeface="Times New Roman" panose="02020603050405020304" pitchFamily="18" charset="0"/>
                <a:cs typeface="Times New Roman" panose="02020603050405020304" pitchFamily="18" charset="0"/>
              </a:rPr>
              <a:t>      		lecturer creates a platform for sharing resources</a:t>
            </a:r>
          </a:p>
          <a:p>
            <a:r>
              <a:rPr lang="en-US" sz="1600" b="1" dirty="0">
                <a:latin typeface="Times New Roman" panose="02020603050405020304" pitchFamily="18" charset="0"/>
                <a:cs typeface="Times New Roman" panose="02020603050405020304" pitchFamily="18" charset="0"/>
              </a:rPr>
              <a:t>3.Admin Authentication:</a:t>
            </a:r>
          </a:p>
          <a:p>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admin logs in using the provided credentials</a:t>
            </a:r>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a:t>
            </a:r>
          </a:p>
          <a:p>
            <a:r>
              <a:rPr lang="en-US" dirty="0"/>
              <a:t>               </a:t>
            </a:r>
          </a:p>
          <a:p>
            <a:r>
              <a:rPr lang="en-US" sz="1600" dirty="0"/>
              <a:t>               </a:t>
            </a:r>
          </a:p>
        </p:txBody>
      </p:sp>
      <p:sp>
        <p:nvSpPr>
          <p:cNvPr id="4" name="TextBox 3">
            <a:extLst>
              <a:ext uri="{FF2B5EF4-FFF2-40B4-BE49-F238E27FC236}">
                <a16:creationId xmlns:a16="http://schemas.microsoft.com/office/drawing/2014/main" id="{D61F860B-0B6C-D31E-D202-57B4FFCAB724}"/>
              </a:ext>
            </a:extLst>
          </p:cNvPr>
          <p:cNvSpPr txBox="1"/>
          <p:nvPr/>
        </p:nvSpPr>
        <p:spPr>
          <a:xfrm>
            <a:off x="77002" y="4658627"/>
            <a:ext cx="252360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9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FB3B-7285-FB66-D93C-2E28BA600436}"/>
              </a:ext>
            </a:extLst>
          </p:cNvPr>
          <p:cNvSpPr>
            <a:spLocks noGrp="1"/>
          </p:cNvSpPr>
          <p:nvPr>
            <p:ph type="title"/>
          </p:nvPr>
        </p:nvSpPr>
        <p:spPr>
          <a:xfrm>
            <a:off x="-741145" y="1126156"/>
            <a:ext cx="3898231" cy="616016"/>
          </a:xfrm>
        </p:spPr>
        <p:txBody>
          <a:bodyPr/>
          <a:lstStyle/>
          <a:p>
            <a:r>
              <a:rPr lang="en-US" sz="1600" b="1" dirty="0">
                <a:latin typeface="Times New Roman" panose="02020603050405020304" pitchFamily="18" charset="0"/>
                <a:cs typeface="Times New Roman" panose="02020603050405020304" pitchFamily="18" charset="0"/>
              </a:rPr>
              <a:t>Student Module</a:t>
            </a:r>
          </a:p>
        </p:txBody>
      </p:sp>
      <p:sp>
        <p:nvSpPr>
          <p:cNvPr id="6" name="TextBox 5">
            <a:extLst>
              <a:ext uri="{FF2B5EF4-FFF2-40B4-BE49-F238E27FC236}">
                <a16:creationId xmlns:a16="http://schemas.microsoft.com/office/drawing/2014/main" id="{D6677AA3-531B-5835-CFE3-24415BEA2413}"/>
              </a:ext>
            </a:extLst>
          </p:cNvPr>
          <p:cNvSpPr txBox="1"/>
          <p:nvPr/>
        </p:nvSpPr>
        <p:spPr>
          <a:xfrm>
            <a:off x="163629" y="1280275"/>
            <a:ext cx="6439302" cy="2031325"/>
          </a:xfrm>
          <a:prstGeom prst="rect">
            <a:avLst/>
          </a:prstGeom>
          <a:noFill/>
        </p:spPr>
        <p:txBody>
          <a:bodyPr wrap="square" rtlCol="0">
            <a:spAutoFit/>
          </a:bodyPr>
          <a:lstStyle/>
          <a:p>
            <a:pPr algn="just"/>
            <a:endParaRPr lang="en-US" dirty="0"/>
          </a:p>
          <a:p>
            <a:pPr algn="just"/>
            <a:r>
              <a:rPr lang="en-US" dirty="0"/>
              <a:t>                 </a:t>
            </a:r>
          </a:p>
          <a:p>
            <a:pPr algn="just"/>
            <a:r>
              <a:rPr lang="en-US" b="1" dirty="0">
                <a:latin typeface="Times New Roman" panose="02020603050405020304" pitchFamily="18" charset="0"/>
                <a:cs typeface="Times New Roman" panose="02020603050405020304" pitchFamily="18" charset="0"/>
              </a:rPr>
              <a:t>                        1.Account Management:</a:t>
            </a:r>
          </a:p>
          <a:p>
            <a:pPr algn="just"/>
            <a:r>
              <a:rPr lang="en-US" dirty="0">
                <a:latin typeface="Times New Roman" panose="02020603050405020304" pitchFamily="18" charset="0"/>
                <a:cs typeface="Times New Roman" panose="02020603050405020304" pitchFamily="18" charset="0"/>
              </a:rPr>
              <a:t>                                               Student can sign up and login</a:t>
            </a:r>
          </a:p>
          <a:p>
            <a:pPr algn="just"/>
            <a:r>
              <a:rPr lang="en-US" dirty="0">
                <a:latin typeface="Times New Roman" panose="02020603050405020304" pitchFamily="18" charset="0"/>
                <a:cs typeface="Times New Roman" panose="02020603050405020304" pitchFamily="18" charset="0"/>
              </a:rPr>
              <a:t>                                               Student can edit and view their profile</a:t>
            </a:r>
          </a:p>
          <a:p>
            <a:pPr algn="just"/>
            <a:r>
              <a:rPr lang="en-US" b="1" dirty="0">
                <a:latin typeface="Times New Roman" panose="02020603050405020304" pitchFamily="18" charset="0"/>
                <a:cs typeface="Times New Roman" panose="02020603050405020304" pitchFamily="18" charset="0"/>
              </a:rPr>
              <a:t>                        2.Service Request:</a:t>
            </a:r>
          </a:p>
          <a:p>
            <a:pPr algn="just"/>
            <a:r>
              <a:rPr lang="en-US" dirty="0">
                <a:latin typeface="Times New Roman" panose="02020603050405020304" pitchFamily="18" charset="0"/>
                <a:cs typeface="Times New Roman" panose="02020603050405020304" pitchFamily="18" charset="0"/>
              </a:rPr>
              <a:t>                                              Make service request by providing your registration no</a:t>
            </a:r>
          </a:p>
          <a:p>
            <a:pPr algn="just"/>
            <a:r>
              <a:rPr lang="en-US" b="1" dirty="0">
                <a:latin typeface="Times New Roman" panose="02020603050405020304" pitchFamily="18" charset="0"/>
                <a:cs typeface="Times New Roman" panose="02020603050405020304" pitchFamily="18" charset="0"/>
              </a:rPr>
              <a:t>                        3.Invoice and Feedback:</a:t>
            </a:r>
          </a:p>
          <a:p>
            <a:pPr algn="just"/>
            <a:r>
              <a:rPr lang="en-US" dirty="0">
                <a:latin typeface="Times New Roman" panose="02020603050405020304" pitchFamily="18" charset="0"/>
                <a:cs typeface="Times New Roman" panose="02020603050405020304" pitchFamily="18" charset="0"/>
              </a:rPr>
              <a:t>                                               Provide feedback to the admin</a:t>
            </a:r>
          </a:p>
        </p:txBody>
      </p:sp>
    </p:spTree>
    <p:extLst>
      <p:ext uri="{BB962C8B-B14F-4D97-AF65-F5344CB8AC3E}">
        <p14:creationId xmlns:p14="http://schemas.microsoft.com/office/powerpoint/2010/main" val="263346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4759-1248-9763-6F71-454951375668}"/>
              </a:ext>
            </a:extLst>
          </p:cNvPr>
          <p:cNvSpPr>
            <a:spLocks noGrp="1"/>
          </p:cNvSpPr>
          <p:nvPr>
            <p:ph type="title"/>
          </p:nvPr>
        </p:nvSpPr>
        <p:spPr>
          <a:xfrm flipH="1">
            <a:off x="0" y="1251284"/>
            <a:ext cx="9245599" cy="3128212"/>
          </a:xfrm>
        </p:spPr>
        <p:txBody>
          <a:bodyPr/>
          <a:lstStyle/>
          <a:p>
            <a:pPr algn="l"/>
            <a:r>
              <a:rPr lang="en-US" sz="1600" b="1" dirty="0">
                <a:latin typeface="Times New Roman" panose="02020603050405020304" pitchFamily="18" charset="0"/>
                <a:cs typeface="Times New Roman" panose="02020603050405020304" pitchFamily="18" charset="0"/>
              </a:rPr>
              <a:t>   Faculty Module:</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1.</a:t>
            </a:r>
            <a:r>
              <a:rPr lang="en-US" sz="1400" b="1" dirty="0">
                <a:solidFill>
                  <a:schemeClr val="tx1"/>
                </a:solidFill>
                <a:latin typeface="Times New Roman" panose="02020603050405020304" pitchFamily="18" charset="0"/>
                <a:cs typeface="Times New Roman" panose="02020603050405020304" pitchFamily="18" charset="0"/>
              </a:rPr>
              <a:t>Faculty</a:t>
            </a:r>
            <a:r>
              <a:rPr lang="en-US" sz="1400" b="1" i="0" dirty="0">
                <a:solidFill>
                  <a:schemeClr val="tx1"/>
                </a:solidFill>
                <a:effectLst/>
                <a:latin typeface="Times New Roman" panose="02020603050405020304" pitchFamily="18" charset="0"/>
                <a:cs typeface="Times New Roman" panose="02020603050405020304" pitchFamily="18" charset="0"/>
              </a:rPr>
              <a:t> Management</a:t>
            </a:r>
            <a:r>
              <a:rPr lang="en-US" sz="1400" b="0" i="0" dirty="0">
                <a:solidFill>
                  <a:schemeClr val="tx1"/>
                </a:solidFill>
                <a:effectLst/>
                <a:latin typeface="Times New Roman" panose="02020603050405020304" pitchFamily="18" charset="0"/>
                <a:cs typeface="Times New Roman" panose="02020603050405020304" pitchFamily="18" charset="0"/>
              </a:rPr>
              <a:t>: The system enables scheduling, material uploading, attendance recording, and access 			to recordings or live streams for lectures. </a:t>
            </a:r>
            <a:br>
              <a:rPr lang="en-US" sz="1400" b="0" i="0" dirty="0">
                <a:solidFill>
                  <a:schemeClr val="tx1"/>
                </a:solidFill>
                <a:effectLst/>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2.</a:t>
            </a:r>
            <a:r>
              <a:rPr lang="en-US" sz="1400" b="1" i="0" dirty="0">
                <a:solidFill>
                  <a:schemeClr val="tx1"/>
                </a:solidFill>
                <a:effectLst/>
                <a:latin typeface="Times New Roman" panose="02020603050405020304" pitchFamily="18" charset="0"/>
                <a:cs typeface="Times New Roman" panose="02020603050405020304" pitchFamily="18" charset="0"/>
              </a:rPr>
              <a:t>Communication:</a:t>
            </a:r>
            <a:r>
              <a:rPr lang="en-US" sz="1400" b="0" i="0" dirty="0">
                <a:solidFill>
                  <a:schemeClr val="tx1"/>
                </a:solidFill>
                <a:effectLst/>
                <a:latin typeface="Times New Roman" panose="02020603050405020304" pitchFamily="18" charset="0"/>
                <a:cs typeface="Times New Roman" panose="02020603050405020304" pitchFamily="18" charset="0"/>
              </a:rPr>
              <a:t> Instructors can post announcements and facilitate discussion forums for students to engage 		            with lecture content.</a:t>
            </a:r>
            <a:br>
              <a:rPr lang="en-US" sz="1400" b="0" i="0" dirty="0">
                <a:solidFill>
                  <a:schemeClr val="tx1"/>
                </a:solidFill>
                <a:effectLst/>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	</a:t>
            </a:r>
            <a:r>
              <a:rPr lang="en-US" sz="1400" b="1" i="0" dirty="0">
                <a:solidFill>
                  <a:schemeClr val="tx1"/>
                </a:solidFill>
                <a:effectLst/>
                <a:latin typeface="Times New Roman" panose="02020603050405020304" pitchFamily="18" charset="0"/>
                <a:cs typeface="Times New Roman" panose="02020603050405020304" pitchFamily="18" charset="0"/>
              </a:rPr>
              <a:t>3.Assessment and Feedback: </a:t>
            </a:r>
            <a:r>
              <a:rPr lang="en-US" sz="1400" dirty="0">
                <a:solidFill>
                  <a:schemeClr val="tx1"/>
                </a:solidFill>
                <a:latin typeface="Times New Roman" panose="02020603050405020304" pitchFamily="18" charset="0"/>
                <a:cs typeface="Times New Roman" panose="02020603050405020304" pitchFamily="18" charset="0"/>
              </a:rPr>
              <a:t>P</a:t>
            </a:r>
            <a:r>
              <a:rPr lang="en-US" sz="1400" b="0" i="0" dirty="0">
                <a:solidFill>
                  <a:schemeClr val="tx1"/>
                </a:solidFill>
                <a:effectLst/>
                <a:latin typeface="Times New Roman" panose="02020603050405020304" pitchFamily="18" charset="0"/>
                <a:cs typeface="Times New Roman" panose="02020603050405020304" pitchFamily="18" charset="0"/>
              </a:rPr>
              <a:t>osting assignments and quizzes, electronic submission, feedback provision, and 			         student input on lecture experiences.</a:t>
            </a:r>
            <a:br>
              <a:rPr lang="en-US" sz="1400" b="1" dirty="0">
                <a:solidFill>
                  <a:schemeClr val="tx1"/>
                </a:solidFill>
                <a:latin typeface="Times New Roman" panose="02020603050405020304" pitchFamily="18" charset="0"/>
                <a:cs typeface="Times New Roman" panose="02020603050405020304" pitchFamily="18" charset="0"/>
              </a:rPr>
            </a:br>
            <a:r>
              <a:rPr lang="en-US" sz="1400" b="0" i="0" dirty="0">
                <a:solidFill>
                  <a:schemeClr val="tx1"/>
                </a:solidFill>
                <a:effectLst/>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8A412C-D275-6E61-85EB-4098F5713F5C}"/>
              </a:ext>
            </a:extLst>
          </p:cNvPr>
          <p:cNvSpPr txBox="1"/>
          <p:nvPr/>
        </p:nvSpPr>
        <p:spPr>
          <a:xfrm>
            <a:off x="2550695" y="1251284"/>
            <a:ext cx="184731" cy="1384995"/>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7792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048624" name="Google Shape;147;g206d17d17e4_0_0"/>
          <p:cNvSpPr txBox="1"/>
          <p:nvPr/>
        </p:nvSpPr>
        <p:spPr>
          <a:xfrm>
            <a:off x="1041600" y="59352"/>
            <a:ext cx="70608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dirty="0">
                <a:latin typeface="Times New Roman" panose="02020603050405020304" pitchFamily="18" charset="0"/>
                <a:ea typeface="Calibri"/>
                <a:cs typeface="Times New Roman" panose="02020603050405020304" pitchFamily="18" charset="0"/>
                <a:sym typeface="Calibri"/>
              </a:rPr>
              <a:t>UML DIAGRAMS</a:t>
            </a:r>
          </a:p>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 Case Diagram</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D15DEEB4-1F12-8D9B-B313-C1EC01F1FAC0}"/>
              </a:ext>
            </a:extLst>
          </p:cNvPr>
          <p:cNvPicPr>
            <a:picLocks noChangeAspect="1"/>
          </p:cNvPicPr>
          <p:nvPr/>
        </p:nvPicPr>
        <p:blipFill>
          <a:blip r:embed="rId3"/>
          <a:stretch>
            <a:fillRect/>
          </a:stretch>
        </p:blipFill>
        <p:spPr>
          <a:xfrm>
            <a:off x="1581250" y="962524"/>
            <a:ext cx="5377815" cy="35228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C91C8-B320-128B-D748-0550CF0123D4}"/>
              </a:ext>
            </a:extLst>
          </p:cNvPr>
          <p:cNvPicPr>
            <a:picLocks noChangeAspect="1"/>
          </p:cNvPicPr>
          <p:nvPr/>
        </p:nvPicPr>
        <p:blipFill>
          <a:blip r:embed="rId2"/>
          <a:stretch>
            <a:fillRect/>
          </a:stretch>
        </p:blipFill>
        <p:spPr>
          <a:xfrm>
            <a:off x="336885" y="1063378"/>
            <a:ext cx="4100361" cy="2988858"/>
          </a:xfrm>
          <a:prstGeom prst="rect">
            <a:avLst/>
          </a:prstGeom>
        </p:spPr>
      </p:pic>
      <p:pic>
        <p:nvPicPr>
          <p:cNvPr id="6" name="Picture 5">
            <a:extLst>
              <a:ext uri="{FF2B5EF4-FFF2-40B4-BE49-F238E27FC236}">
                <a16:creationId xmlns:a16="http://schemas.microsoft.com/office/drawing/2014/main" id="{6654604A-6BCE-EEAD-49F6-070C33E3A843}"/>
              </a:ext>
            </a:extLst>
          </p:cNvPr>
          <p:cNvPicPr>
            <a:picLocks noChangeAspect="1"/>
          </p:cNvPicPr>
          <p:nvPr/>
        </p:nvPicPr>
        <p:blipFill>
          <a:blip r:embed="rId3"/>
          <a:stretch>
            <a:fillRect/>
          </a:stretch>
        </p:blipFill>
        <p:spPr>
          <a:xfrm>
            <a:off x="4581624" y="1063378"/>
            <a:ext cx="4350619" cy="2988858"/>
          </a:xfrm>
          <a:prstGeom prst="rect">
            <a:avLst/>
          </a:prstGeom>
        </p:spPr>
      </p:pic>
    </p:spTree>
    <p:extLst>
      <p:ext uri="{BB962C8B-B14F-4D97-AF65-F5344CB8AC3E}">
        <p14:creationId xmlns:p14="http://schemas.microsoft.com/office/powerpoint/2010/main" val="227154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048627" name="Google Shape;153;g20745d61f3c_0_6"/>
          <p:cNvSpPr txBox="1"/>
          <p:nvPr/>
        </p:nvSpPr>
        <p:spPr>
          <a:xfrm>
            <a:off x="1041600" y="132953"/>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Activity Diagram</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2" name="Picture 1" descr="IMG-20240328-WA0007">
            <a:extLst>
              <a:ext uri="{FF2B5EF4-FFF2-40B4-BE49-F238E27FC236}">
                <a16:creationId xmlns:a16="http://schemas.microsoft.com/office/drawing/2014/main" id="{EE19E165-2310-321C-7FF9-AADE31C2B16D}"/>
              </a:ext>
            </a:extLst>
          </p:cNvPr>
          <p:cNvPicPr>
            <a:picLocks/>
          </p:cNvPicPr>
          <p:nvPr/>
        </p:nvPicPr>
        <p:blipFill>
          <a:blip r:embed="rId3" cstate="print"/>
          <a:srcRect/>
          <a:stretch/>
        </p:blipFill>
        <p:spPr>
          <a:xfrm>
            <a:off x="1502410" y="812413"/>
            <a:ext cx="6139180" cy="40379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99E3-A39B-17A0-49AD-87723699D6AB}"/>
              </a:ext>
            </a:extLst>
          </p:cNvPr>
          <p:cNvSpPr>
            <a:spLocks noGrp="1"/>
          </p:cNvSpPr>
          <p:nvPr>
            <p:ph type="title"/>
          </p:nvPr>
        </p:nvSpPr>
        <p:spPr/>
        <p:txBody>
          <a:bodyPr/>
          <a:lstStyle/>
          <a:p>
            <a:r>
              <a:rPr lang="en-US" sz="1600"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327078EF-DB49-B40E-704A-5657E203DD45}"/>
              </a:ext>
            </a:extLst>
          </p:cNvPr>
          <p:cNvPicPr>
            <a:picLocks noChangeAspect="1"/>
          </p:cNvPicPr>
          <p:nvPr/>
        </p:nvPicPr>
        <p:blipFill rotWithShape="1">
          <a:blip r:embed="rId2"/>
          <a:srcRect l="30376" t="33966" r="6567" b="18403"/>
          <a:stretch/>
        </p:blipFill>
        <p:spPr>
          <a:xfrm>
            <a:off x="995423" y="1063379"/>
            <a:ext cx="7850111" cy="3874144"/>
          </a:xfrm>
          <a:prstGeom prst="rect">
            <a:avLst/>
          </a:prstGeom>
        </p:spPr>
      </p:pic>
    </p:spTree>
    <p:extLst>
      <p:ext uri="{BB962C8B-B14F-4D97-AF65-F5344CB8AC3E}">
        <p14:creationId xmlns:p14="http://schemas.microsoft.com/office/powerpoint/2010/main" val="279082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Sequence Diagram</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01F308F3-9C05-6107-22B6-566A998691A0}"/>
              </a:ext>
            </a:extLst>
          </p:cNvPr>
          <p:cNvPicPr>
            <a:picLocks/>
          </p:cNvPicPr>
          <p:nvPr/>
        </p:nvPicPr>
        <p:blipFill>
          <a:blip r:embed="rId3" cstate="print"/>
          <a:srcRect/>
          <a:stretch/>
        </p:blipFill>
        <p:spPr>
          <a:xfrm>
            <a:off x="3217334" y="745067"/>
            <a:ext cx="3081868" cy="41317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Collaboration Diagram</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9668AE7-B5DE-A7FE-B50C-F6467C924234}"/>
              </a:ext>
            </a:extLst>
          </p:cNvPr>
          <p:cNvPicPr>
            <a:picLocks/>
          </p:cNvPicPr>
          <p:nvPr/>
        </p:nvPicPr>
        <p:blipFill>
          <a:blip r:embed="rId3" cstate="print"/>
          <a:srcRect/>
          <a:stretch/>
        </p:blipFill>
        <p:spPr>
          <a:xfrm>
            <a:off x="1426845" y="1113155"/>
            <a:ext cx="6290310" cy="2917190"/>
          </a:xfrm>
          <a:prstGeom prst="rect">
            <a:avLst/>
          </a:prstGeom>
        </p:spPr>
      </p:pic>
    </p:spTree>
    <p:extLst>
      <p:ext uri="{BB962C8B-B14F-4D97-AF65-F5344CB8AC3E}">
        <p14:creationId xmlns:p14="http://schemas.microsoft.com/office/powerpoint/2010/main" val="297917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CFBE-32D5-9B70-9824-DE660A552FE7}"/>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5965EF48-6B15-71BD-F3D4-6A8A043F34EC}"/>
              </a:ext>
            </a:extLst>
          </p:cNvPr>
          <p:cNvSpPr txBox="1"/>
          <p:nvPr/>
        </p:nvSpPr>
        <p:spPr>
          <a:xfrm>
            <a:off x="606392" y="1063378"/>
            <a:ext cx="7948328" cy="3046988"/>
          </a:xfrm>
          <a:prstGeom prst="rect">
            <a:avLst/>
          </a:prstGeom>
          <a:noFill/>
        </p:spPr>
        <p:txBody>
          <a:bodyPr wrap="square" rtlCol="0">
            <a:spAutoFit/>
          </a:bodyPr>
          <a:lstStyle/>
          <a:p>
            <a:pPr lvl="2" algn="just">
              <a:lnSpc>
                <a:spcPct val="150000"/>
              </a:lnSpc>
            </a:pPr>
            <a:r>
              <a:rPr lang="en-IN" sz="1200" dirty="0">
                <a:effectLst/>
                <a:latin typeface="Times New Roman" panose="02020603050405020304" pitchFamily="18" charset="0"/>
                <a:cs typeface="Times New Roman" panose="02020603050405020304" pitchFamily="18" charset="0"/>
              </a:rPr>
              <a:t>The Lab Management System is a comprehensive software solution aimed at enhancing the efficiency and effectiveness of laboratory operations in colleges and universities. The Lab Management System provides a centralized platform for managing various aspects of lab activities, inventory management, and student scheduling. Also tells which Lab vacant on that day that will be helpful for the faculty of An university to easily locate the lab. The Lab Management System is an automated web-based software component that would be utilized in keeping records of collected data in College laboratory. A College Lab Management System makes college labs work better. It's like having a super-organized helper that makes sure everyone gets the most out of their lab time. So, as colleges adapt to new ways of teaching, Lab Management System is a smart move for a brighter lab future. The College Lab Management System project </a:t>
            </a:r>
            <a:r>
              <a:rPr lang="en-IN" sz="1200" dirty="0" err="1">
                <a:effectLst/>
                <a:latin typeface="Times New Roman" panose="02020603050405020304" pitchFamily="18" charset="0"/>
                <a:cs typeface="Times New Roman" panose="02020603050405020304" pitchFamily="18" charset="0"/>
              </a:rPr>
              <a:t>endeavors</a:t>
            </a:r>
            <a:r>
              <a:rPr lang="en-IN" sz="1200" dirty="0">
                <a:effectLst/>
                <a:latin typeface="Times New Roman" panose="02020603050405020304" pitchFamily="18" charset="0"/>
                <a:cs typeface="Times New Roman" panose="02020603050405020304" pitchFamily="18" charset="0"/>
              </a:rPr>
              <a:t> to bring about a positive transformation in laboratory management, promoting a more organized, accessible, and technologically advanced approach to support the academic goals of educational institutions</a:t>
            </a:r>
          </a:p>
          <a:p>
            <a:pPr algn="just"/>
            <a:endParaRPr lang="en-IN"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91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2" name="Image 24">
            <a:extLst>
              <a:ext uri="{FF2B5EF4-FFF2-40B4-BE49-F238E27FC236}">
                <a16:creationId xmlns:a16="http://schemas.microsoft.com/office/drawing/2014/main" id="{C7C4BFC3-2CD5-F1F2-8B0A-FD24142C240E}"/>
              </a:ext>
            </a:extLst>
          </p:cNvPr>
          <p:cNvPicPr>
            <a:picLocks/>
          </p:cNvPicPr>
          <p:nvPr/>
        </p:nvPicPr>
        <p:blipFill>
          <a:blip r:embed="rId3" cstate="print"/>
          <a:srcRect/>
          <a:stretch/>
        </p:blipFill>
        <p:spPr>
          <a:xfrm>
            <a:off x="2194560" y="1082040"/>
            <a:ext cx="4754880" cy="2979420"/>
          </a:xfrm>
          <a:prstGeom prst="rect">
            <a:avLst/>
          </a:prstGeom>
        </p:spPr>
      </p:pic>
      <p:sp>
        <p:nvSpPr>
          <p:cNvPr id="5" name="TextBox 4">
            <a:extLst>
              <a:ext uri="{FF2B5EF4-FFF2-40B4-BE49-F238E27FC236}">
                <a16:creationId xmlns:a16="http://schemas.microsoft.com/office/drawing/2014/main" id="{C2ED964B-F0D1-FDD2-F1D1-5DA549A7F504}"/>
              </a:ext>
            </a:extLst>
          </p:cNvPr>
          <p:cNvSpPr txBox="1"/>
          <p:nvPr/>
        </p:nvSpPr>
        <p:spPr>
          <a:xfrm>
            <a:off x="3530399" y="4194573"/>
            <a:ext cx="4572000" cy="307777"/>
          </a:xfrm>
          <a:prstGeom prst="rect">
            <a:avLst/>
          </a:prstGeom>
          <a:noFill/>
        </p:spPr>
        <p:txBody>
          <a:bodyPr wrap="square">
            <a:spAutoFit/>
          </a:bodyPr>
          <a:lstStyle/>
          <a:p>
            <a:r>
              <a:rPr lang="en-US" sz="1400" b="1" kern="0" dirty="0">
                <a:effectLst/>
                <a:latin typeface="Times New Roman" panose="02020603050405020304" pitchFamily="18" charset="0"/>
                <a:ea typeface="Times New Roman" panose="02020603050405020304" pitchFamily="18" charset="0"/>
              </a:rPr>
              <a:t>Login</a:t>
            </a:r>
            <a:r>
              <a:rPr lang="en-US" sz="1400" b="1" kern="0" spc="-45" dirty="0">
                <a:effectLst/>
                <a:latin typeface="Times New Roman" panose="02020603050405020304" pitchFamily="18" charset="0"/>
                <a:ea typeface="Times New Roman" panose="02020603050405020304" pitchFamily="18" charset="0"/>
              </a:rPr>
              <a:t> </a:t>
            </a:r>
            <a:r>
              <a:rPr lang="en-US" sz="1400" b="1" kern="0" dirty="0">
                <a:effectLst/>
                <a:latin typeface="Times New Roman" panose="02020603050405020304" pitchFamily="18" charset="0"/>
                <a:ea typeface="Times New Roman" panose="02020603050405020304" pitchFamily="18" charset="0"/>
              </a:rPr>
              <a:t>Welcome</a:t>
            </a:r>
            <a:r>
              <a:rPr lang="en-US" sz="1400" b="1" kern="0" spc="-40" dirty="0">
                <a:effectLst/>
                <a:latin typeface="Times New Roman" panose="02020603050405020304" pitchFamily="18" charset="0"/>
                <a:ea typeface="Times New Roman" panose="02020603050405020304" pitchFamily="18" charset="0"/>
              </a:rPr>
              <a:t> </a:t>
            </a:r>
            <a:r>
              <a:rPr lang="en-US" sz="1400" b="1" kern="0" spc="-20" dirty="0">
                <a:effectLst/>
                <a:latin typeface="Times New Roman" panose="02020603050405020304" pitchFamily="18" charset="0"/>
                <a:ea typeface="Times New Roman" panose="02020603050405020304" pitchFamily="18" charset="0"/>
              </a:rPr>
              <a:t>Page</a:t>
            </a:r>
            <a:r>
              <a:rPr lang="en-IN" dirty="0">
                <a:effectLst/>
              </a:rPr>
              <a:t> </a:t>
            </a:r>
            <a:endParaRPr lang="en-US" dirty="0"/>
          </a:p>
        </p:txBody>
      </p:sp>
    </p:spTree>
    <p:extLst>
      <p:ext uri="{BB962C8B-B14F-4D97-AF65-F5344CB8AC3E}">
        <p14:creationId xmlns:p14="http://schemas.microsoft.com/office/powerpoint/2010/main" val="3241344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25">
            <a:extLst>
              <a:ext uri="{FF2B5EF4-FFF2-40B4-BE49-F238E27FC236}">
                <a16:creationId xmlns:a16="http://schemas.microsoft.com/office/drawing/2014/main" id="{C3CECC18-9A8B-5F62-ADE3-882816390D88}"/>
              </a:ext>
            </a:extLst>
          </p:cNvPr>
          <p:cNvPicPr>
            <a:picLocks/>
          </p:cNvPicPr>
          <p:nvPr/>
        </p:nvPicPr>
        <p:blipFill>
          <a:blip r:embed="rId3" cstate="print"/>
          <a:srcRect/>
          <a:stretch/>
        </p:blipFill>
        <p:spPr>
          <a:xfrm>
            <a:off x="2194242" y="1081405"/>
            <a:ext cx="4755515" cy="2980690"/>
          </a:xfrm>
          <a:prstGeom prst="rect">
            <a:avLst/>
          </a:prstGeom>
        </p:spPr>
      </p:pic>
      <p:sp>
        <p:nvSpPr>
          <p:cNvPr id="5" name="TextBox 4">
            <a:extLst>
              <a:ext uri="{FF2B5EF4-FFF2-40B4-BE49-F238E27FC236}">
                <a16:creationId xmlns:a16="http://schemas.microsoft.com/office/drawing/2014/main" id="{D38AE429-1D1A-F3D2-A68E-A8F86E1D4741}"/>
              </a:ext>
            </a:extLst>
          </p:cNvPr>
          <p:cNvSpPr txBox="1"/>
          <p:nvPr/>
        </p:nvSpPr>
        <p:spPr>
          <a:xfrm>
            <a:off x="3426178" y="4194573"/>
            <a:ext cx="4572000" cy="307777"/>
          </a:xfrm>
          <a:prstGeom prst="rect">
            <a:avLst/>
          </a:prstGeom>
          <a:noFill/>
        </p:spPr>
        <p:txBody>
          <a:bodyPr wrap="square">
            <a:spAutoFit/>
          </a:bodyPr>
          <a:lstStyle/>
          <a:p>
            <a:r>
              <a:rPr lang="en-US" sz="1400" b="1" kern="0" dirty="0">
                <a:effectLst/>
                <a:latin typeface="Times New Roman" panose="02020603050405020304" pitchFamily="18" charset="0"/>
                <a:ea typeface="Times New Roman" panose="02020603050405020304" pitchFamily="18" charset="0"/>
              </a:rPr>
              <a:t>Admin</a:t>
            </a:r>
            <a:r>
              <a:rPr lang="en-US" sz="1400" b="1" kern="0" spc="-25" dirty="0">
                <a:effectLst/>
                <a:latin typeface="Times New Roman" panose="02020603050405020304" pitchFamily="18" charset="0"/>
                <a:ea typeface="Times New Roman" panose="02020603050405020304" pitchFamily="18" charset="0"/>
              </a:rPr>
              <a:t> </a:t>
            </a:r>
            <a:r>
              <a:rPr lang="en-US" sz="1400" b="1" kern="0" dirty="0">
                <a:effectLst/>
                <a:latin typeface="Times New Roman" panose="02020603050405020304" pitchFamily="18" charset="0"/>
                <a:ea typeface="Times New Roman" panose="02020603050405020304" pitchFamily="18" charset="0"/>
              </a:rPr>
              <a:t>Welcome</a:t>
            </a:r>
            <a:r>
              <a:rPr lang="en-US" sz="1400" b="1" kern="0" spc="-30" dirty="0">
                <a:effectLst/>
                <a:latin typeface="Times New Roman" panose="02020603050405020304" pitchFamily="18" charset="0"/>
                <a:ea typeface="Times New Roman" panose="02020603050405020304" pitchFamily="18" charset="0"/>
              </a:rPr>
              <a:t> </a:t>
            </a:r>
            <a:r>
              <a:rPr lang="en-US" sz="1400" b="1" kern="0" spc="-20" dirty="0">
                <a:effectLst/>
                <a:latin typeface="Times New Roman" panose="02020603050405020304" pitchFamily="18" charset="0"/>
                <a:ea typeface="Times New Roman" panose="02020603050405020304" pitchFamily="18" charset="0"/>
              </a:rPr>
              <a:t>Page</a:t>
            </a:r>
            <a:r>
              <a:rPr lang="en-IN" dirty="0">
                <a:effectLst/>
              </a:rPr>
              <a:t> </a:t>
            </a:r>
            <a:endParaRPr lang="en-US" dirty="0"/>
          </a:p>
        </p:txBody>
      </p:sp>
    </p:spTree>
    <p:extLst>
      <p:ext uri="{BB962C8B-B14F-4D97-AF65-F5344CB8AC3E}">
        <p14:creationId xmlns:p14="http://schemas.microsoft.com/office/powerpoint/2010/main" val="428122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26">
            <a:extLst>
              <a:ext uri="{FF2B5EF4-FFF2-40B4-BE49-F238E27FC236}">
                <a16:creationId xmlns:a16="http://schemas.microsoft.com/office/drawing/2014/main" id="{A5EECDD7-3B7C-C2FD-505C-386764607DF1}"/>
              </a:ext>
            </a:extLst>
          </p:cNvPr>
          <p:cNvPicPr>
            <a:picLocks/>
          </p:cNvPicPr>
          <p:nvPr/>
        </p:nvPicPr>
        <p:blipFill>
          <a:blip r:embed="rId3" cstate="print"/>
          <a:srcRect/>
          <a:stretch/>
        </p:blipFill>
        <p:spPr>
          <a:xfrm>
            <a:off x="2194242" y="1081723"/>
            <a:ext cx="4755515" cy="2980055"/>
          </a:xfrm>
          <a:prstGeom prst="rect">
            <a:avLst/>
          </a:prstGeom>
        </p:spPr>
      </p:pic>
      <p:sp>
        <p:nvSpPr>
          <p:cNvPr id="5" name="TextBox 4">
            <a:extLst>
              <a:ext uri="{FF2B5EF4-FFF2-40B4-BE49-F238E27FC236}">
                <a16:creationId xmlns:a16="http://schemas.microsoft.com/office/drawing/2014/main" id="{EDEA2C58-BE1A-D342-87DF-424908D7B48A}"/>
              </a:ext>
            </a:extLst>
          </p:cNvPr>
          <p:cNvSpPr txBox="1"/>
          <p:nvPr/>
        </p:nvSpPr>
        <p:spPr>
          <a:xfrm>
            <a:off x="3832578" y="4194574"/>
            <a:ext cx="4572000" cy="307777"/>
          </a:xfrm>
          <a:prstGeom prst="rect">
            <a:avLst/>
          </a:prstGeom>
          <a:noFill/>
        </p:spPr>
        <p:txBody>
          <a:bodyPr wrap="square">
            <a:spAutoFit/>
          </a:bodyPr>
          <a:lstStyle/>
          <a:p>
            <a:r>
              <a:rPr lang="en-US" sz="1400" b="1" kern="0" dirty="0">
                <a:effectLst/>
                <a:latin typeface="Times New Roman" panose="02020603050405020304" pitchFamily="18" charset="0"/>
                <a:ea typeface="Times New Roman" panose="02020603050405020304" pitchFamily="18" charset="0"/>
              </a:rPr>
              <a:t>Adding</a:t>
            </a:r>
            <a:r>
              <a:rPr lang="en-US" sz="1400" b="1" kern="0" spc="-35" dirty="0">
                <a:effectLst/>
                <a:latin typeface="Times New Roman" panose="02020603050405020304" pitchFamily="18" charset="0"/>
                <a:ea typeface="Times New Roman" panose="02020603050405020304" pitchFamily="18" charset="0"/>
              </a:rPr>
              <a:t> </a:t>
            </a:r>
            <a:r>
              <a:rPr lang="en-US" sz="1400" b="1" kern="0" spc="-10" dirty="0">
                <a:effectLst/>
                <a:latin typeface="Times New Roman" panose="02020603050405020304" pitchFamily="18" charset="0"/>
                <a:ea typeface="Times New Roman" panose="02020603050405020304" pitchFamily="18" charset="0"/>
              </a:rPr>
              <a:t>Faculty</a:t>
            </a:r>
            <a:r>
              <a:rPr lang="en-IN" dirty="0">
                <a:effectLst/>
              </a:rPr>
              <a:t> </a:t>
            </a:r>
            <a:endParaRPr lang="en-US" dirty="0"/>
          </a:p>
        </p:txBody>
      </p:sp>
    </p:spTree>
    <p:extLst>
      <p:ext uri="{BB962C8B-B14F-4D97-AF65-F5344CB8AC3E}">
        <p14:creationId xmlns:p14="http://schemas.microsoft.com/office/powerpoint/2010/main" val="249065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28">
            <a:extLst>
              <a:ext uri="{FF2B5EF4-FFF2-40B4-BE49-F238E27FC236}">
                <a16:creationId xmlns:a16="http://schemas.microsoft.com/office/drawing/2014/main" id="{CB7596B3-894E-137D-FCBE-624C26F2E4D3}"/>
              </a:ext>
            </a:extLst>
          </p:cNvPr>
          <p:cNvPicPr>
            <a:picLocks/>
          </p:cNvPicPr>
          <p:nvPr/>
        </p:nvPicPr>
        <p:blipFill>
          <a:blip r:embed="rId3" cstate="print"/>
          <a:srcRect/>
          <a:stretch/>
        </p:blipFill>
        <p:spPr>
          <a:xfrm>
            <a:off x="2194242" y="1081405"/>
            <a:ext cx="4755515" cy="2980690"/>
          </a:xfrm>
          <a:prstGeom prst="rect">
            <a:avLst/>
          </a:prstGeom>
        </p:spPr>
      </p:pic>
      <p:sp>
        <p:nvSpPr>
          <p:cNvPr id="5" name="TextBox 4">
            <a:extLst>
              <a:ext uri="{FF2B5EF4-FFF2-40B4-BE49-F238E27FC236}">
                <a16:creationId xmlns:a16="http://schemas.microsoft.com/office/drawing/2014/main" id="{4C8F0881-7CE7-004C-0435-4494231B5F82}"/>
              </a:ext>
            </a:extLst>
          </p:cNvPr>
          <p:cNvSpPr txBox="1"/>
          <p:nvPr/>
        </p:nvSpPr>
        <p:spPr>
          <a:xfrm>
            <a:off x="2489199" y="4240740"/>
            <a:ext cx="5142089" cy="307777"/>
          </a:xfrm>
          <a:prstGeom prst="rect">
            <a:avLst/>
          </a:prstGeom>
          <a:noFill/>
        </p:spPr>
        <p:txBody>
          <a:bodyPr wrap="square">
            <a:spAutoFit/>
          </a:bodyPr>
          <a:lstStyle/>
          <a:p>
            <a:pPr marL="1724025" marR="1757680" algn="just">
              <a:spcAft>
                <a:spcPts val="0"/>
              </a:spcAft>
            </a:pPr>
            <a:r>
              <a:rPr lang="en-US" sz="1400" b="1" dirty="0">
                <a:effectLst/>
                <a:latin typeface="Times New Roman" panose="02020603050405020304" pitchFamily="18" charset="0"/>
                <a:ea typeface="Times New Roman" panose="02020603050405020304" pitchFamily="18" charset="0"/>
              </a:rPr>
              <a:t>Adding </a:t>
            </a:r>
            <a:r>
              <a:rPr lang="en-US" sz="1400" b="1" spc="-10" dirty="0">
                <a:effectLst/>
                <a:latin typeface="Times New Roman" panose="02020603050405020304" pitchFamily="18" charset="0"/>
                <a:ea typeface="Times New Roman" panose="02020603050405020304" pitchFamily="18" charset="0"/>
              </a:rPr>
              <a:t>Resource</a:t>
            </a:r>
            <a:endParaRPr lang="en-IN"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88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29">
            <a:extLst>
              <a:ext uri="{FF2B5EF4-FFF2-40B4-BE49-F238E27FC236}">
                <a16:creationId xmlns:a16="http://schemas.microsoft.com/office/drawing/2014/main" id="{FF02E9C7-6F73-D045-E2E4-A9DEDD6CBA1B}"/>
              </a:ext>
            </a:extLst>
          </p:cNvPr>
          <p:cNvPicPr>
            <a:picLocks/>
          </p:cNvPicPr>
          <p:nvPr/>
        </p:nvPicPr>
        <p:blipFill>
          <a:blip r:embed="rId3" cstate="print"/>
          <a:srcRect/>
          <a:stretch/>
        </p:blipFill>
        <p:spPr>
          <a:xfrm>
            <a:off x="2194242" y="1081405"/>
            <a:ext cx="4755515" cy="2980690"/>
          </a:xfrm>
          <a:prstGeom prst="rect">
            <a:avLst/>
          </a:prstGeom>
        </p:spPr>
      </p:pic>
      <p:sp>
        <p:nvSpPr>
          <p:cNvPr id="5" name="TextBox 4">
            <a:extLst>
              <a:ext uri="{FF2B5EF4-FFF2-40B4-BE49-F238E27FC236}">
                <a16:creationId xmlns:a16="http://schemas.microsoft.com/office/drawing/2014/main" id="{4BC1716D-C520-7B8E-0AAD-3C0D1C4AC728}"/>
              </a:ext>
            </a:extLst>
          </p:cNvPr>
          <p:cNvSpPr txBox="1"/>
          <p:nvPr/>
        </p:nvSpPr>
        <p:spPr>
          <a:xfrm>
            <a:off x="2103931" y="4194573"/>
            <a:ext cx="5334000" cy="307777"/>
          </a:xfrm>
          <a:prstGeom prst="rect">
            <a:avLst/>
          </a:prstGeom>
          <a:noFill/>
        </p:spPr>
        <p:txBody>
          <a:bodyPr wrap="square">
            <a:spAutoFit/>
          </a:bodyPr>
          <a:lstStyle/>
          <a:p>
            <a:pPr marL="1724025" marR="1760220" algn="ctr">
              <a:spcAft>
                <a:spcPts val="0"/>
              </a:spcAft>
            </a:pPr>
            <a:r>
              <a:rPr lang="en-US" sz="1400" b="1" dirty="0">
                <a:effectLst/>
                <a:latin typeface="Times New Roman" panose="02020603050405020304" pitchFamily="18" charset="0"/>
                <a:ea typeface="Times New Roman" panose="02020603050405020304" pitchFamily="18" charset="0"/>
              </a:rPr>
              <a:t>Adding</a:t>
            </a:r>
            <a:r>
              <a:rPr lang="en-US" sz="1400" b="1" spc="-4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Time</a:t>
            </a:r>
            <a:r>
              <a:rPr lang="en-US" sz="1400" b="1" spc="-55" dirty="0">
                <a:effectLst/>
                <a:latin typeface="Times New Roman" panose="02020603050405020304" pitchFamily="18" charset="0"/>
                <a:ea typeface="Times New Roman" panose="02020603050405020304" pitchFamily="18" charset="0"/>
              </a:rPr>
              <a:t> </a:t>
            </a:r>
            <a:r>
              <a:rPr lang="en-US" sz="1400" b="1" spc="-20" dirty="0">
                <a:effectLst/>
                <a:latin typeface="Times New Roman" panose="02020603050405020304" pitchFamily="18" charset="0"/>
                <a:ea typeface="Times New Roman" panose="02020603050405020304" pitchFamily="18" charset="0"/>
              </a:rPr>
              <a:t>Table</a:t>
            </a:r>
            <a:endParaRPr lang="en-IN"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932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30">
            <a:extLst>
              <a:ext uri="{FF2B5EF4-FFF2-40B4-BE49-F238E27FC236}">
                <a16:creationId xmlns:a16="http://schemas.microsoft.com/office/drawing/2014/main" id="{000A8A8F-BE68-973E-5CB6-D6A113066E6E}"/>
              </a:ext>
            </a:extLst>
          </p:cNvPr>
          <p:cNvPicPr>
            <a:picLocks/>
          </p:cNvPicPr>
          <p:nvPr/>
        </p:nvPicPr>
        <p:blipFill>
          <a:blip r:embed="rId3" cstate="print"/>
          <a:srcRect/>
          <a:stretch/>
        </p:blipFill>
        <p:spPr>
          <a:xfrm>
            <a:off x="2194242" y="1081723"/>
            <a:ext cx="4755515" cy="2980055"/>
          </a:xfrm>
          <a:prstGeom prst="rect">
            <a:avLst/>
          </a:prstGeom>
        </p:spPr>
      </p:pic>
      <p:sp>
        <p:nvSpPr>
          <p:cNvPr id="5" name="TextBox 4">
            <a:extLst>
              <a:ext uri="{FF2B5EF4-FFF2-40B4-BE49-F238E27FC236}">
                <a16:creationId xmlns:a16="http://schemas.microsoft.com/office/drawing/2014/main" id="{5CB72AF5-3A2E-4654-03E1-D5158DA967A8}"/>
              </a:ext>
            </a:extLst>
          </p:cNvPr>
          <p:cNvSpPr txBox="1"/>
          <p:nvPr/>
        </p:nvSpPr>
        <p:spPr>
          <a:xfrm>
            <a:off x="1337734" y="4263824"/>
            <a:ext cx="6101644" cy="477054"/>
          </a:xfrm>
          <a:prstGeom prst="rect">
            <a:avLst/>
          </a:prstGeom>
          <a:noFill/>
        </p:spPr>
        <p:txBody>
          <a:bodyPr wrap="square">
            <a:spAutoFit/>
          </a:bodyPr>
          <a:lstStyle/>
          <a:p>
            <a:pPr marL="1828800" marR="1760220" indent="457200" algn="just">
              <a:spcBef>
                <a:spcPts val="5"/>
              </a:spcBef>
              <a:spcAft>
                <a:spcPts val="0"/>
              </a:spcAft>
            </a:pPr>
            <a:r>
              <a:rPr lang="en-US" sz="1400" b="1" dirty="0">
                <a:effectLst/>
                <a:latin typeface="Times New Roman" panose="02020603050405020304" pitchFamily="18" charset="0"/>
                <a:ea typeface="Times New Roman" panose="02020603050405020304" pitchFamily="18" charset="0"/>
              </a:rPr>
              <a:t>Faculty</a:t>
            </a:r>
            <a:r>
              <a:rPr lang="en-US" sz="1400" b="1" spc="-5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Welcome</a:t>
            </a:r>
            <a:r>
              <a:rPr lang="en-US" sz="1400" b="1" spc="-75" dirty="0">
                <a:effectLst/>
                <a:latin typeface="Times New Roman" panose="02020603050405020304" pitchFamily="18" charset="0"/>
                <a:ea typeface="Times New Roman" panose="02020603050405020304" pitchFamily="18" charset="0"/>
              </a:rPr>
              <a:t> </a:t>
            </a:r>
            <a:r>
              <a:rPr lang="en-US" sz="1400" b="1" spc="-20" dirty="0">
                <a:effectLst/>
                <a:latin typeface="Times New Roman" panose="02020603050405020304" pitchFamily="18" charset="0"/>
                <a:ea typeface="Times New Roman" panose="02020603050405020304" pitchFamily="18" charset="0"/>
              </a:rPr>
              <a:t>Page</a:t>
            </a:r>
            <a:r>
              <a:rPr lang="en-US" sz="110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a:p>
            <a:r>
              <a:rPr lang="en-US" sz="1100" dirty="0">
                <a:effectLst/>
                <a:latin typeface="Times New Roman" panose="02020603050405020304" pitchFamily="18" charset="0"/>
                <a:ea typeface="Times New Roman" panose="02020603050405020304" pitchFamily="18" charset="0"/>
              </a:rPr>
              <a:t> </a:t>
            </a:r>
            <a:endParaRPr lang="en-IN"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7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3" name="Image 31">
            <a:extLst>
              <a:ext uri="{FF2B5EF4-FFF2-40B4-BE49-F238E27FC236}">
                <a16:creationId xmlns:a16="http://schemas.microsoft.com/office/drawing/2014/main" id="{024A87A3-1FEF-D9F7-8A52-6FC04FBCD8B3}"/>
              </a:ext>
            </a:extLst>
          </p:cNvPr>
          <p:cNvPicPr>
            <a:picLocks/>
          </p:cNvPicPr>
          <p:nvPr/>
        </p:nvPicPr>
        <p:blipFill>
          <a:blip r:embed="rId3" cstate="print"/>
          <a:srcRect/>
          <a:stretch/>
        </p:blipFill>
        <p:spPr>
          <a:xfrm>
            <a:off x="2194242" y="1081405"/>
            <a:ext cx="4755515" cy="2980690"/>
          </a:xfrm>
          <a:prstGeom prst="rect">
            <a:avLst/>
          </a:prstGeom>
        </p:spPr>
      </p:pic>
      <p:sp>
        <p:nvSpPr>
          <p:cNvPr id="5" name="TextBox 4">
            <a:extLst>
              <a:ext uri="{FF2B5EF4-FFF2-40B4-BE49-F238E27FC236}">
                <a16:creationId xmlns:a16="http://schemas.microsoft.com/office/drawing/2014/main" id="{96E80A44-FE0D-F6AB-A93A-64FAB3EC1C35}"/>
              </a:ext>
            </a:extLst>
          </p:cNvPr>
          <p:cNvSpPr txBox="1"/>
          <p:nvPr/>
        </p:nvSpPr>
        <p:spPr>
          <a:xfrm>
            <a:off x="1978377" y="4194573"/>
            <a:ext cx="5187244" cy="307777"/>
          </a:xfrm>
          <a:prstGeom prst="rect">
            <a:avLst/>
          </a:prstGeom>
          <a:noFill/>
        </p:spPr>
        <p:txBody>
          <a:bodyPr wrap="square">
            <a:spAutoFit/>
          </a:bodyPr>
          <a:lstStyle/>
          <a:p>
            <a:pPr marL="1724025" marR="1759585" algn="ctr">
              <a:spcAft>
                <a:spcPts val="0"/>
              </a:spcAft>
            </a:pPr>
            <a:r>
              <a:rPr lang="en-US" sz="1400" b="1" dirty="0">
                <a:effectLst/>
                <a:latin typeface="Times New Roman" panose="02020603050405020304" pitchFamily="18" charset="0"/>
                <a:ea typeface="Times New Roman" panose="02020603050405020304" pitchFamily="18" charset="0"/>
              </a:rPr>
              <a:t>Adding</a:t>
            </a:r>
            <a:r>
              <a:rPr lang="en-US" sz="1400" b="1" spc="-45" dirty="0">
                <a:effectLst/>
                <a:latin typeface="Times New Roman" panose="02020603050405020304" pitchFamily="18" charset="0"/>
                <a:ea typeface="Times New Roman" panose="02020603050405020304" pitchFamily="18" charset="0"/>
              </a:rPr>
              <a:t> </a:t>
            </a:r>
            <a:r>
              <a:rPr lang="en-US" sz="1400" b="1" spc="-20" dirty="0">
                <a:effectLst/>
                <a:latin typeface="Times New Roman" panose="02020603050405020304" pitchFamily="18" charset="0"/>
                <a:ea typeface="Times New Roman" panose="02020603050405020304" pitchFamily="18" charset="0"/>
              </a:rPr>
              <a:t>Notes</a:t>
            </a:r>
            <a:endParaRPr lang="en-IN"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722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048630" name="Google Shape;159;g20745d61f3c_0_9"/>
          <p:cNvSpPr txBox="1"/>
          <p:nvPr/>
        </p:nvSpPr>
        <p:spPr>
          <a:xfrm>
            <a:off x="1041599" y="148738"/>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Times New Roman" panose="02020603050405020304" pitchFamily="18" charset="0"/>
                <a:ea typeface="Calibri"/>
                <a:cs typeface="Times New Roman" panose="02020603050405020304" pitchFamily="18" charset="0"/>
                <a:sym typeface="Calibri"/>
              </a:rPr>
              <a:t>User Screens</a:t>
            </a:r>
            <a:endParaRPr sz="1900" dirty="0">
              <a:latin typeface="Times New Roman" panose="02020603050405020304" pitchFamily="18" charset="0"/>
              <a:ea typeface="Calibri"/>
              <a:cs typeface="Times New Roman" panose="02020603050405020304" pitchFamily="18" charset="0"/>
              <a:sym typeface="Calibri"/>
            </a:endParaRPr>
          </a:p>
        </p:txBody>
      </p:sp>
      <p:pic>
        <p:nvPicPr>
          <p:cNvPr id="2" name="Image 32">
            <a:extLst>
              <a:ext uri="{FF2B5EF4-FFF2-40B4-BE49-F238E27FC236}">
                <a16:creationId xmlns:a16="http://schemas.microsoft.com/office/drawing/2014/main" id="{420643E1-0941-F65C-88FF-F00B5CD2EA9F}"/>
              </a:ext>
            </a:extLst>
          </p:cNvPr>
          <p:cNvPicPr>
            <a:picLocks/>
          </p:cNvPicPr>
          <p:nvPr/>
        </p:nvPicPr>
        <p:blipFill>
          <a:blip r:embed="rId3" cstate="print"/>
          <a:srcRect/>
          <a:stretch/>
        </p:blipFill>
        <p:spPr>
          <a:xfrm>
            <a:off x="2194242" y="1081405"/>
            <a:ext cx="4755515" cy="2980690"/>
          </a:xfrm>
          <a:prstGeom prst="rect">
            <a:avLst/>
          </a:prstGeom>
        </p:spPr>
      </p:pic>
      <p:sp>
        <p:nvSpPr>
          <p:cNvPr id="5" name="TextBox 4">
            <a:extLst>
              <a:ext uri="{FF2B5EF4-FFF2-40B4-BE49-F238E27FC236}">
                <a16:creationId xmlns:a16="http://schemas.microsoft.com/office/drawing/2014/main" id="{21742282-242E-7BDD-63D1-22D43571CD39}"/>
              </a:ext>
            </a:extLst>
          </p:cNvPr>
          <p:cNvSpPr txBox="1"/>
          <p:nvPr/>
        </p:nvSpPr>
        <p:spPr>
          <a:xfrm>
            <a:off x="3392312" y="4194573"/>
            <a:ext cx="4572000" cy="307777"/>
          </a:xfrm>
          <a:prstGeom prst="rect">
            <a:avLst/>
          </a:prstGeom>
          <a:noFill/>
        </p:spPr>
        <p:txBody>
          <a:bodyPr wrap="square">
            <a:spAutoFit/>
          </a:bodyPr>
          <a:lstStyle/>
          <a:p>
            <a:r>
              <a:rPr lang="en-US" sz="1400" b="1" kern="0" dirty="0">
                <a:effectLst/>
                <a:latin typeface="Times New Roman" panose="02020603050405020304" pitchFamily="18" charset="0"/>
                <a:ea typeface="Times New Roman" panose="02020603050405020304" pitchFamily="18" charset="0"/>
              </a:rPr>
              <a:t>Student</a:t>
            </a:r>
            <a:r>
              <a:rPr lang="en-US" sz="1400" b="1" kern="0" spc="-65" dirty="0">
                <a:effectLst/>
                <a:latin typeface="Times New Roman" panose="02020603050405020304" pitchFamily="18" charset="0"/>
                <a:ea typeface="Times New Roman" panose="02020603050405020304" pitchFamily="18" charset="0"/>
              </a:rPr>
              <a:t> </a:t>
            </a:r>
            <a:r>
              <a:rPr lang="en-US" sz="1400" b="1" kern="0" dirty="0">
                <a:effectLst/>
                <a:latin typeface="Times New Roman" panose="02020603050405020304" pitchFamily="18" charset="0"/>
                <a:ea typeface="Times New Roman" panose="02020603050405020304" pitchFamily="18" charset="0"/>
              </a:rPr>
              <a:t>Welcome</a:t>
            </a:r>
            <a:r>
              <a:rPr lang="en-US" sz="1400" b="1" kern="0" spc="-60" dirty="0">
                <a:effectLst/>
                <a:latin typeface="Times New Roman" panose="02020603050405020304" pitchFamily="18" charset="0"/>
                <a:ea typeface="Times New Roman" panose="02020603050405020304" pitchFamily="18" charset="0"/>
              </a:rPr>
              <a:t> </a:t>
            </a:r>
            <a:r>
              <a:rPr lang="en-US" sz="1400" b="1" kern="0" spc="-20" dirty="0">
                <a:effectLst/>
                <a:latin typeface="Times New Roman" panose="02020603050405020304" pitchFamily="18" charset="0"/>
                <a:ea typeface="Times New Roman" panose="02020603050405020304" pitchFamily="18" charset="0"/>
              </a:rPr>
              <a:t>Page</a:t>
            </a:r>
            <a:r>
              <a:rPr lang="en-IN" dirty="0">
                <a:effectLst/>
              </a:rPr>
              <a:t> </a:t>
            </a:r>
            <a:endParaRPr lang="en-US" dirty="0"/>
          </a:p>
        </p:txBody>
      </p:sp>
    </p:spTree>
    <p:extLst>
      <p:ext uri="{BB962C8B-B14F-4D97-AF65-F5344CB8AC3E}">
        <p14:creationId xmlns:p14="http://schemas.microsoft.com/office/powerpoint/2010/main" val="134661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BC6F-11CC-C775-4AFC-59996AB59EA6}"/>
              </a:ext>
            </a:extLst>
          </p:cNvPr>
          <p:cNvSpPr>
            <a:spLocks noGrp="1"/>
          </p:cNvSpPr>
          <p:nvPr>
            <p:ph type="title"/>
          </p:nvPr>
        </p:nvSpPr>
        <p:spPr>
          <a:xfrm>
            <a:off x="457200" y="282980"/>
            <a:ext cx="8229600" cy="857400"/>
          </a:xfrm>
        </p:spPr>
        <p:txBody>
          <a:bodyPr/>
          <a:lstStyle/>
          <a:p>
            <a:r>
              <a:rPr lang="en-US" sz="24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CA8625-E839-A02C-5C89-6AE7D350BC2C}"/>
              </a:ext>
            </a:extLst>
          </p:cNvPr>
          <p:cNvSpPr txBox="1"/>
          <p:nvPr/>
        </p:nvSpPr>
        <p:spPr>
          <a:xfrm>
            <a:off x="457199" y="1342510"/>
            <a:ext cx="7628021" cy="1721177"/>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Lab management system is a valuable tool for streamlining lab operations and enhancing efficiency. By implementing features like inventory management, experiment tracking, scheduling and reservations, data management, reporting and analytics, user management, and integration capabilities, the lab can effectively manage its resources, track experiments, store and </a:t>
            </a:r>
            <a:r>
              <a:rPr lang="en-IN" sz="1200" dirty="0" err="1">
                <a:latin typeface="Times New Roman" panose="02020603050405020304" pitchFamily="18" charset="0"/>
                <a:cs typeface="Times New Roman" panose="02020603050405020304" pitchFamily="18" charset="0"/>
              </a:rPr>
              <a:t>analyze</a:t>
            </a:r>
            <a:r>
              <a:rPr lang="en-IN" sz="1200" dirty="0">
                <a:latin typeface="Times New Roman" panose="02020603050405020304" pitchFamily="18" charset="0"/>
                <a:cs typeface="Times New Roman" panose="02020603050405020304" pitchFamily="18" charset="0"/>
              </a:rPr>
              <a:t> data, and optimize workflow. It's important to tailor the system to the specific needs of the lab and involve stakeholders in the decision-making process. With a well-designed lab management system in place, the lab can improve productivity, ensure data integrity, and enhance overall operations.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50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7E92-543E-D185-F12F-3B7E5BD2455C}"/>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E13ACCEB-D182-A9DC-1F52-87C6514195B0}"/>
              </a:ext>
            </a:extLst>
          </p:cNvPr>
          <p:cNvSpPr txBox="1"/>
          <p:nvPr/>
        </p:nvSpPr>
        <p:spPr>
          <a:xfrm>
            <a:off x="991402" y="1193532"/>
            <a:ext cx="6525928" cy="3783280"/>
          </a:xfrm>
          <a:prstGeom prst="rect">
            <a:avLst/>
          </a:prstGeom>
          <a:noFill/>
        </p:spPr>
        <p:txBody>
          <a:bodyPr wrap="square" rtlCol="0">
            <a:spAutoFit/>
          </a:bodyPr>
          <a:lstStyle/>
          <a:p>
            <a:r>
              <a:rPr lang="en-IN" b="1" dirty="0">
                <a:effectLst/>
                <a:latin typeface="Times New Roman" panose="02020603050405020304" pitchFamily="18" charset="0"/>
                <a:cs typeface="Times New Roman" panose="02020603050405020304" pitchFamily="18" charset="0"/>
              </a:rPr>
              <a:t>1.Collaboration and knowledge sharing</a:t>
            </a:r>
            <a:r>
              <a:rPr lang="en-IN" dirty="0">
                <a:effectLst/>
                <a:latin typeface="Helvetica Neue" panose="02000503000000020004" pitchFamily="2" charset="0"/>
              </a:rPr>
              <a:t>:</a:t>
            </a:r>
          </a:p>
          <a:p>
            <a:pPr>
              <a:lnSpc>
                <a:spcPct val="150000"/>
              </a:lnSpc>
            </a:pPr>
            <a:r>
              <a:rPr lang="en-IN" sz="1200" dirty="0">
                <a:effectLst/>
                <a:latin typeface="Times New Roman" panose="02020603050405020304" pitchFamily="18" charset="0"/>
                <a:cs typeface="Times New Roman" panose="02020603050405020304" pitchFamily="18" charset="0"/>
              </a:rPr>
              <a:t>Future lab management systems can facilitate collaboration among researchers, students, and instructors. It can include features like discussion forums, shared resources, and real-time collaboration tools.</a:t>
            </a:r>
          </a:p>
          <a:p>
            <a:pPr>
              <a:lnSpc>
                <a:spcPct val="150000"/>
              </a:lnSpc>
            </a:pPr>
            <a:r>
              <a:rPr lang="en-IN" b="1" dirty="0">
                <a:effectLst/>
                <a:latin typeface="Times New Roman" panose="02020603050405020304" pitchFamily="18" charset="0"/>
                <a:cs typeface="Times New Roman" panose="02020603050405020304" pitchFamily="18" charset="0"/>
              </a:rPr>
              <a:t>2.  Integration with learning management systems</a:t>
            </a:r>
            <a:r>
              <a:rPr lang="en-IN" b="1" dirty="0">
                <a:effectLst/>
                <a:latin typeface="Helvetica Neue" panose="02000503000000020004" pitchFamily="2" charset="0"/>
              </a:rPr>
              <a:t>:</a:t>
            </a:r>
          </a:p>
          <a:p>
            <a:pPr>
              <a:lnSpc>
                <a:spcPct val="150000"/>
              </a:lnSpc>
            </a:pPr>
            <a:r>
              <a:rPr lang="en-IN" sz="1600" dirty="0">
                <a:effectLst/>
                <a:latin typeface="Helvetica Neue" panose="02000503000000020004" pitchFamily="2" charset="0"/>
              </a:rPr>
              <a:t> </a:t>
            </a:r>
            <a:r>
              <a:rPr lang="en-IN" sz="1200" dirty="0">
                <a:effectLst/>
                <a:latin typeface="Times New Roman" panose="02020603050405020304" pitchFamily="18" charset="0"/>
                <a:cs typeface="Times New Roman" panose="02020603050405020304" pitchFamily="18" charset="0"/>
              </a:rPr>
              <a:t>Lab management systems can integrate with learning management systems  to streamline the learning process. It allows students to access lab materials, submit assignments, and receive feedback within a unified platform. </a:t>
            </a:r>
          </a:p>
          <a:p>
            <a:pPr>
              <a:lnSpc>
                <a:spcPct val="150000"/>
              </a:lnSpc>
            </a:pPr>
            <a:r>
              <a:rPr lang="en-IN" b="1" dirty="0">
                <a:effectLst/>
                <a:latin typeface="Helvetica Neue" panose="02000503000000020004" pitchFamily="2" charset="0"/>
              </a:rPr>
              <a:t>3</a:t>
            </a:r>
            <a:r>
              <a:rPr lang="en-IN" b="1" dirty="0">
                <a:effectLst/>
                <a:latin typeface="Times New Roman" panose="02020603050405020304" pitchFamily="18" charset="0"/>
                <a:cs typeface="Times New Roman" panose="02020603050405020304" pitchFamily="18" charset="0"/>
              </a:rPr>
              <a:t>. Customization and scalability: </a:t>
            </a:r>
          </a:p>
          <a:p>
            <a:pPr>
              <a:lnSpc>
                <a:spcPct val="150000"/>
              </a:lnSpc>
            </a:pPr>
            <a:r>
              <a:rPr lang="en-IN" sz="1200" dirty="0">
                <a:effectLst/>
                <a:latin typeface="Times New Roman" panose="02020603050405020304" pitchFamily="18" charset="0"/>
                <a:cs typeface="Times New Roman" panose="02020603050405020304" pitchFamily="18" charset="0"/>
              </a:rPr>
              <a:t>Lab management systems will offer more customization options to adapt to different types of labs and research requirements.</a:t>
            </a:r>
          </a:p>
          <a:p>
            <a:pPr>
              <a:lnSpc>
                <a:spcPct val="150000"/>
              </a:lnSpc>
            </a:pPr>
            <a:endParaRPr lang="en-IN" sz="1200" dirty="0">
              <a:effectLst/>
              <a:latin typeface="Times New Roman" panose="02020603050405020304" pitchFamily="18" charset="0"/>
              <a:cs typeface="Times New Roman" panose="02020603050405020304" pitchFamily="18" charset="0"/>
            </a:endParaRPr>
          </a:p>
          <a:p>
            <a:pPr>
              <a:lnSpc>
                <a:spcPct val="150000"/>
              </a:lnSpc>
            </a:pPr>
            <a:endParaRPr lang="en-IN"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94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537-DB11-06EB-7D53-759353031451}"/>
              </a:ext>
            </a:extLst>
          </p:cNvPr>
          <p:cNvSpPr>
            <a:spLocks noGrp="1"/>
          </p:cNvSpPr>
          <p:nvPr>
            <p:ph type="title"/>
          </p:nvPr>
        </p:nvSpPr>
        <p:spPr>
          <a:xfrm>
            <a:off x="457200" y="282981"/>
            <a:ext cx="8229600" cy="857400"/>
          </a:xfrm>
        </p:spPr>
        <p:txBody>
          <a:bodyPr/>
          <a:lstStyle/>
          <a:p>
            <a:r>
              <a:rPr lang="en-US" sz="2400" b="1" dirty="0"/>
              <a:t>PROBLEM STATEMENT</a:t>
            </a:r>
          </a:p>
        </p:txBody>
      </p:sp>
      <p:sp>
        <p:nvSpPr>
          <p:cNvPr id="3" name="TextBox 2">
            <a:extLst>
              <a:ext uri="{FF2B5EF4-FFF2-40B4-BE49-F238E27FC236}">
                <a16:creationId xmlns:a16="http://schemas.microsoft.com/office/drawing/2014/main" id="{B943E9C8-244E-98DA-1B06-346D2700FD7A}"/>
              </a:ext>
            </a:extLst>
          </p:cNvPr>
          <p:cNvSpPr txBox="1"/>
          <p:nvPr/>
        </p:nvSpPr>
        <p:spPr>
          <a:xfrm>
            <a:off x="915291" y="1572694"/>
            <a:ext cx="7313417" cy="1998111"/>
          </a:xfrm>
          <a:prstGeom prst="rect">
            <a:avLst/>
          </a:prstGeom>
          <a:noFill/>
        </p:spPr>
        <p:txBody>
          <a:bodyPr wrap="square" rtlCol="0">
            <a:spAutoFit/>
          </a:bodyPr>
          <a:lstStyle/>
          <a:p>
            <a:pPr algn="just">
              <a:lnSpc>
                <a:spcPct val="150000"/>
              </a:lnSpc>
            </a:pPr>
            <a:r>
              <a:rPr lang="en-US" sz="1200" dirty="0">
                <a:effectLst/>
                <a:latin typeface="Times New Roman" panose="02020603050405020304" pitchFamily="18" charset="0"/>
                <a:cs typeface="Times New Roman" panose="02020603050405020304" pitchFamily="18" charset="0"/>
              </a:rPr>
              <a:t>The current manual process of faculty allotment and tracking the availability of labs in academic institutions is</a:t>
            </a:r>
          </a:p>
          <a:p>
            <a:pPr algn="just">
              <a:lnSpc>
                <a:spcPct val="150000"/>
              </a:lnSpc>
            </a:pPr>
            <a:r>
              <a:rPr lang="en-US" sz="1200" dirty="0">
                <a:effectLst/>
                <a:latin typeface="Times New Roman" panose="02020603050405020304" pitchFamily="18" charset="0"/>
                <a:cs typeface="Times New Roman" panose="02020603050405020304" pitchFamily="18" charset="0"/>
              </a:rPr>
              <a:t>time-consuming, prone to errors, and lacks real-time updates . This leads to scheduling </a:t>
            </a:r>
            <a:r>
              <a:rPr lang="en-US" sz="1200" dirty="0" err="1">
                <a:effectLst/>
                <a:latin typeface="Times New Roman" panose="02020603050405020304" pitchFamily="18" charset="0"/>
                <a:cs typeface="Times New Roman" panose="02020603050405020304" pitchFamily="18" charset="0"/>
              </a:rPr>
              <a:t>conflicts,Ineffecient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utiliization</a:t>
            </a:r>
            <a:r>
              <a:rPr lang="en-US" sz="1200" dirty="0">
                <a:effectLst/>
                <a:latin typeface="Times New Roman" panose="02020603050405020304" pitchFamily="18" charset="0"/>
                <a:cs typeface="Times New Roman" panose="02020603050405020304" pitchFamily="18" charset="0"/>
              </a:rPr>
              <a:t> of resources, and hampers the overall productivity of faculty members and </a:t>
            </a:r>
            <a:r>
              <a:rPr lang="en-US" sz="1200" dirty="0" err="1">
                <a:effectLst/>
                <a:latin typeface="Times New Roman" panose="02020603050405020304" pitchFamily="18" charset="0"/>
                <a:cs typeface="Times New Roman" panose="02020603050405020304" pitchFamily="18" charset="0"/>
              </a:rPr>
              <a:t>researchers.Therefore</a:t>
            </a:r>
            <a:r>
              <a:rPr lang="en-US" sz="1200" dirty="0">
                <a:effectLst/>
                <a:latin typeface="Times New Roman" panose="02020603050405020304" pitchFamily="18" charset="0"/>
                <a:cs typeface="Times New Roman" panose="02020603050405020304" pitchFamily="18" charset="0"/>
              </a:rPr>
              <a:t>, the objective of this major project to develop Lab Management System that automates the </a:t>
            </a:r>
            <a:r>
              <a:rPr lang="en-US" sz="1200" dirty="0" err="1">
                <a:effectLst/>
                <a:latin typeface="Times New Roman" panose="02020603050405020304" pitchFamily="18" charset="0"/>
                <a:cs typeface="Times New Roman" panose="02020603050405020304" pitchFamily="18" charset="0"/>
              </a:rPr>
              <a:t>faculty.Allotment</a:t>
            </a:r>
            <a:r>
              <a:rPr lang="en-US" sz="1200" dirty="0">
                <a:effectLst/>
                <a:latin typeface="Times New Roman" panose="02020603050405020304" pitchFamily="18" charset="0"/>
                <a:cs typeface="Times New Roman" panose="02020603050405020304" pitchFamily="18" charset="0"/>
              </a:rPr>
              <a:t> process and provides daily updates on the number of available labs . This system aims to streamline the allocation of labs to faculty members, ensure fair and optimized utilization of resources, and </a:t>
            </a:r>
            <a:r>
              <a:rPr lang="en-US" sz="1200" dirty="0" err="1">
                <a:effectLst/>
                <a:latin typeface="Times New Roman" panose="02020603050405020304" pitchFamily="18" charset="0"/>
                <a:cs typeface="Times New Roman" panose="02020603050405020304" pitchFamily="18" charset="0"/>
              </a:rPr>
              <a:t>enhance.Coordination</a:t>
            </a:r>
            <a:r>
              <a:rPr lang="en-US" sz="1200" dirty="0">
                <a:effectLst/>
                <a:latin typeface="Times New Roman" panose="02020603050405020304" pitchFamily="18" charset="0"/>
                <a:cs typeface="Times New Roman" panose="02020603050405020304" pitchFamily="18" charset="0"/>
              </a:rPr>
              <a:t> and efficiency in lab management.</a:t>
            </a:r>
            <a:endParaRPr lang="en-IN"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803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48640" name="Google Shape;223;g150be4f60d8_0_0"/>
          <p:cNvSpPr txBox="1"/>
          <p:nvPr/>
        </p:nvSpPr>
        <p:spPr>
          <a:xfrm>
            <a:off x="1724400" y="1740450"/>
            <a:ext cx="5677427" cy="86174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dirty="0">
                <a:latin typeface="Times New Roman" panose="02020603050405020304" pitchFamily="18" charset="0"/>
                <a:ea typeface="Calibri"/>
                <a:cs typeface="Times New Roman" panose="02020603050405020304" pitchFamily="18" charset="0"/>
                <a:sym typeface="Calibri"/>
              </a:rPr>
              <a:t>Thank You</a:t>
            </a:r>
            <a:endParaRPr sz="4400" dirty="0">
              <a:latin typeface="Times New Roman" panose="02020603050405020304" pitchFamily="18" charset="0"/>
              <a:ea typeface="Calibri"/>
              <a:cs typeface="Times New Roman" panose="02020603050405020304" pitchFamily="18" charset="0"/>
              <a:sym typeface="Calibri"/>
            </a:endParaRPr>
          </a:p>
        </p:txBody>
      </p:sp>
      <p:sp>
        <p:nvSpPr>
          <p:cNvPr id="1048641" name="Google Shape;224;g150be4f60d8_0_0"/>
          <p:cNvSpPr txBox="1"/>
          <p:nvPr/>
        </p:nvSpPr>
        <p:spPr>
          <a:xfrm>
            <a:off x="5794400" y="2575275"/>
            <a:ext cx="2695500" cy="3606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3FCD-7E12-CC9B-7EF3-A49C87EDB3D1}"/>
              </a:ext>
            </a:extLst>
          </p:cNvPr>
          <p:cNvSpPr>
            <a:spLocks noGrp="1"/>
          </p:cNvSpPr>
          <p:nvPr>
            <p:ph type="title"/>
          </p:nvPr>
        </p:nvSpPr>
        <p:spPr>
          <a:xfrm>
            <a:off x="581378" y="657534"/>
            <a:ext cx="8229600" cy="857400"/>
          </a:xfrm>
        </p:spPr>
        <p:txBody>
          <a:bodyPr/>
          <a:lstStyle/>
          <a:p>
            <a:r>
              <a:rPr lang="en-US" sz="24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B8A17B85-5556-E787-778D-77A6BC888114}"/>
              </a:ext>
            </a:extLst>
          </p:cNvPr>
          <p:cNvSpPr txBox="1"/>
          <p:nvPr/>
        </p:nvSpPr>
        <p:spPr>
          <a:xfrm>
            <a:off x="1189566" y="1817784"/>
            <a:ext cx="6764867" cy="1738938"/>
          </a:xfrm>
          <a:prstGeom prst="rect">
            <a:avLst/>
          </a:prstGeom>
          <a:noFill/>
        </p:spPr>
        <p:txBody>
          <a:bodyPr wrap="square" rtlCol="0">
            <a:spAutoFit/>
          </a:bodyPr>
          <a:lstStyle/>
          <a:p>
            <a:pPr algn="just">
              <a:lnSpc>
                <a:spcPct val="150000"/>
              </a:lnSpc>
            </a:pPr>
            <a:r>
              <a:rPr lang="en-IN" sz="1200" dirty="0">
                <a:effectLst/>
                <a:latin typeface="Times New Roman" panose="02020603050405020304" pitchFamily="18" charset="0"/>
                <a:cs typeface="Times New Roman" panose="02020603050405020304" pitchFamily="18" charset="0"/>
              </a:rPr>
              <a:t>In the existing system there is no automation at present and there is no resource allocation and day to day wise lab availability and also it incorporate integrated scheduling and resource allocation functionalities. In this existing system there is manual scheduling. Overall, the existing system’s susceptibility to unauthorized </a:t>
            </a:r>
            <a:r>
              <a:rPr lang="en-IN" sz="1200" dirty="0" err="1">
                <a:effectLst/>
                <a:latin typeface="Times New Roman" panose="02020603050405020304" pitchFamily="18" charset="0"/>
                <a:cs typeface="Times New Roman" panose="02020603050405020304" pitchFamily="18" charset="0"/>
              </a:rPr>
              <a:t>alertations</a:t>
            </a:r>
            <a:r>
              <a:rPr lang="en-IN" sz="1200" dirty="0">
                <a:effectLst/>
                <a:latin typeface="Times New Roman" panose="02020603050405020304" pitchFamily="18" charset="0"/>
                <a:cs typeface="Times New Roman" panose="02020603050405020304" pitchFamily="18" charset="0"/>
              </a:rPr>
              <a:t> and the absence of a secure verification mechanism create a significant risk.	</a:t>
            </a:r>
          </a:p>
          <a:p>
            <a:pPr algn="just">
              <a:lnSpc>
                <a:spcPct val="150000"/>
              </a:lnSpc>
            </a:pPr>
            <a:r>
              <a:rPr lang="en-IN" dirty="0">
                <a:effectLst/>
                <a:latin typeface="Times New Roman" panose="02020603050405020304" pitchFamily="18" charset="0"/>
                <a:cs typeface="Times New Roman" panose="02020603050405020304" pitchFamily="18" charset="0"/>
              </a:rPr>
              <a:t> </a:t>
            </a:r>
          </a:p>
          <a:p>
            <a:pPr algn="just"/>
            <a:r>
              <a:rPr lang="en-IN" dirty="0">
                <a:effectLst/>
                <a:latin typeface="Helvetica Neue" panose="02000503000000020004" pitchFamily="2" charset="0"/>
              </a:rPr>
              <a:t> </a:t>
            </a:r>
          </a:p>
        </p:txBody>
      </p:sp>
    </p:spTree>
    <p:extLst>
      <p:ext uri="{BB962C8B-B14F-4D97-AF65-F5344CB8AC3E}">
        <p14:creationId xmlns:p14="http://schemas.microsoft.com/office/powerpoint/2010/main" val="312568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ACE9-8BEE-9878-B3C3-1F4EED286AE6}"/>
              </a:ext>
            </a:extLst>
          </p:cNvPr>
          <p:cNvSpPr>
            <a:spLocks noGrp="1"/>
          </p:cNvSpPr>
          <p:nvPr>
            <p:ph type="title"/>
          </p:nvPr>
        </p:nvSpPr>
        <p:spPr>
          <a:xfrm>
            <a:off x="457200" y="506919"/>
            <a:ext cx="8229600" cy="857400"/>
          </a:xfrm>
        </p:spPr>
        <p:txBody>
          <a:bodyPr/>
          <a:lstStyle/>
          <a:p>
            <a:r>
              <a:rPr lang="en-IN" sz="2000" b="1" u="sng" dirty="0">
                <a:latin typeface="Times New Roman" panose="02020603050405020304" pitchFamily="18" charset="0"/>
                <a:ea typeface="Calibri"/>
                <a:cs typeface="Times New Roman" panose="02020603050405020304" pitchFamily="18" charset="0"/>
                <a:sym typeface="Calibri"/>
              </a:rPr>
              <a:t>PROPOSED SYSTEM</a:t>
            </a:r>
            <a:br>
              <a:rPr lang="en-IN" sz="1900" u="sng" dirty="0">
                <a:latin typeface="Times New Roman" panose="02020603050405020304" pitchFamily="18" charset="0"/>
                <a:ea typeface="Calibri"/>
                <a:cs typeface="Times New Roman" panose="02020603050405020304" pitchFamily="18" charset="0"/>
                <a:sym typeface="Calibri"/>
              </a:rPr>
            </a:br>
            <a:endParaRPr lang="en-IN" sz="2000" dirty="0"/>
          </a:p>
        </p:txBody>
      </p:sp>
      <p:sp>
        <p:nvSpPr>
          <p:cNvPr id="4" name="TextBox 3">
            <a:extLst>
              <a:ext uri="{FF2B5EF4-FFF2-40B4-BE49-F238E27FC236}">
                <a16:creationId xmlns:a16="http://schemas.microsoft.com/office/drawing/2014/main" id="{99ADA413-58E7-182A-7B5E-6533D6FC6640}"/>
              </a:ext>
            </a:extLst>
          </p:cNvPr>
          <p:cNvSpPr txBox="1"/>
          <p:nvPr/>
        </p:nvSpPr>
        <p:spPr>
          <a:xfrm>
            <a:off x="721895" y="1364319"/>
            <a:ext cx="7557720" cy="3139321"/>
          </a:xfrm>
          <a:prstGeom prst="rect">
            <a:avLst/>
          </a:prstGeom>
          <a:noFill/>
        </p:spPr>
        <p:txBody>
          <a:bodyPr wrap="square">
            <a:sp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rPr>
              <a:t>The proposed system Lab Management System project aims to build a robust and integrated platform and improve overall productivity in laboratory. </a:t>
            </a:r>
            <a:r>
              <a:rPr lang="en-GB" sz="1200" dirty="0">
                <a:effectLst/>
                <a:latin typeface="Times New Roman" panose="02020603050405020304" pitchFamily="18" charset="0"/>
                <a:ea typeface="Calibri" panose="020F0502020204030204" pitchFamily="34" charset="0"/>
              </a:rPr>
              <a:t>It would be great to have a user-friendly interface where students and faculty can easily access and manage lab schedules. The system should allow for the allocation of lab slots and provide information on lab availability. It would be helpful to have features like notifications for schedule changes and the ability to book lab slots in advance it can reduce the conflict management to administration, faculty and lab </a:t>
            </a:r>
            <a:r>
              <a:rPr lang="en-GB" sz="1200" dirty="0" err="1">
                <a:effectLst/>
                <a:latin typeface="Times New Roman" panose="02020603050405020304" pitchFamily="18" charset="0"/>
                <a:ea typeface="Calibri" panose="020F0502020204030204" pitchFamily="34" charset="0"/>
              </a:rPr>
              <a:t>incharges</a:t>
            </a:r>
            <a:r>
              <a:rPr lang="en-GB" sz="1200" dirty="0">
                <a:effectLst/>
                <a:latin typeface="Times New Roman" panose="02020603050405020304" pitchFamily="18" charset="0"/>
                <a:ea typeface="Calibri" panose="020F0502020204030204" pitchFamily="34" charset="0"/>
              </a:rPr>
              <a:t>. Additionally, it would be beneficial to allow users to book lab slots in advance. This means that students and faculty should have the option to reserve a lab slot for a future date and time. This feature will enable better planning and organization, as users can secure their desired slots well in advance. Overall, the college lab management system should prioritize user-friendliness and efficiency. By providing a user-friendly interface, clear lab schedules, notifications, and the ability to book slots in advance, the system will greatly enhance the lab management experience for both students and faculty.</a:t>
            </a:r>
            <a:endParaRPr lang="en-IN" sz="1200" dirty="0">
              <a:effectLst/>
              <a:latin typeface="Times New Roman" panose="02020603050405020304" pitchFamily="18" charset="0"/>
              <a:ea typeface="Times New Roman" panose="02020603050405020304" pitchFamily="18" charset="0"/>
            </a:endParaRPr>
          </a:p>
          <a:p>
            <a:pPr algn="just"/>
            <a:r>
              <a:rPr lang="en-GB" sz="1800" dirty="0">
                <a:effectLst/>
                <a:latin typeface="AppleSystemUIFont"/>
                <a:ea typeface="Calibri" panose="020F0502020204030204" pitchFamily="34" charset="0"/>
                <a:cs typeface="AppleSystemUIFont"/>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61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BE59-0AFE-621B-2071-A31AB801C727}"/>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FEATURES</a:t>
            </a:r>
          </a:p>
        </p:txBody>
      </p:sp>
      <p:sp>
        <p:nvSpPr>
          <p:cNvPr id="3" name="TextBox 2">
            <a:extLst>
              <a:ext uri="{FF2B5EF4-FFF2-40B4-BE49-F238E27FC236}">
                <a16:creationId xmlns:a16="http://schemas.microsoft.com/office/drawing/2014/main" id="{C5F9E49F-8C34-7AFD-AE00-C90B93BF9B16}"/>
              </a:ext>
            </a:extLst>
          </p:cNvPr>
          <p:cNvSpPr txBox="1"/>
          <p:nvPr/>
        </p:nvSpPr>
        <p:spPr>
          <a:xfrm>
            <a:off x="644892" y="1087200"/>
            <a:ext cx="6949440" cy="3108543"/>
          </a:xfrm>
          <a:prstGeom prst="rect">
            <a:avLst/>
          </a:prstGeom>
          <a:noFill/>
        </p:spPr>
        <p:txBody>
          <a:bodyPr wrap="square" rtlCol="0">
            <a:spAutoFit/>
          </a:bodyPr>
          <a:lstStyle/>
          <a:p>
            <a:r>
              <a:rPr lang="en-IN" b="1" dirty="0">
                <a:latin typeface="Menlo" panose="020B0609030804020204" pitchFamily="49" charset="0"/>
                <a:cs typeface="Times New Roman" panose="02020603050405020304" pitchFamily="18" charset="0"/>
              </a:rPr>
              <a:t>1</a:t>
            </a:r>
            <a:r>
              <a:rPr lang="en-IN" b="1" dirty="0">
                <a:effectLst/>
                <a:latin typeface="Times New Roman" panose="02020603050405020304" pitchFamily="18" charset="0"/>
                <a:cs typeface="Times New Roman" panose="02020603050405020304" pitchFamily="18" charset="0"/>
              </a:rPr>
              <a:t>.Lab Schedule Management</a:t>
            </a:r>
            <a:r>
              <a:rPr lang="en-IN" b="1" dirty="0">
                <a:effectLst/>
                <a:latin typeface="Menlo" panose="020B0609030804020204" pitchFamily="49" charset="0"/>
              </a:rPr>
              <a:t>:</a:t>
            </a:r>
          </a:p>
          <a:p>
            <a:pPr marL="457200" lvl="1">
              <a:lnSpc>
                <a:spcPct val="150000"/>
              </a:lnSpc>
            </a:pPr>
            <a:r>
              <a:rPr lang="en-IN" sz="1200" dirty="0">
                <a:effectLst/>
                <a:latin typeface="Times New Roman" panose="02020603050405020304" pitchFamily="18" charset="0"/>
                <a:cs typeface="Times New Roman" panose="02020603050405020304" pitchFamily="18" charset="0"/>
              </a:rPr>
              <a:t>Creation and management of lab schedules for different courses and programs.</a:t>
            </a:r>
          </a:p>
          <a:p>
            <a:pPr marL="457200" lvl="1">
              <a:lnSpc>
                <a:spcPct val="150000"/>
              </a:lnSpc>
            </a:pPr>
            <a:r>
              <a:rPr lang="en-IN" sz="1200" dirty="0">
                <a:effectLst/>
                <a:latin typeface="Times New Roman" panose="02020603050405020304" pitchFamily="18" charset="0"/>
                <a:cs typeface="Times New Roman" panose="02020603050405020304" pitchFamily="18" charset="0"/>
              </a:rPr>
              <a:t>Real-time updates on lab availability and reservations.</a:t>
            </a:r>
          </a:p>
          <a:p>
            <a:r>
              <a:rPr lang="en-US" b="1" dirty="0">
                <a:latin typeface="Times New Roman" panose="02020603050405020304" pitchFamily="18" charset="0"/>
                <a:cs typeface="Times New Roman" panose="02020603050405020304" pitchFamily="18" charset="0"/>
              </a:rPr>
              <a:t>2.</a:t>
            </a:r>
            <a:r>
              <a:rPr lang="en-IN" b="1" dirty="0">
                <a:effectLst/>
                <a:latin typeface="Times New Roman" panose="02020603050405020304" pitchFamily="18" charset="0"/>
                <a:cs typeface="Times New Roman" panose="02020603050405020304" pitchFamily="18" charset="0"/>
              </a:rPr>
              <a:t> Resource Booking</a:t>
            </a:r>
            <a:r>
              <a:rPr lang="en-IN" b="1" dirty="0">
                <a:effectLst/>
                <a:latin typeface="Menlo" panose="020B0609030804020204" pitchFamily="49" charset="0"/>
              </a:rPr>
              <a:t>:</a:t>
            </a:r>
            <a:endParaRPr lang="en-IN" dirty="0">
              <a:effectLst/>
              <a:latin typeface="Menlo" panose="020B0609030804020204" pitchFamily="49" charset="0"/>
            </a:endParaRPr>
          </a:p>
          <a:p>
            <a:pPr marL="457200" lvl="1">
              <a:lnSpc>
                <a:spcPct val="150000"/>
              </a:lnSpc>
            </a:pPr>
            <a:r>
              <a:rPr lang="en-IN" sz="1200" dirty="0">
                <a:effectLst/>
                <a:latin typeface="Times New Roman" panose="02020603050405020304" pitchFamily="18" charset="0"/>
                <a:cs typeface="Times New Roman" panose="02020603050405020304" pitchFamily="18" charset="0"/>
              </a:rPr>
              <a:t>Online reservation system for lab equipment, computers, and other resources.</a:t>
            </a:r>
          </a:p>
          <a:p>
            <a:r>
              <a:rPr lang="en-US" b="1" dirty="0">
                <a:latin typeface="Times New Roman" panose="02020603050405020304" pitchFamily="18" charset="0"/>
                <a:cs typeface="Times New Roman" panose="02020603050405020304" pitchFamily="18" charset="0"/>
              </a:rPr>
              <a:t>3</a:t>
            </a:r>
            <a:r>
              <a:rPr lang="en-US" dirty="0"/>
              <a:t>.</a:t>
            </a:r>
            <a:r>
              <a:rPr lang="en-IN" b="1" dirty="0">
                <a:effectLst/>
                <a:latin typeface="Menlo" panose="020B0609030804020204" pitchFamily="49" charset="0"/>
              </a:rPr>
              <a:t> </a:t>
            </a:r>
            <a:r>
              <a:rPr lang="en-IN" b="1" dirty="0">
                <a:effectLst/>
                <a:latin typeface="Times New Roman" panose="02020603050405020304" pitchFamily="18" charset="0"/>
                <a:cs typeface="Times New Roman" panose="02020603050405020304" pitchFamily="18" charset="0"/>
              </a:rPr>
              <a:t>User Authentication and Access Control</a:t>
            </a:r>
            <a:r>
              <a:rPr lang="en-IN" b="1" dirty="0">
                <a:effectLst/>
                <a:latin typeface="Menlo" panose="020B0609030804020204" pitchFamily="49" charset="0"/>
              </a:rPr>
              <a:t>:</a:t>
            </a:r>
            <a:endParaRPr lang="en-IN" dirty="0">
              <a:effectLst/>
              <a:latin typeface="Menlo" panose="020B0609030804020204" pitchFamily="49" charset="0"/>
            </a:endParaRPr>
          </a:p>
          <a:p>
            <a:pPr marL="457200" lvl="1">
              <a:lnSpc>
                <a:spcPct val="150000"/>
              </a:lnSpc>
            </a:pPr>
            <a:r>
              <a:rPr lang="en-IN" sz="1200" dirty="0">
                <a:effectLst/>
                <a:latin typeface="Times New Roman" panose="02020603050405020304" pitchFamily="18" charset="0"/>
                <a:cs typeface="Times New Roman" panose="02020603050405020304" pitchFamily="18" charset="0"/>
              </a:rPr>
              <a:t>Secure login mechanisms for students, faculty, and lab staff.</a:t>
            </a:r>
          </a:p>
          <a:p>
            <a:pPr marL="457200" lvl="1">
              <a:lnSpc>
                <a:spcPct val="150000"/>
              </a:lnSpc>
            </a:pPr>
            <a:r>
              <a:rPr lang="en-IN" sz="1200" dirty="0">
                <a:effectLst/>
                <a:latin typeface="Times New Roman" panose="02020603050405020304" pitchFamily="18" charset="0"/>
                <a:cs typeface="Times New Roman" panose="02020603050405020304" pitchFamily="18" charset="0"/>
              </a:rPr>
              <a:t>Role-based access controls to manage permissions.</a:t>
            </a:r>
          </a:p>
          <a:p>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r>
              <a:rPr lang="en-IN" b="1" dirty="0">
                <a:effectLst/>
                <a:latin typeface="Times New Roman" panose="02020603050405020304" pitchFamily="18" charset="0"/>
                <a:cs typeface="Times New Roman" panose="02020603050405020304" pitchFamily="18" charset="0"/>
              </a:rPr>
              <a:t> User Training and Support:</a:t>
            </a:r>
            <a:endParaRPr lang="en-IN" dirty="0">
              <a:effectLst/>
              <a:latin typeface="Times New Roman" panose="02020603050405020304" pitchFamily="18" charset="0"/>
              <a:cs typeface="Times New Roman" panose="02020603050405020304" pitchFamily="18" charset="0"/>
            </a:endParaRPr>
          </a:p>
          <a:p>
            <a:pPr marL="457200" lvl="1">
              <a:lnSpc>
                <a:spcPct val="150000"/>
              </a:lnSpc>
            </a:pPr>
            <a:r>
              <a:rPr lang="en-IN" sz="1200" dirty="0">
                <a:effectLst/>
                <a:latin typeface="Times New Roman" panose="02020603050405020304" pitchFamily="18" charset="0"/>
                <a:cs typeface="Times New Roman" panose="02020603050405020304" pitchFamily="18" charset="0"/>
              </a:rPr>
              <a:t>Resources and documentation for lab users.</a:t>
            </a:r>
          </a:p>
          <a:p>
            <a:pPr marL="457200" lvl="1">
              <a:lnSpc>
                <a:spcPct val="150000"/>
              </a:lnSpc>
            </a:pPr>
            <a:r>
              <a:rPr lang="en-IN" sz="1200" dirty="0">
                <a:effectLst/>
                <a:latin typeface="Times New Roman" panose="02020603050405020304" pitchFamily="18" charset="0"/>
                <a:cs typeface="Times New Roman" panose="02020603050405020304" pitchFamily="18" charset="0"/>
              </a:rPr>
              <a:t>Training modules for students and staff on lab procedures.</a:t>
            </a:r>
          </a:p>
          <a:p>
            <a:endParaRPr lang="en-US" dirty="0"/>
          </a:p>
        </p:txBody>
      </p:sp>
    </p:spTree>
    <p:extLst>
      <p:ext uri="{BB962C8B-B14F-4D97-AF65-F5344CB8AC3E}">
        <p14:creationId xmlns:p14="http://schemas.microsoft.com/office/powerpoint/2010/main" val="186404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8030C-7F75-27E0-AD7C-2C9973782073}"/>
              </a:ext>
            </a:extLst>
          </p:cNvPr>
          <p:cNvSpPr txBox="1"/>
          <p:nvPr/>
        </p:nvSpPr>
        <p:spPr>
          <a:xfrm>
            <a:off x="644892" y="1087200"/>
            <a:ext cx="6949440" cy="2798138"/>
          </a:xfrm>
          <a:prstGeom prst="rect">
            <a:avLst/>
          </a:prstGeom>
          <a:noFill/>
        </p:spPr>
        <p:txBody>
          <a:bodyPr wrap="square" rtlCol="0">
            <a:spAutoFit/>
          </a:bodyPr>
          <a:lstStyle/>
          <a:p>
            <a:r>
              <a:rPr lang="en-IN" b="1" dirty="0">
                <a:effectLst/>
                <a:latin typeface="Times New Roman" panose="02020603050405020304" pitchFamily="18" charset="0"/>
                <a:cs typeface="Times New Roman" panose="02020603050405020304" pitchFamily="18" charset="0"/>
              </a:rPr>
              <a:t>5.Inventory management</a:t>
            </a:r>
            <a:r>
              <a:rPr lang="en-IN" b="1" dirty="0">
                <a:effectLst/>
                <a:latin typeface="Menlo" panose="020B0609030804020204" pitchFamily="49" charset="0"/>
              </a:rPr>
              <a:t>:</a:t>
            </a:r>
          </a:p>
          <a:p>
            <a:r>
              <a:rPr lang="en-IN" b="1" dirty="0">
                <a:effectLst/>
                <a:latin typeface="Menlo" panose="020B0609030804020204" pitchFamily="49" charset="0"/>
              </a:rPr>
              <a:t>           </a:t>
            </a:r>
            <a:r>
              <a:rPr lang="en-US" dirty="0">
                <a:latin typeface="Times New Roman" panose="02020603050405020304" pitchFamily="18" charset="0"/>
                <a:cs typeface="Times New Roman" panose="02020603050405020304" pitchFamily="18" charset="0"/>
              </a:rPr>
              <a:t>T</a:t>
            </a:r>
            <a:r>
              <a:rPr lang="en-US" dirty="0">
                <a:effectLst/>
                <a:latin typeface="Times New Roman" panose="02020603050405020304" pitchFamily="18" charset="0"/>
                <a:cs typeface="Times New Roman" panose="02020603050405020304" pitchFamily="18" charset="0"/>
              </a:rPr>
              <a:t>racking the lab's inventory of chemicals, reagents, and other supplies.</a:t>
            </a:r>
            <a:endParaRPr lang="en-IN" dirty="0">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a:t>
            </a:r>
            <a:r>
              <a:rPr lang="en-IN" b="1" dirty="0">
                <a:effectLst/>
                <a:latin typeface="Times New Roman" panose="02020603050405020304" pitchFamily="18" charset="0"/>
                <a:cs typeface="Times New Roman" panose="02020603050405020304" pitchFamily="18" charset="0"/>
              </a:rPr>
              <a:t> Data management</a:t>
            </a:r>
            <a:r>
              <a:rPr lang="en-IN" b="1" dirty="0">
                <a:effectLst/>
                <a:latin typeface="Menlo" panose="020B0609030804020204" pitchFamily="49" charset="0"/>
              </a:rPr>
              <a:t>:</a:t>
            </a:r>
            <a:endParaRPr lang="en-IN" dirty="0">
              <a:effectLst/>
              <a:latin typeface="Menlo" panose="020B0609030804020204" pitchFamily="49" charset="0"/>
            </a:endParaRPr>
          </a:p>
          <a:p>
            <a:pPr marL="457200" lvl="1">
              <a:lnSpc>
                <a:spcPct val="150000"/>
              </a:lnSpc>
            </a:pPr>
            <a:r>
              <a:rPr lang="en-US" sz="1200" dirty="0">
                <a:latin typeface="Times New Roman" panose="02020603050405020304" pitchFamily="18" charset="0"/>
                <a:cs typeface="Times New Roman" panose="02020603050405020304" pitchFamily="18" charset="0"/>
              </a:rPr>
              <a:t>S</a:t>
            </a:r>
            <a:r>
              <a:rPr lang="en-US" sz="1200" dirty="0">
                <a:effectLst/>
                <a:latin typeface="Times New Roman" panose="02020603050405020304" pitchFamily="18" charset="0"/>
                <a:cs typeface="Times New Roman" panose="02020603050405020304" pitchFamily="18" charset="0"/>
              </a:rPr>
              <a:t>toring and managing all of the data generated by the lab, such as test results, instrument calibration data, and personnel training records.</a:t>
            </a:r>
            <a:r>
              <a:rPr lang="en-IN" sz="1200" dirty="0">
                <a:effectLst/>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7</a:t>
            </a:r>
            <a:r>
              <a:rPr lang="en-US" dirty="0"/>
              <a:t>.</a:t>
            </a:r>
            <a:r>
              <a:rPr lang="en-IN" b="1" dirty="0">
                <a:effectLst/>
                <a:latin typeface="Menlo" panose="020B0609030804020204" pitchFamily="49" charset="0"/>
              </a:rPr>
              <a:t> </a:t>
            </a:r>
            <a:r>
              <a:rPr lang="en-IN" b="1" dirty="0">
                <a:effectLst/>
                <a:latin typeface="Times New Roman" panose="02020603050405020304" pitchFamily="18" charset="0"/>
                <a:cs typeface="Times New Roman" panose="02020603050405020304" pitchFamily="18" charset="0"/>
              </a:rPr>
              <a:t>Workflow management</a:t>
            </a:r>
            <a:r>
              <a:rPr lang="en-IN" b="1" dirty="0">
                <a:effectLst/>
                <a:latin typeface="Menlo" panose="020B0609030804020204" pitchFamily="49" charset="0"/>
              </a:rPr>
              <a:t>:</a:t>
            </a:r>
            <a:endParaRPr lang="en-IN" dirty="0">
              <a:effectLst/>
              <a:latin typeface="Menlo" panose="020B0609030804020204" pitchFamily="49" charset="0"/>
            </a:endParaRPr>
          </a:p>
          <a:p>
            <a:pPr marL="457200" lvl="1">
              <a:lnSpc>
                <a:spcPct val="150000"/>
              </a:lnSpc>
            </a:pPr>
            <a:r>
              <a:rPr lang="en-US" sz="1200" dirty="0">
                <a:latin typeface="Times New Roman" panose="02020603050405020304" pitchFamily="18" charset="0"/>
                <a:cs typeface="Times New Roman" panose="02020603050405020304" pitchFamily="18" charset="0"/>
              </a:rPr>
              <a:t>D</a:t>
            </a:r>
            <a:r>
              <a:rPr lang="en-US" sz="1200" dirty="0">
                <a:effectLst/>
                <a:latin typeface="Times New Roman" panose="02020603050405020304" pitchFamily="18" charset="0"/>
                <a:cs typeface="Times New Roman" panose="02020603050405020304" pitchFamily="18" charset="0"/>
              </a:rPr>
              <a:t>efining and managing the workflows that are used in the lab, such as the steps involved in performing a particular test</a:t>
            </a:r>
            <a:r>
              <a:rPr lang="en-IN" sz="1200" dirty="0">
                <a:effectLst/>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a:t>
            </a:r>
            <a:r>
              <a:rPr lang="en-IN" b="1" dirty="0">
                <a:effectLst/>
                <a:latin typeface="Times New Roman" panose="02020603050405020304" pitchFamily="18" charset="0"/>
                <a:cs typeface="Times New Roman" panose="02020603050405020304" pitchFamily="18" charset="0"/>
              </a:rPr>
              <a:t> Reporting:</a:t>
            </a:r>
            <a:endParaRPr lang="en-IN" dirty="0">
              <a:effectLst/>
              <a:latin typeface="Times New Roman" panose="02020603050405020304" pitchFamily="18" charset="0"/>
              <a:cs typeface="Times New Roman" panose="02020603050405020304" pitchFamily="18" charset="0"/>
            </a:endParaRPr>
          </a:p>
          <a:p>
            <a:pPr marL="457200" lvl="1">
              <a:lnSpc>
                <a:spcPct val="150000"/>
              </a:lnSpc>
            </a:pPr>
            <a:r>
              <a:rPr lang="en-US" sz="1200" dirty="0">
                <a:latin typeface="Times New Roman" panose="02020603050405020304" pitchFamily="18" charset="0"/>
                <a:cs typeface="Times New Roman" panose="02020603050405020304" pitchFamily="18" charset="0"/>
              </a:rPr>
              <a:t>G</a:t>
            </a:r>
            <a:r>
              <a:rPr lang="en-US" sz="1200" dirty="0">
                <a:effectLst/>
                <a:latin typeface="Times New Roman" panose="02020603050405020304" pitchFamily="18" charset="0"/>
                <a:cs typeface="Times New Roman" panose="02020603050405020304" pitchFamily="18" charset="0"/>
              </a:rPr>
              <a:t>enerating reports on a variety of lab data, such as sample results, inventory levels, and instrument performance.</a:t>
            </a:r>
            <a:endParaRPr lang="en-US" dirty="0"/>
          </a:p>
        </p:txBody>
      </p:sp>
    </p:spTree>
    <p:extLst>
      <p:ext uri="{BB962C8B-B14F-4D97-AF65-F5344CB8AC3E}">
        <p14:creationId xmlns:p14="http://schemas.microsoft.com/office/powerpoint/2010/main" val="105359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3DC7-A163-649B-58D6-8C5A291AB260}"/>
              </a:ext>
            </a:extLst>
          </p:cNvPr>
          <p:cNvSpPr>
            <a:spLocks noGrp="1"/>
          </p:cNvSpPr>
          <p:nvPr>
            <p:ph type="title"/>
          </p:nvPr>
        </p:nvSpPr>
        <p:spPr>
          <a:xfrm>
            <a:off x="457200" y="622667"/>
            <a:ext cx="8229600" cy="857400"/>
          </a:xfrm>
        </p:spPr>
        <p:txBody>
          <a:bodyPr/>
          <a:lstStyle/>
          <a:p>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TECHNOLOGIES USED</a:t>
            </a:r>
            <a:b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p>
        </p:txBody>
      </p:sp>
      <p:sp>
        <p:nvSpPr>
          <p:cNvPr id="4" name="TextBox 3">
            <a:extLst>
              <a:ext uri="{FF2B5EF4-FFF2-40B4-BE49-F238E27FC236}">
                <a16:creationId xmlns:a16="http://schemas.microsoft.com/office/drawing/2014/main" id="{1D9326B7-FF01-7CFE-0327-8BB74910AFB1}"/>
              </a:ext>
            </a:extLst>
          </p:cNvPr>
          <p:cNvSpPr txBox="1"/>
          <p:nvPr/>
        </p:nvSpPr>
        <p:spPr>
          <a:xfrm>
            <a:off x="1037946" y="1682198"/>
            <a:ext cx="5781554" cy="1905778"/>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930"/>
              </a:spcBef>
              <a:spcAft>
                <a:spcPts val="0"/>
              </a:spcAft>
              <a:buClr>
                <a:srgbClr val="000000"/>
              </a:buClr>
              <a:buSzPts val="1200"/>
              <a:buFont typeface="Symbol" panose="05050102010706020507" pitchFamily="18" charset="2"/>
              <a:buChar char=""/>
              <a:tabLst>
                <a:tab pos="671195" algn="l"/>
                <a:tab pos="671830" algn="l"/>
              </a:tabLst>
              <a:defRPr/>
            </a:pPr>
            <a:r>
              <a:rPr kumimoji="0" lang="en-IN" sz="1200" b="0" i="0" u="none" strike="noStrike" kern="0" cap="none" spc="0" normalizeH="0" baseline="0" noProof="0" dirty="0">
                <a:ln>
                  <a:noFill/>
                </a:ln>
                <a:solidFill>
                  <a:srgbClr val="000000"/>
                </a:solidFill>
                <a:effectLst/>
                <a:uLnTx/>
                <a:uFillTx/>
                <a:latin typeface="Times New Roman" panose="02020603050405020304" pitchFamily="18" charset="0"/>
                <a:ea typeface="Symbol" panose="05050102010706020507" pitchFamily="18" charset="2"/>
                <a:cs typeface="Times New Roman" panose="02020603050405020304" pitchFamily="18" charset="0"/>
                <a:sym typeface="Arial"/>
              </a:rPr>
              <a:t>HTML</a:t>
            </a:r>
          </a:p>
          <a:p>
            <a:pPr marL="342900" marR="0" lvl="0" indent="-342900" algn="l" defTabSz="914400" rtl="0" eaLnBrk="1" fontAlgn="auto" latinLnBrk="0" hangingPunct="1">
              <a:lnSpc>
                <a:spcPct val="150000"/>
              </a:lnSpc>
              <a:spcBef>
                <a:spcPts val="930"/>
              </a:spcBef>
              <a:spcAft>
                <a:spcPts val="0"/>
              </a:spcAft>
              <a:buClr>
                <a:srgbClr val="000000"/>
              </a:buClr>
              <a:buSzPts val="1200"/>
              <a:buFont typeface="Symbol" panose="05050102010706020507" pitchFamily="18" charset="2"/>
              <a:buChar char=""/>
              <a:tabLst>
                <a:tab pos="671195" algn="l"/>
                <a:tab pos="671830" algn="l"/>
              </a:tabLst>
              <a:defRPr/>
            </a:pPr>
            <a:r>
              <a:rPr lang="en-IN" sz="1200" dirty="0">
                <a:latin typeface="Times New Roman" panose="02020603050405020304" pitchFamily="18" charset="0"/>
                <a:ea typeface="Symbol" panose="05050102010706020507" pitchFamily="18" charset="2"/>
                <a:cs typeface="Times New Roman" panose="02020603050405020304" pitchFamily="18" charset="0"/>
              </a:rPr>
              <a:t>CSS</a:t>
            </a:r>
          </a:p>
          <a:p>
            <a:pPr marL="342900" marR="0" lvl="0" indent="-342900" algn="l" defTabSz="914400" rtl="0" eaLnBrk="1" fontAlgn="auto" latinLnBrk="0" hangingPunct="1">
              <a:lnSpc>
                <a:spcPct val="150000"/>
              </a:lnSpc>
              <a:spcBef>
                <a:spcPts val="930"/>
              </a:spcBef>
              <a:spcAft>
                <a:spcPts val="0"/>
              </a:spcAft>
              <a:buClr>
                <a:srgbClr val="000000"/>
              </a:buClr>
              <a:buSzPts val="1200"/>
              <a:buFont typeface="Symbol" panose="05050102010706020507" pitchFamily="18" charset="2"/>
              <a:buChar char=""/>
              <a:tabLst>
                <a:tab pos="671195" algn="l"/>
                <a:tab pos="671830" algn="l"/>
              </a:tabLst>
              <a:defRPr/>
            </a:pPr>
            <a:r>
              <a:rPr kumimoji="0" lang="en-IN" sz="1200" b="0" i="0" u="none" strike="noStrike" kern="0" cap="none" spc="0" normalizeH="0" baseline="0" noProof="0" dirty="0">
                <a:ln>
                  <a:noFill/>
                </a:ln>
                <a:solidFill>
                  <a:srgbClr val="000000"/>
                </a:solidFill>
                <a:effectLst/>
                <a:uLnTx/>
                <a:uFillTx/>
                <a:latin typeface="Times New Roman" panose="02020603050405020304" pitchFamily="18" charset="0"/>
                <a:ea typeface="Symbol" panose="05050102010706020507" pitchFamily="18" charset="2"/>
                <a:cs typeface="Times New Roman" panose="02020603050405020304" pitchFamily="18" charset="0"/>
                <a:sym typeface="Arial"/>
              </a:rPr>
              <a:t>DJANGO</a:t>
            </a:r>
          </a:p>
          <a:p>
            <a:pPr marL="342900" marR="0" lvl="0" indent="-342900" algn="l" defTabSz="914400" rtl="0" eaLnBrk="1" fontAlgn="auto" latinLnBrk="0" hangingPunct="1">
              <a:lnSpc>
                <a:spcPct val="150000"/>
              </a:lnSpc>
              <a:spcBef>
                <a:spcPts val="930"/>
              </a:spcBef>
              <a:spcAft>
                <a:spcPts val="0"/>
              </a:spcAft>
              <a:buClr>
                <a:srgbClr val="000000"/>
              </a:buClr>
              <a:buSzPts val="1200"/>
              <a:buFont typeface="Symbol" panose="05050102010706020507" pitchFamily="18" charset="2"/>
              <a:buChar char=""/>
              <a:tabLst>
                <a:tab pos="671195" algn="l"/>
                <a:tab pos="671830" algn="l"/>
              </a:tabLst>
              <a:defRPr/>
            </a:pPr>
            <a:r>
              <a:rPr lang="en-IN" sz="1200" dirty="0">
                <a:latin typeface="Times New Roman" panose="02020603050405020304" pitchFamily="18" charset="0"/>
                <a:ea typeface="Symbol" panose="05050102010706020507" pitchFamily="18" charset="2"/>
                <a:cs typeface="Times New Roman" panose="02020603050405020304" pitchFamily="18" charset="0"/>
              </a:rPr>
              <a:t>MY SQL</a:t>
            </a:r>
          </a:p>
          <a:p>
            <a:pPr marL="342900" marR="0" lvl="0" indent="-342900" algn="l" defTabSz="914400" rtl="0" eaLnBrk="1" fontAlgn="auto" latinLnBrk="0" hangingPunct="1">
              <a:lnSpc>
                <a:spcPct val="150000"/>
              </a:lnSpc>
              <a:spcBef>
                <a:spcPts val="930"/>
              </a:spcBef>
              <a:spcAft>
                <a:spcPts val="0"/>
              </a:spcAft>
              <a:buClr>
                <a:srgbClr val="000000"/>
              </a:buClr>
              <a:buSzPts val="1200"/>
              <a:buFont typeface="Symbol" panose="05050102010706020507" pitchFamily="18" charset="2"/>
              <a:buChar char=""/>
              <a:tabLst>
                <a:tab pos="671195" algn="l"/>
                <a:tab pos="671830" algn="l"/>
              </a:tabLst>
              <a:defRPr/>
            </a:pPr>
            <a:r>
              <a:rPr kumimoji="0" lang="en-IN" sz="1200" b="0" i="0" u="none" strike="noStrike" kern="0" cap="none" spc="0" normalizeH="0" baseline="0" noProof="0" dirty="0">
                <a:ln>
                  <a:noFill/>
                </a:ln>
                <a:solidFill>
                  <a:srgbClr val="000000"/>
                </a:solidFill>
                <a:effectLst/>
                <a:uLnTx/>
                <a:uFillTx/>
                <a:latin typeface="Times New Roman" panose="02020603050405020304" pitchFamily="18" charset="0"/>
                <a:ea typeface="Symbol" panose="05050102010706020507" pitchFamily="18" charset="2"/>
                <a:cs typeface="Times New Roman" panose="02020603050405020304" pitchFamily="18" charset="0"/>
                <a:sym typeface="Arial"/>
              </a:rPr>
              <a:t>JAVASCRIPT</a:t>
            </a:r>
          </a:p>
        </p:txBody>
      </p:sp>
    </p:spTree>
    <p:extLst>
      <p:ext uri="{BB962C8B-B14F-4D97-AF65-F5344CB8AC3E}">
        <p14:creationId xmlns:p14="http://schemas.microsoft.com/office/powerpoint/2010/main" val="408391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048621" name="Google Shape;141;g20745d61f3c_0_0"/>
          <p:cNvSpPr txBox="1"/>
          <p:nvPr/>
        </p:nvSpPr>
        <p:spPr>
          <a:xfrm>
            <a:off x="1041600" y="159470"/>
            <a:ext cx="70608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Calibri"/>
                <a:ea typeface="Calibri"/>
                <a:cs typeface="Calibri"/>
                <a:sym typeface="Calibri"/>
              </a:rPr>
              <a:t> </a:t>
            </a:r>
            <a:r>
              <a:rPr lang="en" sz="2000" b="1" u="sng" dirty="0">
                <a:latin typeface="Times New Roman" panose="02020603050405020304" pitchFamily="18" charset="0"/>
                <a:ea typeface="Calibri"/>
                <a:cs typeface="Times New Roman" panose="02020603050405020304" pitchFamily="18" charset="0"/>
                <a:sym typeface="Calibri"/>
              </a:rPr>
              <a:t>SYSTEM ARCHITECTURE</a:t>
            </a:r>
            <a:endParaRPr sz="2000" u="sng" dirty="0">
              <a:latin typeface="Times New Roman" panose="02020603050405020304" pitchFamily="18" charset="0"/>
              <a:ea typeface="Calibri"/>
              <a:cs typeface="Times New Roman" panose="02020603050405020304" pitchFamily="18" charset="0"/>
              <a:sym typeface="Calibri"/>
            </a:endParaRPr>
          </a:p>
        </p:txBody>
      </p:sp>
      <p:pic>
        <p:nvPicPr>
          <p:cNvPr id="9" name="Picture 8">
            <a:extLst>
              <a:ext uri="{FF2B5EF4-FFF2-40B4-BE49-F238E27FC236}">
                <a16:creationId xmlns:a16="http://schemas.microsoft.com/office/drawing/2014/main" id="{48F6FD81-815D-DD82-A0C5-19D3B8FDB5EE}"/>
              </a:ext>
            </a:extLst>
          </p:cNvPr>
          <p:cNvPicPr>
            <a:picLocks noChangeAspect="1"/>
          </p:cNvPicPr>
          <p:nvPr/>
        </p:nvPicPr>
        <p:blipFill>
          <a:blip r:embed="rId3"/>
          <a:stretch>
            <a:fillRect/>
          </a:stretch>
        </p:blipFill>
        <p:spPr>
          <a:xfrm>
            <a:off x="2089150" y="1289050"/>
            <a:ext cx="4965700" cy="25654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1325</Words>
  <Application>Microsoft Macintosh PowerPoint</Application>
  <PresentationFormat>On-screen Show (16:9)</PresentationFormat>
  <Paragraphs>114</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AppleSystemUIFont</vt:lpstr>
      <vt:lpstr>Arial</vt:lpstr>
      <vt:lpstr>Calibri</vt:lpstr>
      <vt:lpstr>Helvetica Neue</vt:lpstr>
      <vt:lpstr>Menlo</vt:lpstr>
      <vt:lpstr>Symbol</vt:lpstr>
      <vt:lpstr>Times New Roman</vt:lpstr>
      <vt:lpstr>1_Office Theme</vt:lpstr>
      <vt:lpstr>PowerPoint Presentation</vt:lpstr>
      <vt:lpstr>ABSTRACT</vt:lpstr>
      <vt:lpstr>PROBLEM STATEMENT</vt:lpstr>
      <vt:lpstr>EXISTING SYSTEM</vt:lpstr>
      <vt:lpstr>PROPOSED SYSTEM </vt:lpstr>
      <vt:lpstr>FEATURES</vt:lpstr>
      <vt:lpstr>PowerPoint Presentation</vt:lpstr>
      <vt:lpstr>TECHNOLOGIES USED </vt:lpstr>
      <vt:lpstr>PowerPoint Presentation</vt:lpstr>
      <vt:lpstr>PowerPoint Presentation</vt:lpstr>
      <vt:lpstr>MODULES</vt:lpstr>
      <vt:lpstr>Student Module</vt:lpstr>
      <vt:lpstr>   Faculty Module:           1.Faculty Management: The system enables scheduling, material uploading, attendance recording, and access    to recordings or live streams for lectures.                      2.Communication: Instructors can post announcements and facilitate discussion forums for students to engage               with lecture content.   3.Assessment and Feedback: Posting assignments and quizzes, electronic submission, feedback provision, and             student input on lecture experiences.                           </vt:lpstr>
      <vt:lpstr>PowerPoint Presentation</vt:lpstr>
      <vt:lpstr>PowerPoint Presentation</vt:lpstr>
      <vt:lpstr>PowerPoint Presentation</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RMX2061</dc:creator>
  <cp:lastModifiedBy>ashishnani501@gmail.com</cp:lastModifiedBy>
  <cp:revision>38</cp:revision>
  <dcterms:created xsi:type="dcterms:W3CDTF">2023-12-01T07:56:15Z</dcterms:created>
  <dcterms:modified xsi:type="dcterms:W3CDTF">2024-04-20T18:12:08Z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9887cdea89d8452a895ea02091879308</vt:lpwstr>
  </property>
</Properties>
</file>