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9" r:id="rId34"/>
    <p:sldId id="28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77">
          <p15:clr>
            <a:srgbClr val="A4A3A4"/>
          </p15:clr>
        </p15:guide>
        <p15:guide id="2" pos="3807">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UVwjH7wbfz+zK599nVEMK2YZE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077"/>
        <p:guide pos="38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teja donthula" userId="d77f5ed0c7f9666b" providerId="LiveId" clId="{12B7F3A5-AF4C-4DC6-8886-211B4A84A4BB}"/>
    <pc:docChg chg="modSld sldOrd">
      <pc:chgData name="shivateja donthula" userId="d77f5ed0c7f9666b" providerId="LiveId" clId="{12B7F3A5-AF4C-4DC6-8886-211B4A84A4BB}" dt="2024-04-01T08:50:35.169" v="1"/>
      <pc:docMkLst>
        <pc:docMk/>
      </pc:docMkLst>
      <pc:sldChg chg="ord">
        <pc:chgData name="shivateja donthula" userId="d77f5ed0c7f9666b" providerId="LiveId" clId="{12B7F3A5-AF4C-4DC6-8886-211B4A84A4BB}" dt="2024-04-01T08:50:35.169" v="1"/>
        <pc:sldMkLst>
          <pc:docMk/>
          <pc:sldMk cId="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 name="Google Shape;4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 name="Google Shape;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cf68d5bca_2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cf68d5bca_2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6cf68d5bca_2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cf68d5bca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cf68d5bca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g26cf68d5bca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023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cf68d5bca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6cf68d5bca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g26cf68d5bca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85" name="Google Shape;85;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cf68d5bc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6cf68d5bca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26cf68d5bca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7"/>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8"/>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5"/>
        <p:cNvGrpSpPr/>
        <p:nvPr/>
      </p:nvGrpSpPr>
      <p:grpSpPr>
        <a:xfrm>
          <a:off x="0" y="0"/>
          <a:ext cx="0" cy="0"/>
          <a:chOff x="0" y="0"/>
          <a:chExt cx="0" cy="0"/>
        </a:xfrm>
      </p:grpSpPr>
      <p:sp>
        <p:nvSpPr>
          <p:cNvPr id="36" name="Google Shape;36;p4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0"/>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00" b="1" i="0" u="none" strike="noStrike" cap="none">
                <a:solidFill>
                  <a:srgbClr val="C7732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6"/>
          <p:cNvPicPr preferRelativeResize="0"/>
          <p:nvPr/>
        </p:nvPicPr>
        <p:blipFill rotWithShape="1">
          <a:blip r:embed="rId6">
            <a:alphaModFix/>
          </a:blip>
          <a:srcRect/>
          <a:stretch/>
        </p:blipFill>
        <p:spPr>
          <a:xfrm>
            <a:off x="317151" y="318062"/>
            <a:ext cx="1175746" cy="1270065"/>
          </a:xfrm>
          <a:prstGeom prst="rect">
            <a:avLst/>
          </a:prstGeom>
          <a:noFill/>
          <a:ln>
            <a:noFill/>
          </a:ln>
        </p:spPr>
      </p:pic>
      <p:sp>
        <p:nvSpPr>
          <p:cNvPr id="16" name="Google Shape;16;p36"/>
          <p:cNvSpPr/>
          <p:nvPr/>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 name="Google Shape;17;p36"/>
          <p:cNvSpPr/>
          <p:nvPr/>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link.springer.com/article/10.1007/s11356-01430243" TargetMode="External"/><Relationship Id="rId3" Type="http://schemas.openxmlformats.org/officeDocument/2006/relationships/hyperlink" Target="https://www.researchgate.net/scientific-contributions/N-A-Karina-2140040405?_tp=eyJjb250ZXh0Ijp7ImZpcnN0UGFnZSI6InB1YmxpY2F0aW9uIiwicGFnZSI6InB1YmxpY2F0aW9uIn19" TargetMode="External"/><Relationship Id="rId7" Type="http://schemas.openxmlformats.org/officeDocument/2006/relationships/hyperlink" Target="http://dx.doi.org/10.1088/1742-6596/978/1/01201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researchgate.net/scientific-contributions/M-I-Syarif-2258590077?_tp=eyJjb250ZXh0Ijp7ImZpcnN0UGFnZSI6InB1YmxpY2F0aW9uIiwicGFnZSI6InB1YmxpY2F0aW9uIn19" TargetMode="External"/><Relationship Id="rId5" Type="http://schemas.openxmlformats.org/officeDocument/2006/relationships/hyperlink" Target="https://www.researchgate.net/profile/Jos-Tarigan-2?_tp=eyJjb250ZXh0Ijp7ImZpcnN0UGFnZSI6InB1YmxpY2F0aW9uIiwicGFnZSI6InB1YmxpY2F0aW9uIn19" TargetMode="External"/><Relationship Id="rId4" Type="http://schemas.openxmlformats.org/officeDocument/2006/relationships/hyperlink" Target="https://www.researchgate.net/profile/Poltak-Sihombing?_tp=eyJjb250ZXh0Ijp7ImZpcnN0UGFnZSI6InB1YmxpY2F0aW9uIiwicGFnZSI6InB1YmxpY2F0aW9uIn1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ctrTitle"/>
          </p:nvPr>
        </p:nvSpPr>
        <p:spPr>
          <a:xfrm>
            <a:off x="1439227" y="3041785"/>
            <a:ext cx="9820910" cy="714138"/>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3600"/>
              <a:buFont typeface="Times New Roman"/>
              <a:buNone/>
            </a:pPr>
            <a:r>
              <a:rPr lang="en-US" sz="3600" b="1">
                <a:solidFill>
                  <a:srgbClr val="124163"/>
                </a:solidFill>
              </a:rPr>
              <a:t>HYDROCULTURE USING IOT</a:t>
            </a:r>
            <a:endParaRPr/>
          </a:p>
        </p:txBody>
      </p:sp>
      <p:sp>
        <p:nvSpPr>
          <p:cNvPr id="47" name="Google Shape;47;p1"/>
          <p:cNvSpPr txBox="1"/>
          <p:nvPr/>
        </p:nvSpPr>
        <p:spPr>
          <a:xfrm>
            <a:off x="1212215" y="73025"/>
            <a:ext cx="10274935" cy="143954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2060"/>
              </a:buClr>
              <a:buSzPts val="3600"/>
              <a:buFont typeface="Times New Roman"/>
              <a:buNone/>
            </a:pPr>
            <a:r>
              <a:rPr lang="en-US" sz="3600" b="0" i="0" u="none" strike="noStrike" cap="none">
                <a:solidFill>
                  <a:srgbClr val="002060"/>
                </a:solidFill>
                <a:latin typeface="Times New Roman"/>
                <a:ea typeface="Times New Roman"/>
                <a:cs typeface="Times New Roman"/>
                <a:sym typeface="Times New Roman"/>
              </a:rPr>
              <a:t>  VIDYA JYOTHI INSTITUTE OF TECHNOLOGY</a:t>
            </a:r>
            <a:endParaRPr sz="4000" b="0" i="0" u="none" strike="noStrike" cap="none">
              <a:solidFill>
                <a:srgbClr val="00206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002060"/>
              </a:buClr>
              <a:buSzPts val="1800"/>
              <a:buFont typeface="Times New Roman"/>
              <a:buNone/>
            </a:pPr>
            <a:r>
              <a:rPr lang="en-US" sz="1800" b="0" i="0" u="none" strike="noStrike" cap="none">
                <a:solidFill>
                  <a:srgbClr val="002060"/>
                </a:solidFill>
                <a:latin typeface="Times New Roman"/>
                <a:ea typeface="Times New Roman"/>
                <a:cs typeface="Times New Roman"/>
                <a:sym typeface="Times New Roman"/>
              </a:rPr>
              <a:t>                                                                                                                                       Autonomous Insitution</a:t>
            </a:r>
            <a:endParaRPr/>
          </a:p>
          <a:p>
            <a:pPr marL="0" marR="0" lvl="0" indent="0" algn="ctr" rtl="0">
              <a:lnSpc>
                <a:spcPct val="90000"/>
              </a:lnSpc>
              <a:spcBef>
                <a:spcPts val="0"/>
              </a:spcBef>
              <a:spcAft>
                <a:spcPts val="0"/>
              </a:spcAft>
              <a:buClr>
                <a:srgbClr val="002060"/>
              </a:buClr>
              <a:buSzPts val="1800"/>
              <a:buFont typeface="Times New Roman"/>
              <a:buNone/>
            </a:pPr>
            <a:r>
              <a:rPr lang="en-US" sz="1800" b="0" i="0" u="none" strike="noStrike" cap="none">
                <a:solidFill>
                  <a:srgbClr val="002060"/>
                </a:solidFill>
                <a:latin typeface="Times New Roman"/>
                <a:ea typeface="Times New Roman"/>
                <a:cs typeface="Times New Roman"/>
                <a:sym typeface="Times New Roman"/>
              </a:rPr>
              <a:t>                                                                                                                         Aziz Nagar, Hyderabad - 500075</a:t>
            </a:r>
            <a:endParaRPr/>
          </a:p>
        </p:txBody>
      </p:sp>
      <p:sp>
        <p:nvSpPr>
          <p:cNvPr id="48" name="Google Shape;48;p1"/>
          <p:cNvSpPr txBox="1"/>
          <p:nvPr/>
        </p:nvSpPr>
        <p:spPr>
          <a:xfrm>
            <a:off x="308209" y="4891472"/>
            <a:ext cx="3801979" cy="132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124163"/>
                </a:solidFill>
                <a:latin typeface="Times New Roman"/>
                <a:ea typeface="Times New Roman"/>
                <a:cs typeface="Times New Roman"/>
                <a:sym typeface="Times New Roman"/>
              </a:rPr>
              <a:t>Under the guidance of</a:t>
            </a:r>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124163"/>
                </a:solidFill>
                <a:latin typeface="Times New Roman"/>
                <a:ea typeface="Times New Roman"/>
                <a:cs typeface="Times New Roman"/>
                <a:sym typeface="Times New Roman"/>
              </a:rPr>
              <a:t>Ms.K.Nirosha</a:t>
            </a:r>
            <a:endParaRPr sz="2000" b="1" i="0" u="none" strike="noStrike" cap="none">
              <a:solidFill>
                <a:srgbClr val="12416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124163"/>
                </a:solidFill>
                <a:latin typeface="Times New Roman"/>
                <a:ea typeface="Times New Roman"/>
                <a:cs typeface="Times New Roman"/>
                <a:sym typeface="Times New Roman"/>
              </a:rPr>
              <a:t>Asst.Professor</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124163"/>
                </a:solidFill>
                <a:latin typeface="Times New Roman"/>
                <a:ea typeface="Times New Roman"/>
                <a:cs typeface="Times New Roman"/>
                <a:sym typeface="Times New Roman"/>
              </a:rPr>
              <a:t>AI dept.</a:t>
            </a:r>
            <a:endParaRPr/>
          </a:p>
        </p:txBody>
      </p:sp>
      <p:sp>
        <p:nvSpPr>
          <p:cNvPr id="49" name="Google Shape;49;p1"/>
          <p:cNvSpPr txBox="1"/>
          <p:nvPr/>
        </p:nvSpPr>
        <p:spPr>
          <a:xfrm>
            <a:off x="9026013" y="4994787"/>
            <a:ext cx="3536827" cy="19457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124163"/>
                </a:solidFill>
                <a:latin typeface="Times New Roman"/>
                <a:ea typeface="Times New Roman"/>
                <a:cs typeface="Times New Roman"/>
                <a:sym typeface="Times New Roman"/>
              </a:rPr>
              <a:t>By:</a:t>
            </a:r>
            <a:endParaRPr/>
          </a:p>
          <a:p>
            <a:pPr marL="0" marR="0" lvl="0" indent="0" algn="l" rtl="0">
              <a:lnSpc>
                <a:spcPct val="100000"/>
              </a:lnSpc>
              <a:spcBef>
                <a:spcPts val="0"/>
              </a:spcBef>
              <a:spcAft>
                <a:spcPts val="0"/>
              </a:spcAft>
              <a:buNone/>
            </a:pPr>
            <a:r>
              <a:rPr lang="en-US" sz="1600" b="0" i="0" u="none" strike="noStrike" cap="none">
                <a:solidFill>
                  <a:srgbClr val="124163"/>
                </a:solidFill>
                <a:latin typeface="Times New Roman"/>
                <a:ea typeface="Times New Roman"/>
                <a:cs typeface="Times New Roman"/>
                <a:sym typeface="Times New Roman"/>
              </a:rPr>
              <a:t> D . Vaishnavi (20911A3521)</a:t>
            </a:r>
            <a:endParaRPr/>
          </a:p>
          <a:p>
            <a:pPr marL="0" marR="0" lvl="0" indent="0" algn="l" rtl="0">
              <a:lnSpc>
                <a:spcPct val="100000"/>
              </a:lnSpc>
              <a:spcBef>
                <a:spcPts val="0"/>
              </a:spcBef>
              <a:spcAft>
                <a:spcPts val="0"/>
              </a:spcAft>
              <a:buNone/>
            </a:pPr>
            <a:r>
              <a:rPr lang="en-US" sz="1600" b="0" i="0" u="none" strike="noStrike" cap="none">
                <a:solidFill>
                  <a:srgbClr val="124163"/>
                </a:solidFill>
                <a:latin typeface="Times New Roman"/>
                <a:ea typeface="Times New Roman"/>
                <a:cs typeface="Times New Roman"/>
                <a:sym typeface="Times New Roman"/>
              </a:rPr>
              <a:t> S . Chaithrika (20911A3555)</a:t>
            </a:r>
            <a:endParaRPr/>
          </a:p>
          <a:p>
            <a:pPr marL="0" marR="0" lvl="0" indent="0" algn="l" rtl="0">
              <a:lnSpc>
                <a:spcPct val="100000"/>
              </a:lnSpc>
              <a:spcBef>
                <a:spcPts val="0"/>
              </a:spcBef>
              <a:spcAft>
                <a:spcPts val="0"/>
              </a:spcAft>
              <a:buNone/>
            </a:pPr>
            <a:r>
              <a:rPr lang="en-US" sz="1600" b="0" i="0" u="none" strike="noStrike" cap="none">
                <a:solidFill>
                  <a:srgbClr val="124163"/>
                </a:solidFill>
                <a:latin typeface="Times New Roman"/>
                <a:ea typeface="Times New Roman"/>
                <a:cs typeface="Times New Roman"/>
                <a:sym typeface="Times New Roman"/>
              </a:rPr>
              <a:t> E . Soujanya    (21915A3505)</a:t>
            </a:r>
            <a:endParaRPr sz="1600" b="0" i="0" u="none" strike="noStrike" cap="none">
              <a:solidFill>
                <a:srgbClr val="12416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0" i="0" u="none" strike="noStrike" cap="none">
                <a:solidFill>
                  <a:srgbClr val="124163"/>
                </a:solidFill>
                <a:latin typeface="Times New Roman"/>
                <a:ea typeface="Times New Roman"/>
                <a:cs typeface="Times New Roman"/>
                <a:sym typeface="Times New Roman"/>
              </a:rPr>
              <a:t> B . Saritha       (20911A3570)</a:t>
            </a:r>
            <a:endParaRPr sz="1600" b="0" i="0" u="none" strike="noStrike" cap="none">
              <a:solidFill>
                <a:srgbClr val="12416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0" i="0" u="none" strike="noStrike" cap="none">
                <a:solidFill>
                  <a:srgbClr val="124163"/>
                </a:solidFill>
                <a:latin typeface="Times New Roman"/>
                <a:ea typeface="Times New Roman"/>
                <a:cs typeface="Times New Roman"/>
                <a:sym typeface="Times New Roman"/>
              </a:rPr>
              <a:t>  </a:t>
            </a:r>
            <a:endParaRPr/>
          </a:p>
        </p:txBody>
      </p:sp>
      <p:sp>
        <p:nvSpPr>
          <p:cNvPr id="50" name="Google Shape;50;p1"/>
          <p:cNvSpPr txBox="1">
            <a:spLocks noGrp="1"/>
          </p:cNvSpPr>
          <p:nvPr>
            <p:ph type="subTitle" idx="1"/>
          </p:nvPr>
        </p:nvSpPr>
        <p:spPr>
          <a:xfrm>
            <a:off x="1811020" y="6487795"/>
            <a:ext cx="8301990" cy="370205"/>
          </a:xfrm>
          <a:prstGeom prst="rect">
            <a:avLst/>
          </a:prstGeom>
          <a:noFill/>
          <a:ln>
            <a:noFill/>
          </a:ln>
        </p:spPr>
        <p:txBody>
          <a:bodyPr spcFirstLastPara="1" wrap="square" lIns="91425" tIns="45700" rIns="91425" bIns="45700" anchor="b" anchorCtr="0">
            <a:normAutofit fontScale="77500" lnSpcReduction="20000"/>
          </a:bodyPr>
          <a:lstStyle/>
          <a:p>
            <a:pPr marL="457200" lvl="0" indent="-406400" algn="ctr" rtl="0">
              <a:lnSpc>
                <a:spcPct val="90000"/>
              </a:lnSpc>
              <a:spcBef>
                <a:spcPts val="1000"/>
              </a:spcBef>
              <a:spcAft>
                <a:spcPts val="0"/>
              </a:spcAft>
              <a:buSzPct val="172043"/>
              <a:buNone/>
            </a:pPr>
            <a:r>
              <a:rPr lang="en-US" sz="1800" b="1">
                <a:latin typeface="Times New Roman"/>
                <a:ea typeface="Times New Roman"/>
                <a:cs typeface="Times New Roman"/>
                <a:sym typeface="Times New Roman"/>
              </a:rPr>
              <a:t>                 </a:t>
            </a:r>
            <a:endParaRPr sz="1800" b="1">
              <a:solidFill>
                <a:srgbClr val="E30000"/>
              </a:solidFill>
              <a:latin typeface="Times New Roman"/>
              <a:ea typeface="Times New Roman"/>
              <a:cs typeface="Times New Roman"/>
              <a:sym typeface="Times New Roman"/>
            </a:endParaRPr>
          </a:p>
        </p:txBody>
      </p:sp>
      <p:sp>
        <p:nvSpPr>
          <p:cNvPr id="51" name="Google Shape;51;p1"/>
          <p:cNvSpPr txBox="1">
            <a:spLocks noGrp="1"/>
          </p:cNvSpPr>
          <p:nvPr>
            <p:ph type="ftr" idx="11"/>
          </p:nvPr>
        </p:nvSpPr>
        <p:spPr>
          <a:xfrm>
            <a:off x="4038600" y="1836225"/>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52" name="Google Shape;52;p1"/>
          <p:cNvSpPr txBox="1">
            <a:spLocks noGrp="1"/>
          </p:cNvSpPr>
          <p:nvPr>
            <p:ph type="dt" idx="10"/>
          </p:nvPr>
        </p:nvSpPr>
        <p:spPr>
          <a:xfrm>
            <a:off x="330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8/25/2023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Limitations</a:t>
            </a:r>
            <a:endParaRPr/>
          </a:p>
        </p:txBody>
      </p:sp>
      <p:sp>
        <p:nvSpPr>
          <p:cNvPr id="130" name="Google Shape;130;p7"/>
          <p:cNvSpPr txBox="1">
            <a:spLocks noGrp="1"/>
          </p:cNvSpPr>
          <p:nvPr>
            <p:ph type="body" idx="1"/>
          </p:nvPr>
        </p:nvSpPr>
        <p:spPr>
          <a:xfrm>
            <a:off x="349250" y="1847850"/>
            <a:ext cx="10515600" cy="401217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1800"/>
              <a:buNone/>
            </a:pPr>
            <a:r>
              <a:rPr lang="en-US" sz="2000" b="1" dirty="0">
                <a:latin typeface="Times New Roman" panose="02020603050405020304" pitchFamily="18" charset="0"/>
                <a:ea typeface="Times New Roman"/>
                <a:cs typeface="Times New Roman" panose="02020603050405020304" pitchFamily="18" charset="0"/>
                <a:sym typeface="Times New Roman"/>
              </a:rPr>
              <a:t>        Initial Cost:</a:t>
            </a: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1028700" lvl="2" indent="0" algn="just" rtl="0">
              <a:lnSpc>
                <a:spcPct val="90000"/>
              </a:lnSpc>
              <a:spcBef>
                <a:spcPts val="500"/>
              </a:spcBef>
              <a:spcAft>
                <a:spcPts val="0"/>
              </a:spcAft>
              <a:buSzPts val="1800"/>
              <a:buNone/>
            </a:pPr>
            <a:r>
              <a:rPr lang="en-US" dirty="0">
                <a:latin typeface="Times New Roman" panose="02020603050405020304" pitchFamily="18" charset="0"/>
                <a:ea typeface="Times New Roman"/>
                <a:cs typeface="Times New Roman" panose="02020603050405020304" pitchFamily="18" charset="0"/>
                <a:sym typeface="Times New Roman"/>
              </a:rPr>
              <a:t>Setting up a hydroponic system can involve higher initial costs compared to traditional soil-based methods. Expenses include infrastructure, pumps, nutrient solutions, and monitoring equipment.</a:t>
            </a:r>
          </a:p>
          <a:p>
            <a:pPr marL="0" lvl="0" indent="0" algn="just" rtl="0">
              <a:lnSpc>
                <a:spcPct val="90000"/>
              </a:lnSpc>
              <a:spcBef>
                <a:spcPts val="1000"/>
              </a:spcBef>
              <a:spcAft>
                <a:spcPts val="0"/>
              </a:spcAft>
              <a:buSzPts val="1800"/>
              <a:buNone/>
            </a:pPr>
            <a:r>
              <a:rPr lang="en-US" sz="2000" b="1" dirty="0">
                <a:latin typeface="Times New Roman" panose="02020603050405020304" pitchFamily="18" charset="0"/>
                <a:ea typeface="Times New Roman"/>
                <a:cs typeface="Times New Roman" panose="02020603050405020304" pitchFamily="18" charset="0"/>
                <a:sym typeface="Times New Roman"/>
              </a:rPr>
              <a:t>        Complexity:</a:t>
            </a:r>
            <a:endParaRPr sz="2000" dirty="0">
              <a:latin typeface="Times New Roman" panose="02020603050405020304" pitchFamily="18" charset="0"/>
              <a:ea typeface="Times New Roman"/>
              <a:cs typeface="Times New Roman" panose="02020603050405020304" pitchFamily="18" charset="0"/>
              <a:sym typeface="Times New Roman"/>
            </a:endParaRPr>
          </a:p>
          <a:p>
            <a:pPr marL="1028700" lvl="2" indent="0" algn="just" rtl="0">
              <a:lnSpc>
                <a:spcPct val="90000"/>
              </a:lnSpc>
              <a:spcBef>
                <a:spcPts val="500"/>
              </a:spcBef>
              <a:spcAft>
                <a:spcPts val="0"/>
              </a:spcAft>
              <a:buSzPts val="1800"/>
              <a:buNone/>
            </a:pPr>
            <a:r>
              <a:rPr lang="en-US" dirty="0">
                <a:latin typeface="Times New Roman" panose="02020603050405020304" pitchFamily="18" charset="0"/>
                <a:ea typeface="Times New Roman"/>
                <a:cs typeface="Times New Roman" panose="02020603050405020304" pitchFamily="18" charset="0"/>
                <a:sym typeface="Times New Roman"/>
              </a:rPr>
              <a:t>Hydroponic systems can be complex and require a certain level of technical knowledge. Beginners may find it challenging to set up and maintain an efficient hydroponic </a:t>
            </a:r>
            <a:r>
              <a:rPr lang="en-US">
                <a:latin typeface="Times New Roman" panose="02020603050405020304" pitchFamily="18" charset="0"/>
                <a:ea typeface="Times New Roman"/>
                <a:cs typeface="Times New Roman" panose="02020603050405020304" pitchFamily="18" charset="0"/>
                <a:sym typeface="Times New Roman"/>
              </a:rPr>
              <a:t>system.</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000"/>
              </a:spcBef>
              <a:spcAft>
                <a:spcPts val="0"/>
              </a:spcAft>
              <a:buSzPts val="1800"/>
              <a:buNone/>
            </a:pPr>
            <a:r>
              <a:rPr lang="en-US" sz="2000" b="1" dirty="0">
                <a:latin typeface="Times New Roman" panose="02020603050405020304" pitchFamily="18" charset="0"/>
                <a:ea typeface="Times New Roman"/>
                <a:cs typeface="Times New Roman" panose="02020603050405020304" pitchFamily="18" charset="0"/>
                <a:sym typeface="Times New Roman"/>
              </a:rPr>
              <a:t>        Dependency on Technology:</a:t>
            </a:r>
            <a:endParaRPr sz="2000" dirty="0">
              <a:latin typeface="Times New Roman" panose="02020603050405020304" pitchFamily="18" charset="0"/>
              <a:ea typeface="Times New Roman"/>
              <a:cs typeface="Times New Roman" panose="02020603050405020304" pitchFamily="18" charset="0"/>
              <a:sym typeface="Times New Roman"/>
            </a:endParaRPr>
          </a:p>
          <a:p>
            <a:pPr marL="1028700" lvl="2" indent="0" algn="just" rtl="0">
              <a:lnSpc>
                <a:spcPct val="90000"/>
              </a:lnSpc>
              <a:spcBef>
                <a:spcPts val="500"/>
              </a:spcBef>
              <a:spcAft>
                <a:spcPts val="0"/>
              </a:spcAft>
              <a:buSzPts val="1800"/>
              <a:buNone/>
            </a:pPr>
            <a:r>
              <a:rPr lang="en-US" dirty="0">
                <a:latin typeface="Times New Roman" panose="02020603050405020304" pitchFamily="18" charset="0"/>
                <a:ea typeface="Times New Roman"/>
                <a:cs typeface="Times New Roman" panose="02020603050405020304" pitchFamily="18" charset="0"/>
                <a:sym typeface="Times New Roman"/>
              </a:rPr>
              <a:t>Hydroponic systems heavily rely on technology, such as pumps, sensors, and controllers. Power outages or technical failures can disrupt the system, potentially impacting plant health.</a:t>
            </a:r>
          </a:p>
          <a:p>
            <a:pPr marL="1028700" lvl="2" indent="0" algn="just" rtl="0">
              <a:lnSpc>
                <a:spcPct val="90000"/>
              </a:lnSpc>
              <a:spcBef>
                <a:spcPts val="500"/>
              </a:spcBef>
              <a:spcAft>
                <a:spcPts val="0"/>
              </a:spcAft>
              <a:buSzPts val="1800"/>
              <a:buNone/>
            </a:pPr>
            <a:r>
              <a:rPr lang="en-US"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114300" lvl="0" indent="0" algn="just" rtl="0">
              <a:lnSpc>
                <a:spcPct val="100000"/>
              </a:lnSpc>
              <a:spcBef>
                <a:spcPts val="1000"/>
              </a:spcBef>
              <a:spcAft>
                <a:spcPts val="0"/>
              </a:spcAft>
              <a:buSzPts val="1800"/>
              <a:buNone/>
            </a:pPr>
            <a:endParaRPr sz="7200" dirty="0">
              <a:latin typeface="Times New Roman"/>
              <a:ea typeface="Times New Roman"/>
              <a:cs typeface="Times New Roman"/>
              <a:sym typeface="Times New Roman"/>
            </a:endParaRPr>
          </a:p>
          <a:p>
            <a:pPr marL="114300" lvl="0" indent="0" algn="just" rtl="0">
              <a:lnSpc>
                <a:spcPct val="100000"/>
              </a:lnSpc>
              <a:spcBef>
                <a:spcPts val="1000"/>
              </a:spcBef>
              <a:spcAft>
                <a:spcPts val="0"/>
              </a:spcAft>
              <a:buSzPts val="1800"/>
              <a:buNone/>
            </a:pPr>
            <a:endParaRPr sz="7200" dirty="0">
              <a:latin typeface="Times New Roman"/>
              <a:ea typeface="Times New Roman"/>
              <a:cs typeface="Times New Roman"/>
              <a:sym typeface="Times New Roman"/>
            </a:endParaRPr>
          </a:p>
          <a:p>
            <a:pPr marL="114300" lvl="0" indent="0" algn="just" rtl="0">
              <a:lnSpc>
                <a:spcPct val="100000"/>
              </a:lnSpc>
              <a:spcBef>
                <a:spcPts val="1000"/>
              </a:spcBef>
              <a:spcAft>
                <a:spcPts val="0"/>
              </a:spcAft>
              <a:buSzPts val="1800"/>
              <a:buNone/>
            </a:pPr>
            <a:endParaRPr sz="7200" dirty="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7200" dirty="0">
              <a:latin typeface="Times New Roman"/>
              <a:ea typeface="Times New Roman"/>
              <a:cs typeface="Times New Roman"/>
              <a:sym typeface="Times New Roman"/>
            </a:endParaRPr>
          </a:p>
        </p:txBody>
      </p:sp>
      <p:sp>
        <p:nvSpPr>
          <p:cNvPr id="131" name="Google Shape;1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32" name="Google Shape;132;p7"/>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Limitations</a:t>
            </a:r>
            <a:endParaRPr/>
          </a:p>
        </p:txBody>
      </p:sp>
      <p:sp>
        <p:nvSpPr>
          <p:cNvPr id="138" name="Google Shape;138;p8"/>
          <p:cNvSpPr txBox="1">
            <a:spLocks noGrp="1"/>
          </p:cNvSpPr>
          <p:nvPr>
            <p:ph type="body" idx="1"/>
          </p:nvPr>
        </p:nvSpPr>
        <p:spPr>
          <a:xfrm>
            <a:off x="599768" y="1825625"/>
            <a:ext cx="10754032" cy="43513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SzPts val="1800"/>
              <a:buNone/>
            </a:pPr>
            <a:r>
              <a:rPr lang="en-US" sz="1900" b="1" dirty="0">
                <a:latin typeface="Times New Roman"/>
                <a:ea typeface="Times New Roman"/>
                <a:cs typeface="Times New Roman"/>
                <a:sym typeface="Times New Roman"/>
              </a:rPr>
              <a:t>    </a:t>
            </a:r>
            <a:endParaRPr dirty="0"/>
          </a:p>
          <a:p>
            <a:pPr marL="0" lvl="0" indent="0" algn="just" rtl="0">
              <a:lnSpc>
                <a:spcPct val="90000"/>
              </a:lnSpc>
              <a:spcBef>
                <a:spcPts val="1000"/>
              </a:spcBef>
              <a:spcAft>
                <a:spcPts val="0"/>
              </a:spcAft>
              <a:buSzPts val="1800"/>
              <a:buNone/>
            </a:pPr>
            <a:r>
              <a:rPr lang="en-US" sz="1900" b="1" dirty="0">
                <a:latin typeface="Times New Roman"/>
                <a:ea typeface="Times New Roman"/>
                <a:cs typeface="Times New Roman"/>
                <a:sym typeface="Times New Roman"/>
              </a:rPr>
              <a:t>     Sensitivity to Environmental Factors:</a:t>
            </a:r>
            <a:endParaRPr sz="1900" dirty="0">
              <a:latin typeface="Times New Roman"/>
              <a:ea typeface="Times New Roman"/>
              <a:cs typeface="Times New Roman"/>
              <a:sym typeface="Times New Roman"/>
            </a:endParaRPr>
          </a:p>
          <a:p>
            <a:pPr marL="571500" lvl="1" indent="0" algn="just" rtl="0">
              <a:lnSpc>
                <a:spcPct val="90000"/>
              </a:lnSpc>
              <a:spcBef>
                <a:spcPts val="500"/>
              </a:spcBef>
              <a:spcAft>
                <a:spcPts val="0"/>
              </a:spcAft>
              <a:buSzPts val="1800"/>
              <a:buNone/>
            </a:pPr>
            <a:r>
              <a:rPr lang="en-US" sz="1700" dirty="0">
                <a:latin typeface="Times New Roman"/>
                <a:ea typeface="Times New Roman"/>
                <a:cs typeface="Times New Roman"/>
                <a:sym typeface="Times New Roman"/>
              </a:rPr>
              <a:t>Hydroponic systems are sensitive to environmental factors like temperature and humidity. Fluctuations in these conditions can impact nutrient uptake and plant growth.</a:t>
            </a:r>
            <a:endParaRPr dirty="0"/>
          </a:p>
          <a:p>
            <a:pPr marL="571500" lvl="1" indent="0" algn="just" rtl="0">
              <a:lnSpc>
                <a:spcPct val="90000"/>
              </a:lnSpc>
              <a:spcBef>
                <a:spcPts val="500"/>
              </a:spcBef>
              <a:spcAft>
                <a:spcPts val="0"/>
              </a:spcAft>
              <a:buSzPts val="1800"/>
              <a:buNone/>
            </a:pPr>
            <a:endParaRPr sz="3300"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800"/>
              <a:buNone/>
            </a:pPr>
            <a:r>
              <a:rPr lang="en-US" sz="1900" b="1" dirty="0">
                <a:latin typeface="Times New Roman"/>
                <a:ea typeface="Times New Roman"/>
                <a:cs typeface="Times New Roman"/>
                <a:sym typeface="Times New Roman"/>
              </a:rPr>
              <a:t>     Disease Spread:</a:t>
            </a:r>
            <a:endParaRPr sz="1900" dirty="0">
              <a:latin typeface="Times New Roman"/>
              <a:ea typeface="Times New Roman"/>
              <a:cs typeface="Times New Roman"/>
              <a:sym typeface="Times New Roman"/>
            </a:endParaRPr>
          </a:p>
          <a:p>
            <a:pPr marL="571500" lvl="1" indent="0" algn="just" rtl="0">
              <a:lnSpc>
                <a:spcPct val="90000"/>
              </a:lnSpc>
              <a:spcBef>
                <a:spcPts val="500"/>
              </a:spcBef>
              <a:spcAft>
                <a:spcPts val="0"/>
              </a:spcAft>
              <a:buSzPts val="1800"/>
              <a:buNone/>
            </a:pPr>
            <a:r>
              <a:rPr lang="en-US" sz="1700" dirty="0">
                <a:latin typeface="Times New Roman"/>
                <a:ea typeface="Times New Roman"/>
                <a:cs typeface="Times New Roman"/>
                <a:sym typeface="Times New Roman"/>
              </a:rPr>
              <a:t>While hydroponic systems can reduce the risk of soil-borne diseases, they are not immune to pathogens. Diseases can still spread through water systems, affecting multiple plants.</a:t>
            </a:r>
            <a:endParaRPr dirty="0"/>
          </a:p>
          <a:p>
            <a:pPr marL="571500" lvl="1" indent="0" algn="just" rtl="0">
              <a:lnSpc>
                <a:spcPct val="90000"/>
              </a:lnSpc>
              <a:spcBef>
                <a:spcPts val="500"/>
              </a:spcBef>
              <a:spcAft>
                <a:spcPts val="0"/>
              </a:spcAft>
              <a:buSzPts val="1800"/>
              <a:buNone/>
            </a:pPr>
            <a:endParaRPr sz="2100"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800"/>
              <a:buNone/>
            </a:pPr>
            <a:r>
              <a:rPr lang="en-US" sz="2100" b="1" dirty="0">
                <a:latin typeface="Times New Roman"/>
                <a:ea typeface="Times New Roman"/>
                <a:cs typeface="Times New Roman"/>
                <a:sym typeface="Times New Roman"/>
              </a:rPr>
              <a:t>    </a:t>
            </a:r>
            <a:r>
              <a:rPr lang="en-US" sz="1900" b="1" dirty="0">
                <a:latin typeface="Times New Roman"/>
                <a:ea typeface="Times New Roman"/>
                <a:cs typeface="Times New Roman"/>
                <a:sym typeface="Times New Roman"/>
              </a:rPr>
              <a:t>Nutrient Imbalance:</a:t>
            </a:r>
            <a:endParaRPr sz="1900" dirty="0">
              <a:latin typeface="Times New Roman"/>
              <a:ea typeface="Times New Roman"/>
              <a:cs typeface="Times New Roman"/>
              <a:sym typeface="Times New Roman"/>
            </a:endParaRPr>
          </a:p>
          <a:p>
            <a:pPr marL="571500" lvl="1" indent="0" algn="just" rtl="0">
              <a:lnSpc>
                <a:spcPct val="90000"/>
              </a:lnSpc>
              <a:spcBef>
                <a:spcPts val="500"/>
              </a:spcBef>
              <a:spcAft>
                <a:spcPts val="0"/>
              </a:spcAft>
              <a:buSzPts val="1800"/>
              <a:buNone/>
            </a:pPr>
            <a:r>
              <a:rPr lang="en-US" sz="1700" dirty="0">
                <a:latin typeface="Times New Roman"/>
                <a:ea typeface="Times New Roman"/>
                <a:cs typeface="Times New Roman"/>
                <a:sym typeface="Times New Roman"/>
              </a:rPr>
              <a:t>Maintaining the correct balance of nutrients is crucial in hydroponics. If not properly monitored and adjusted, nutrient imbalances can occur, leading to deficiencies or toxicities in plants.</a:t>
            </a:r>
            <a:endParaRPr dirty="0"/>
          </a:p>
          <a:p>
            <a:pPr marL="114300" lvl="0" indent="0" algn="just" rtl="0">
              <a:lnSpc>
                <a:spcPct val="90000"/>
              </a:lnSpc>
              <a:spcBef>
                <a:spcPts val="1000"/>
              </a:spcBef>
              <a:spcAft>
                <a:spcPts val="0"/>
              </a:spcAft>
              <a:buSzPts val="1800"/>
              <a:buNone/>
            </a:pPr>
            <a:r>
              <a:rPr lang="en-US" sz="2800" b="1" dirty="0">
                <a:latin typeface="Times New Roman"/>
                <a:ea typeface="Times New Roman"/>
                <a:cs typeface="Times New Roman"/>
                <a:sym typeface="Times New Roman"/>
              </a:rPr>
              <a:t> </a:t>
            </a:r>
            <a:endParaRPr sz="2800" dirty="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dirty="0"/>
          </a:p>
        </p:txBody>
      </p:sp>
      <p:sp>
        <p:nvSpPr>
          <p:cNvPr id="139" name="Google Shape;13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40" name="Google Shape;140;p8"/>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Limitations</a:t>
            </a:r>
            <a:endParaRPr/>
          </a:p>
        </p:txBody>
      </p:sp>
      <p:sp>
        <p:nvSpPr>
          <p:cNvPr id="146" name="Google Shape;14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1800"/>
              <a:buNone/>
            </a:pPr>
            <a:r>
              <a:rPr lang="en-US" sz="1700" b="1">
                <a:latin typeface="Times New Roman"/>
                <a:ea typeface="Times New Roman"/>
                <a:cs typeface="Times New Roman"/>
                <a:sym typeface="Times New Roman"/>
              </a:rPr>
              <a:t> </a:t>
            </a:r>
            <a:endParaRPr/>
          </a:p>
          <a:p>
            <a:pPr marL="0" lvl="0" indent="0" algn="just" rtl="0">
              <a:lnSpc>
                <a:spcPct val="90000"/>
              </a:lnSpc>
              <a:spcBef>
                <a:spcPts val="1000"/>
              </a:spcBef>
              <a:spcAft>
                <a:spcPts val="0"/>
              </a:spcAft>
              <a:buSzPts val="1800"/>
              <a:buNone/>
            </a:pPr>
            <a:r>
              <a:rPr lang="en-US" sz="1800" b="1">
                <a:latin typeface="Times New Roman"/>
                <a:ea typeface="Times New Roman"/>
                <a:cs typeface="Times New Roman"/>
                <a:sym typeface="Times New Roman"/>
              </a:rPr>
              <a:t>Risk of System Failures:</a:t>
            </a:r>
            <a:endParaRPr sz="1800">
              <a:latin typeface="Times New Roman"/>
              <a:ea typeface="Times New Roman"/>
              <a:cs typeface="Times New Roman"/>
              <a:sym typeface="Times New Roman"/>
            </a:endParaRPr>
          </a:p>
          <a:p>
            <a:pPr marL="571500" lvl="1" indent="0" algn="just" rtl="0">
              <a:lnSpc>
                <a:spcPct val="90000"/>
              </a:lnSpc>
              <a:spcBef>
                <a:spcPts val="500"/>
              </a:spcBef>
              <a:spcAft>
                <a:spcPts val="0"/>
              </a:spcAft>
              <a:buSzPts val="1800"/>
              <a:buNone/>
            </a:pPr>
            <a:r>
              <a:rPr lang="en-US" sz="1600">
                <a:latin typeface="Times New Roman"/>
                <a:ea typeface="Times New Roman"/>
                <a:cs typeface="Times New Roman"/>
                <a:sym typeface="Times New Roman"/>
              </a:rPr>
              <a:t>Mechanical failures, such as pump malfunctions or clogging in nutrient delivery systems, can occur. These failures may lead to inadequate nutrient supply, affecting plant growth.</a:t>
            </a:r>
            <a:endParaRPr/>
          </a:p>
          <a:p>
            <a:pPr marL="114300" lvl="0" indent="0" algn="just" rtl="0">
              <a:lnSpc>
                <a:spcPct val="90000"/>
              </a:lnSpc>
              <a:spcBef>
                <a:spcPts val="1000"/>
              </a:spcBef>
              <a:spcAft>
                <a:spcPts val="0"/>
              </a:spcAft>
              <a:buSzPts val="1800"/>
              <a:buNone/>
            </a:pPr>
            <a:endParaRPr sz="1700">
              <a:latin typeface="Times New Roman"/>
              <a:ea typeface="Times New Roman"/>
              <a:cs typeface="Times New Roman"/>
              <a:sym typeface="Times New Roman"/>
            </a:endParaRPr>
          </a:p>
          <a:p>
            <a:pPr marL="0" lvl="0" indent="0" algn="just" rtl="0">
              <a:lnSpc>
                <a:spcPct val="90000"/>
              </a:lnSpc>
              <a:spcBef>
                <a:spcPts val="1000"/>
              </a:spcBef>
              <a:spcAft>
                <a:spcPts val="0"/>
              </a:spcAft>
              <a:buSzPts val="1800"/>
              <a:buNone/>
            </a:pPr>
            <a:r>
              <a:rPr lang="en-US" sz="1700" b="1">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Dependency on Electricity:</a:t>
            </a:r>
            <a:endParaRPr sz="1800">
              <a:latin typeface="Times New Roman"/>
              <a:ea typeface="Times New Roman"/>
              <a:cs typeface="Times New Roman"/>
              <a:sym typeface="Times New Roman"/>
            </a:endParaRPr>
          </a:p>
          <a:p>
            <a:pPr marL="571500" lvl="1" indent="0" algn="just" rtl="0">
              <a:lnSpc>
                <a:spcPct val="90000"/>
              </a:lnSpc>
              <a:spcBef>
                <a:spcPts val="500"/>
              </a:spcBef>
              <a:spcAft>
                <a:spcPts val="0"/>
              </a:spcAft>
              <a:buSzPts val="1800"/>
              <a:buNone/>
            </a:pPr>
            <a:r>
              <a:rPr lang="en-US" sz="1600">
                <a:latin typeface="Times New Roman"/>
                <a:ea typeface="Times New Roman"/>
                <a:cs typeface="Times New Roman"/>
                <a:sym typeface="Times New Roman"/>
              </a:rPr>
              <a:t>Hydroponic systems often rely on electricity to power pumps, lights, and environmental control systems. Dependence on electricity poses a vulnerability, especially in regions with unreliable power infrastructure.</a:t>
            </a:r>
            <a:endParaRPr/>
          </a:p>
          <a:p>
            <a:pPr marL="114300" lvl="0" indent="0" algn="just" rtl="0">
              <a:lnSpc>
                <a:spcPct val="90000"/>
              </a:lnSpc>
              <a:spcBef>
                <a:spcPts val="1000"/>
              </a:spcBef>
              <a:spcAft>
                <a:spcPts val="0"/>
              </a:spcAft>
              <a:buSzPts val="1800"/>
              <a:buNone/>
            </a:pPr>
            <a:r>
              <a:rPr lang="en-US" sz="1700" b="1">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just" rtl="0">
              <a:lnSpc>
                <a:spcPct val="90000"/>
              </a:lnSpc>
              <a:spcBef>
                <a:spcPts val="1000"/>
              </a:spcBef>
              <a:spcAft>
                <a:spcPts val="0"/>
              </a:spcAft>
              <a:buSzPts val="1800"/>
              <a:buNone/>
            </a:pPr>
            <a:r>
              <a:rPr lang="en-US" sz="1800" b="1">
                <a:latin typeface="Times New Roman"/>
                <a:ea typeface="Times New Roman"/>
                <a:cs typeface="Times New Roman"/>
                <a:sym typeface="Times New Roman"/>
              </a:rPr>
              <a:t> Skill and Knowledge Requirements:</a:t>
            </a:r>
            <a:endParaRPr sz="1800">
              <a:latin typeface="Times New Roman"/>
              <a:ea typeface="Times New Roman"/>
              <a:cs typeface="Times New Roman"/>
              <a:sym typeface="Times New Roman"/>
            </a:endParaRPr>
          </a:p>
          <a:p>
            <a:pPr marL="571500" lvl="1" indent="0" algn="just" rtl="0">
              <a:lnSpc>
                <a:spcPct val="90000"/>
              </a:lnSpc>
              <a:spcBef>
                <a:spcPts val="500"/>
              </a:spcBef>
              <a:spcAft>
                <a:spcPts val="0"/>
              </a:spcAft>
              <a:buSzPts val="1800"/>
              <a:buNone/>
            </a:pPr>
            <a:r>
              <a:rPr lang="en-US" sz="1600">
                <a:latin typeface="Times New Roman"/>
                <a:ea typeface="Times New Roman"/>
                <a:cs typeface="Times New Roman"/>
                <a:sym typeface="Times New Roman"/>
              </a:rPr>
              <a:t>Successful hydroponic cultivation demands a certain level of expertise and ongoing attention. Novice growers may struggle to grasp the nuances of nutrient management, pH control, and environmental optimization.</a:t>
            </a:r>
            <a:endParaRPr/>
          </a:p>
          <a:p>
            <a:pPr marL="114300" lvl="0" indent="0" algn="just" rtl="0">
              <a:lnSpc>
                <a:spcPct val="90000"/>
              </a:lnSpc>
              <a:spcBef>
                <a:spcPts val="1000"/>
              </a:spcBef>
              <a:spcAft>
                <a:spcPts val="0"/>
              </a:spcAft>
              <a:buSzPts val="1800"/>
              <a:buNone/>
            </a:pPr>
            <a:endParaRPr sz="280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a:p>
        </p:txBody>
      </p:sp>
      <p:sp>
        <p:nvSpPr>
          <p:cNvPr id="147" name="Google Shape;14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48" name="Google Shape;148;p9"/>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Objective</a:t>
            </a:r>
            <a:endParaRPr/>
          </a:p>
        </p:txBody>
      </p:sp>
      <p:sp>
        <p:nvSpPr>
          <p:cNvPr id="154" name="Google Shape;15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lvl="0" algn="just" rtl="0">
              <a:lnSpc>
                <a:spcPct val="100000"/>
              </a:lnSpc>
              <a:spcBef>
                <a:spcPts val="1000"/>
              </a:spcBef>
              <a:spcAft>
                <a:spcPts val="0"/>
              </a:spcAft>
              <a:buSzPts val="1800"/>
              <a:buFont typeface="Arial" panose="020B0604020202020204" pitchFamily="34" charset="0"/>
              <a:buChar char="•"/>
            </a:pPr>
            <a:r>
              <a:rPr lang="en-US" sz="2200" dirty="0">
                <a:solidFill>
                  <a:srgbClr val="000000"/>
                </a:solidFill>
                <a:latin typeface="Times New Roman"/>
                <a:ea typeface="Times New Roman"/>
                <a:cs typeface="Times New Roman"/>
                <a:sym typeface="Times New Roman"/>
              </a:rPr>
              <a:t>The objective of a hydroculture using the Internet of Things (IoT) is to enhance the efficiency, productivity, and sustainability of hydroponic farming practices by integrating advanced technologies and data-driven solutions. </a:t>
            </a:r>
            <a:endParaRPr dirty="0"/>
          </a:p>
          <a:p>
            <a:pPr lvl="0" algn="just" rtl="0">
              <a:lnSpc>
                <a:spcPct val="100000"/>
              </a:lnSpc>
              <a:spcBef>
                <a:spcPts val="1000"/>
              </a:spcBef>
              <a:spcAft>
                <a:spcPts val="0"/>
              </a:spcAft>
              <a:buSzPts val="1800"/>
              <a:buFont typeface="Arial" panose="020B0604020202020204" pitchFamily="34" charset="0"/>
              <a:buChar char="•"/>
            </a:pPr>
            <a:r>
              <a:rPr lang="en-US" sz="2200" dirty="0">
                <a:solidFill>
                  <a:srgbClr val="000000"/>
                </a:solidFill>
                <a:latin typeface="Times New Roman"/>
                <a:ea typeface="Times New Roman"/>
                <a:cs typeface="Times New Roman"/>
                <a:sym typeface="Times New Roman"/>
              </a:rPr>
              <a:t>Hydroponics is a method of growing plants without soil, using nutrient-rich water solutions. By incorporating IoT technologies into hydroponics systems, the goal is to optimize various aspects of plant cultivation, resource management, and monitoring.</a:t>
            </a:r>
            <a:endParaRPr sz="2200" dirty="0">
              <a:latin typeface="Times New Roman"/>
              <a:ea typeface="Times New Roman"/>
              <a:cs typeface="Times New Roman"/>
              <a:sym typeface="Times New Roman"/>
            </a:endParaRPr>
          </a:p>
          <a:p>
            <a:pPr lvl="0" algn="just" rtl="0">
              <a:lnSpc>
                <a:spcPct val="100000"/>
              </a:lnSpc>
              <a:spcBef>
                <a:spcPts val="1000"/>
              </a:spcBef>
              <a:spcAft>
                <a:spcPts val="0"/>
              </a:spcAft>
              <a:buSzPts val="1800"/>
              <a:buFont typeface="Arial" panose="020B0604020202020204" pitchFamily="34" charset="0"/>
              <a:buChar char="•"/>
            </a:pPr>
            <a:r>
              <a:rPr lang="en-US" sz="2200" dirty="0">
                <a:latin typeface="Times New Roman"/>
                <a:ea typeface="Times New Roman"/>
                <a:cs typeface="Times New Roman"/>
                <a:sym typeface="Times New Roman"/>
              </a:rPr>
              <a:t>In addition to its hardware automation capabilities, our hydroponic system is poised to embrace the digital realm through seamless integration with HTML. This integration represents a crucial step towards enhancing user accessibility and data management. By incorporating HTML, users will gain the ability to remotely access and interact with the hydroponic system via web-based interfaces</a:t>
            </a:r>
            <a:endParaRPr sz="2200" dirty="0">
              <a:latin typeface="Times New Roman"/>
              <a:ea typeface="Times New Roman"/>
              <a:cs typeface="Times New Roman"/>
              <a:sym typeface="Times New Roman"/>
            </a:endParaRPr>
          </a:p>
        </p:txBody>
      </p:sp>
      <p:sp>
        <p:nvSpPr>
          <p:cNvPr id="155" name="Google Shape;15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56" name="Google Shape;156;p10"/>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6cf68d5bca_2_21"/>
          <p:cNvSpPr txBox="1">
            <a:spLocks noGrp="1"/>
          </p:cNvSpPr>
          <p:nvPr>
            <p:ph type="title"/>
          </p:nvPr>
        </p:nvSpPr>
        <p:spPr>
          <a:xfrm>
            <a:off x="1492898" y="365125"/>
            <a:ext cx="98610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a:t>
            </a:r>
            <a:endParaRPr/>
          </a:p>
        </p:txBody>
      </p:sp>
      <p:sp>
        <p:nvSpPr>
          <p:cNvPr id="163" name="Google Shape;163;g26cf68d5bca_2_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pic>
        <p:nvPicPr>
          <p:cNvPr id="164" name="Google Shape;164;g26cf68d5bca_2_21"/>
          <p:cNvPicPr preferRelativeResize="0"/>
          <p:nvPr/>
        </p:nvPicPr>
        <p:blipFill>
          <a:blip r:embed="rId3">
            <a:alphaModFix/>
          </a:blip>
          <a:stretch>
            <a:fillRect/>
          </a:stretch>
        </p:blipFill>
        <p:spPr>
          <a:xfrm>
            <a:off x="2226500" y="2233725"/>
            <a:ext cx="7312075" cy="356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Methodology</a:t>
            </a:r>
            <a:endParaRPr/>
          </a:p>
        </p:txBody>
      </p:sp>
      <p:sp>
        <p:nvSpPr>
          <p:cNvPr id="170" name="Google Shape;170;p11"/>
          <p:cNvSpPr txBox="1">
            <a:spLocks noGrp="1"/>
          </p:cNvSpPr>
          <p:nvPr>
            <p:ph type="body" idx="1"/>
          </p:nvPr>
        </p:nvSpPr>
        <p:spPr>
          <a:xfrm>
            <a:off x="838200" y="1907457"/>
            <a:ext cx="6762135" cy="4269505"/>
          </a:xfrm>
          <a:prstGeom prst="rect">
            <a:avLst/>
          </a:prstGeom>
          <a:noFill/>
          <a:ln>
            <a:noFill/>
          </a:ln>
        </p:spPr>
        <p:txBody>
          <a:bodyPr spcFirstLastPara="1" wrap="square" lIns="91425" tIns="45700" rIns="91425" bIns="45700" anchor="t" anchorCtr="0">
            <a:normAutofit/>
          </a:bodyPr>
          <a:lstStyle/>
          <a:p>
            <a:pPr marL="6985" lvl="0" indent="0" algn="l" rtl="0">
              <a:lnSpc>
                <a:spcPct val="90000"/>
              </a:lnSpc>
              <a:spcBef>
                <a:spcPts val="845"/>
              </a:spcBef>
              <a:spcAft>
                <a:spcPts val="0"/>
              </a:spcAft>
              <a:buSzPts val="1800"/>
              <a:buNone/>
            </a:pPr>
            <a:r>
              <a:rPr lang="en-US" sz="18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Physical Structure </a:t>
            </a:r>
            <a:endParaRPr sz="2200" b="1">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Open-air tower structure, approximately 3 feet tall with the water reservoir mounted underneath the base of the structure containing about 10 gallons of water. </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Main tower structure contains about 15-20 plant bays for plants to grow out of. The plant bay will be slightly slanted outwards at an angle from the center of the tower. </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This configuration allows for gravity to assist in water drainage back into the reservoir.</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An even amount of light should be projected to all plants on the tower.</a:t>
            </a:r>
            <a:endParaRPr/>
          </a:p>
          <a:p>
            <a:pPr marL="114300" lvl="0" indent="0" algn="l" rtl="0">
              <a:lnSpc>
                <a:spcPct val="90000"/>
              </a:lnSpc>
              <a:spcBef>
                <a:spcPts val="1000"/>
              </a:spcBef>
              <a:spcAft>
                <a:spcPts val="0"/>
              </a:spcAft>
              <a:buSzPts val="1800"/>
              <a:buNone/>
            </a:pPr>
            <a:endParaRPr/>
          </a:p>
        </p:txBody>
      </p:sp>
      <p:sp>
        <p:nvSpPr>
          <p:cNvPr id="171" name="Google Shape;1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172" name="Google Shape;172;p11"/>
          <p:cNvPicPr preferRelativeResize="0"/>
          <p:nvPr/>
        </p:nvPicPr>
        <p:blipFill rotWithShape="1">
          <a:blip r:embed="rId3">
            <a:alphaModFix/>
          </a:blip>
          <a:srcRect/>
          <a:stretch/>
        </p:blipFill>
        <p:spPr>
          <a:xfrm>
            <a:off x="7600335" y="2625214"/>
            <a:ext cx="3971397" cy="2306473"/>
          </a:xfrm>
          <a:prstGeom prst="rect">
            <a:avLst/>
          </a:prstGeom>
          <a:noFill/>
          <a:ln>
            <a:noFill/>
          </a:ln>
        </p:spPr>
      </p:pic>
      <p:sp>
        <p:nvSpPr>
          <p:cNvPr id="173" name="Google Shape;173;p11"/>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Methodology</a:t>
            </a:r>
            <a:endParaRPr/>
          </a:p>
        </p:txBody>
      </p:sp>
      <p:sp>
        <p:nvSpPr>
          <p:cNvPr id="179" name="Google Shape;179;p12"/>
          <p:cNvSpPr txBox="1">
            <a:spLocks noGrp="1"/>
          </p:cNvSpPr>
          <p:nvPr>
            <p:ph type="body" idx="1"/>
          </p:nvPr>
        </p:nvSpPr>
        <p:spPr>
          <a:xfrm>
            <a:off x="1238865" y="2192594"/>
            <a:ext cx="9860901" cy="3362632"/>
          </a:xfrm>
          <a:prstGeom prst="rect">
            <a:avLst/>
          </a:prstGeom>
          <a:noFill/>
          <a:ln>
            <a:noFill/>
          </a:ln>
        </p:spPr>
        <p:txBody>
          <a:bodyPr spcFirstLastPara="1" wrap="square" lIns="91425" tIns="45700" rIns="91425" bIns="45700" anchor="t" anchorCtr="0">
            <a:normAutofit/>
          </a:bodyPr>
          <a:lstStyle/>
          <a:p>
            <a:pPr marL="7620" lvl="0" indent="0" algn="l" rtl="0">
              <a:lnSpc>
                <a:spcPct val="90000"/>
              </a:lnSpc>
              <a:spcBef>
                <a:spcPts val="450"/>
              </a:spcBef>
              <a:spcAft>
                <a:spcPts val="0"/>
              </a:spcAft>
              <a:buSzPts val="1800"/>
              <a:buNone/>
            </a:pPr>
            <a:r>
              <a:rPr lang="en-US" sz="18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Water Level Management</a:t>
            </a:r>
            <a:endParaRPr sz="2200" b="1">
              <a:latin typeface="Times New Roman"/>
              <a:ea typeface="Times New Roman"/>
              <a:cs typeface="Times New Roman"/>
              <a:sym typeface="Times New Roman"/>
            </a:endParaRPr>
          </a:p>
          <a:p>
            <a:pPr marL="614045" lvl="0" indent="-342899" algn="just" rtl="0">
              <a:lnSpc>
                <a:spcPct val="90000"/>
              </a:lnSpc>
              <a:spcBef>
                <a:spcPts val="450"/>
              </a:spcBef>
              <a:spcAft>
                <a:spcPts val="0"/>
              </a:spcAft>
              <a:buSzPts val="1800"/>
              <a:buChar char="•"/>
            </a:pPr>
            <a:r>
              <a:rPr lang="en-US" sz="2000" b="0">
                <a:latin typeface="Times New Roman"/>
                <a:ea typeface="Times New Roman"/>
                <a:cs typeface="Times New Roman"/>
                <a:sym typeface="Times New Roman"/>
              </a:rPr>
              <a:t>The water pump must be strong enough to pump water up and through the tower system. </a:t>
            </a:r>
            <a:endParaRPr/>
          </a:p>
          <a:p>
            <a:pPr marL="614045" lvl="0" indent="-342899" algn="just" rtl="0">
              <a:lnSpc>
                <a:spcPct val="90000"/>
              </a:lnSpc>
              <a:spcBef>
                <a:spcPts val="450"/>
              </a:spcBef>
              <a:spcAft>
                <a:spcPts val="0"/>
              </a:spcAft>
              <a:buSzPts val="1800"/>
              <a:buChar char="•"/>
            </a:pPr>
            <a:r>
              <a:rPr lang="en-US" sz="2000" b="0">
                <a:latin typeface="Times New Roman"/>
                <a:ea typeface="Times New Roman"/>
                <a:cs typeface="Times New Roman"/>
                <a:sym typeface="Times New Roman"/>
              </a:rPr>
              <a:t>This implies that for a ten gallon system, the water pump should be able to pump at the minimum rate of five gallons per hour at a head height of about 6ft. </a:t>
            </a:r>
            <a:endParaRPr/>
          </a:p>
          <a:p>
            <a:pPr marL="614045" lvl="0" indent="-342899" algn="just" rtl="0">
              <a:lnSpc>
                <a:spcPct val="90000"/>
              </a:lnSpc>
              <a:spcBef>
                <a:spcPts val="450"/>
              </a:spcBef>
              <a:spcAft>
                <a:spcPts val="0"/>
              </a:spcAft>
              <a:buSzPts val="1800"/>
              <a:buChar char="•"/>
            </a:pPr>
            <a:r>
              <a:rPr lang="en-US" sz="2000" b="0">
                <a:latin typeface="Times New Roman"/>
                <a:ea typeface="Times New Roman"/>
                <a:cs typeface="Times New Roman"/>
                <a:sym typeface="Times New Roman"/>
              </a:rPr>
              <a:t>The ideal pH range for most hydroponic plants is between 5.5 and 6.5. </a:t>
            </a:r>
            <a:endParaRPr/>
          </a:p>
          <a:p>
            <a:pPr marL="614045" lvl="0" indent="-342899" algn="just" rtl="0">
              <a:lnSpc>
                <a:spcPct val="90000"/>
              </a:lnSpc>
              <a:spcBef>
                <a:spcPts val="450"/>
              </a:spcBef>
              <a:spcAft>
                <a:spcPts val="0"/>
              </a:spcAft>
              <a:buSzPts val="1800"/>
              <a:buChar char="•"/>
            </a:pPr>
            <a:r>
              <a:rPr lang="en-US" sz="2000" b="0">
                <a:latin typeface="Times New Roman"/>
                <a:ea typeface="Times New Roman"/>
                <a:cs typeface="Times New Roman"/>
                <a:sym typeface="Times New Roman"/>
              </a:rPr>
              <a:t>The ideal water</a:t>
            </a:r>
            <a:r>
              <a:rPr lang="en-US" sz="2000" b="1">
                <a:latin typeface="Times New Roman"/>
                <a:ea typeface="Times New Roman"/>
                <a:cs typeface="Times New Roman"/>
                <a:sym typeface="Times New Roman"/>
              </a:rPr>
              <a:t> </a:t>
            </a:r>
            <a:r>
              <a:rPr lang="en-US" sz="2000" b="0">
                <a:latin typeface="Times New Roman"/>
                <a:ea typeface="Times New Roman"/>
                <a:cs typeface="Times New Roman"/>
                <a:sym typeface="Times New Roman"/>
              </a:rPr>
              <a:t>temperature range is between 65 and 80 degrees Fahrenheit. </a:t>
            </a:r>
            <a:endParaRPr/>
          </a:p>
          <a:p>
            <a:pPr marL="614045" lvl="0" indent="-342899" algn="just" rtl="0">
              <a:lnSpc>
                <a:spcPct val="90000"/>
              </a:lnSpc>
              <a:spcBef>
                <a:spcPts val="450"/>
              </a:spcBef>
              <a:spcAft>
                <a:spcPts val="0"/>
              </a:spcAft>
              <a:buSzPts val="1800"/>
              <a:buChar char="•"/>
            </a:pPr>
            <a:r>
              <a:rPr lang="en-US" sz="2000" b="0">
                <a:latin typeface="Times New Roman"/>
                <a:ea typeface="Times New Roman"/>
                <a:cs typeface="Times New Roman"/>
                <a:sym typeface="Times New Roman"/>
              </a:rPr>
              <a:t>An oxygen stone will be needed to reside in the water reservoir in order to properly oxygenate the water as it is pumped to the plants.</a:t>
            </a:r>
            <a:endParaRPr sz="2000" b="1">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a:p>
        </p:txBody>
      </p:sp>
      <p:sp>
        <p:nvSpPr>
          <p:cNvPr id="180" name="Google Shape;1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81" name="Google Shape;181;p12"/>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Methodology</a:t>
            </a:r>
            <a:endParaRPr/>
          </a:p>
        </p:txBody>
      </p:sp>
      <p:sp>
        <p:nvSpPr>
          <p:cNvPr id="187" name="Google Shape;187;p13"/>
          <p:cNvSpPr txBox="1">
            <a:spLocks noGrp="1"/>
          </p:cNvSpPr>
          <p:nvPr>
            <p:ph type="body" idx="1"/>
          </p:nvPr>
        </p:nvSpPr>
        <p:spPr>
          <a:xfrm>
            <a:off x="838200" y="2261419"/>
            <a:ext cx="10232923" cy="3915544"/>
          </a:xfrm>
          <a:prstGeom prst="rect">
            <a:avLst/>
          </a:prstGeom>
          <a:noFill/>
          <a:ln>
            <a:noFill/>
          </a:ln>
        </p:spPr>
        <p:txBody>
          <a:bodyPr spcFirstLastPara="1" wrap="square" lIns="91425" tIns="45700" rIns="91425" bIns="45700" anchor="t" anchorCtr="0">
            <a:normAutofit/>
          </a:bodyPr>
          <a:lstStyle/>
          <a:p>
            <a:pPr marL="6985" lvl="0" indent="0" algn="l" rtl="0">
              <a:lnSpc>
                <a:spcPct val="90000"/>
              </a:lnSpc>
              <a:spcBef>
                <a:spcPts val="1000"/>
              </a:spcBef>
              <a:spcAft>
                <a:spcPts val="0"/>
              </a:spcAft>
              <a:buSzPts val="1800"/>
              <a:buNone/>
            </a:pPr>
            <a:r>
              <a:rPr lang="en-US" sz="2200" b="1">
                <a:latin typeface="Times New Roman"/>
                <a:ea typeface="Times New Roman"/>
                <a:cs typeface="Times New Roman"/>
                <a:sym typeface="Times New Roman"/>
              </a:rPr>
              <a:t>Environment control</a:t>
            </a:r>
            <a:endParaRPr sz="2200" b="1">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Maintain an optimal temperature range for the specific plant species being grown. </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This range can vary but is typically between 68°F (20°C) and 78°F (26°C).</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Use heating systems to raise temperatures during cooler periods. </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Provide appropriate lighting conditions for plant growth, especially when using indoor hydroponic systems.</a:t>
            </a:r>
            <a:endParaRPr/>
          </a:p>
        </p:txBody>
      </p:sp>
      <p:sp>
        <p:nvSpPr>
          <p:cNvPr id="188" name="Google Shape;18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89" name="Google Shape;189;p13"/>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Methodology</a:t>
            </a:r>
            <a:endParaRPr/>
          </a:p>
        </p:txBody>
      </p:sp>
      <p:sp>
        <p:nvSpPr>
          <p:cNvPr id="195" name="Google Shape;195;p14"/>
          <p:cNvSpPr txBox="1">
            <a:spLocks noGrp="1"/>
          </p:cNvSpPr>
          <p:nvPr>
            <p:ph type="body" idx="1"/>
          </p:nvPr>
        </p:nvSpPr>
        <p:spPr>
          <a:xfrm>
            <a:off x="914400" y="2369574"/>
            <a:ext cx="9784703" cy="3807388"/>
          </a:xfrm>
          <a:prstGeom prst="rect">
            <a:avLst/>
          </a:prstGeom>
          <a:noFill/>
          <a:ln>
            <a:noFill/>
          </a:ln>
        </p:spPr>
        <p:txBody>
          <a:bodyPr spcFirstLastPara="1" wrap="square" lIns="91425" tIns="45700" rIns="91425" bIns="45700" anchor="t" anchorCtr="0">
            <a:normAutofit/>
          </a:bodyPr>
          <a:lstStyle/>
          <a:p>
            <a:pPr marL="7620" lvl="0" indent="0" algn="l" rtl="0">
              <a:lnSpc>
                <a:spcPct val="90000"/>
              </a:lnSpc>
              <a:spcBef>
                <a:spcPts val="5"/>
              </a:spcBef>
              <a:spcAft>
                <a:spcPts val="0"/>
              </a:spcAft>
              <a:buSzPts val="1800"/>
              <a:buNone/>
            </a:pPr>
            <a:r>
              <a:rPr lang="en-US" sz="2200" b="1">
                <a:latin typeface="Times New Roman"/>
                <a:ea typeface="Times New Roman"/>
                <a:cs typeface="Times New Roman"/>
                <a:sym typeface="Times New Roman"/>
              </a:rPr>
              <a:t> Nutrient Management</a:t>
            </a:r>
            <a:endParaRPr sz="2200" b="1">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M</a:t>
            </a:r>
            <a:r>
              <a:rPr lang="en-US" sz="2000" b="0">
                <a:latin typeface="Times New Roman"/>
                <a:ea typeface="Times New Roman"/>
                <a:cs typeface="Times New Roman"/>
                <a:sym typeface="Times New Roman"/>
              </a:rPr>
              <a:t>aintaining healthy plant growth and maximizing crop yields. </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Effective nutrient management involves providing the right balance of essential nutrients, monitoring nutrient levels, and maintaining proper pH levels.</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Maintain the pH of the nutrient solution within the recommended range for the specific plant species (commonly between 5.5 and 6.5). </a:t>
            </a:r>
            <a:endParaRPr/>
          </a:p>
          <a:p>
            <a:pPr marL="457200" lvl="0" indent="-342900" algn="l" rtl="0">
              <a:lnSpc>
                <a:spcPct val="90000"/>
              </a:lnSpc>
              <a:spcBef>
                <a:spcPts val="1000"/>
              </a:spcBef>
              <a:spcAft>
                <a:spcPts val="0"/>
              </a:spcAft>
              <a:buClr>
                <a:schemeClr val="dk1"/>
              </a:buClr>
              <a:buSzPts val="1800"/>
              <a:buChar char="•"/>
            </a:pPr>
            <a:r>
              <a:rPr lang="en-US" sz="2000" b="0">
                <a:latin typeface="Times New Roman"/>
                <a:ea typeface="Times New Roman"/>
                <a:cs typeface="Times New Roman"/>
                <a:sym typeface="Times New Roman"/>
              </a:rPr>
              <a:t>pH levels affect nutrient uptake; deviations can lead to nutrient imbalances and plant stress. Use pH meters and pH-adjusting chemicals to control and adjust pH as needed.</a:t>
            </a:r>
            <a:endParaRPr sz="2000" b="1">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a:p>
        </p:txBody>
      </p:sp>
      <p:sp>
        <p:nvSpPr>
          <p:cNvPr id="196" name="Google Shape;1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97" name="Google Shape;197;p14"/>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Components</a:t>
            </a:r>
            <a:endParaRPr/>
          </a:p>
        </p:txBody>
      </p:sp>
      <p:sp>
        <p:nvSpPr>
          <p:cNvPr id="203" name="Google Shape;203;p16"/>
          <p:cNvSpPr txBox="1">
            <a:spLocks noGrp="1"/>
          </p:cNvSpPr>
          <p:nvPr>
            <p:ph type="body" idx="1"/>
          </p:nvPr>
        </p:nvSpPr>
        <p:spPr>
          <a:xfrm>
            <a:off x="370205" y="1960245"/>
            <a:ext cx="10983595" cy="4351655"/>
          </a:xfrm>
          <a:prstGeom prst="rect">
            <a:avLst/>
          </a:prstGeom>
          <a:noFill/>
          <a:ln>
            <a:noFill/>
          </a:ln>
        </p:spPr>
        <p:txBody>
          <a:bodyPr spcFirstLastPara="1" wrap="square" lIns="91425" tIns="45700" rIns="91425" bIns="45700" anchor="t" anchorCtr="0">
            <a:normAutofit/>
          </a:bodyPr>
          <a:lstStyle/>
          <a:p>
            <a:pPr marL="114300" lvl="0" indent="0" algn="just" rtl="0">
              <a:lnSpc>
                <a:spcPct val="90000"/>
              </a:lnSpc>
              <a:spcBef>
                <a:spcPts val="1000"/>
              </a:spcBef>
              <a:spcAft>
                <a:spcPts val="0"/>
              </a:spcAft>
              <a:buSzPts val="1800"/>
              <a:buNone/>
            </a:pPr>
            <a:r>
              <a:rPr lang="en-US" sz="2545">
                <a:latin typeface="Times New Roman"/>
                <a:ea typeface="Times New Roman"/>
                <a:cs typeface="Times New Roman"/>
                <a:sym typeface="Times New Roman"/>
              </a:rPr>
              <a:t> </a:t>
            </a:r>
            <a:endParaRPr/>
          </a:p>
        </p:txBody>
      </p:sp>
      <p:sp>
        <p:nvSpPr>
          <p:cNvPr id="204" name="Google Shape;20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05" name="Google Shape;205;p16"/>
          <p:cNvSpPr txBox="1">
            <a:spLocks noGrp="1"/>
          </p:cNvSpPr>
          <p:nvPr>
            <p:ph type="ftr" idx="11"/>
          </p:nvPr>
        </p:nvSpPr>
        <p:spPr>
          <a:xfrm>
            <a:off x="4197985" y="6311705"/>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206" name="Google Shape;206;p16"/>
          <p:cNvSpPr txBox="1"/>
          <p:nvPr/>
        </p:nvSpPr>
        <p:spPr>
          <a:xfrm>
            <a:off x="73406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Arial"/>
                <a:ea typeface="Arial"/>
                <a:cs typeface="Arial"/>
                <a:sym typeface="Arial"/>
              </a:rPr>
              <a:t>8/25/2023</a:t>
            </a:r>
            <a:endParaRPr/>
          </a:p>
        </p:txBody>
      </p:sp>
      <p:sp>
        <p:nvSpPr>
          <p:cNvPr id="207" name="Google Shape;207;p16"/>
          <p:cNvSpPr txBox="1"/>
          <p:nvPr/>
        </p:nvSpPr>
        <p:spPr>
          <a:xfrm>
            <a:off x="1609131" y="2462481"/>
            <a:ext cx="6875145" cy="124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31313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a:solidFill>
                  <a:srgbClr val="313131"/>
                </a:solidFill>
                <a:latin typeface="Times New Roman"/>
                <a:ea typeface="Times New Roman"/>
                <a:cs typeface="Times New Roman"/>
                <a:sym typeface="Times New Roman"/>
              </a:rPr>
              <a:t> </a:t>
            </a:r>
            <a:endParaRPr/>
          </a:p>
        </p:txBody>
      </p:sp>
      <p:sp>
        <p:nvSpPr>
          <p:cNvPr id="208" name="Google Shape;208;p16"/>
          <p:cNvSpPr txBox="1"/>
          <p:nvPr/>
        </p:nvSpPr>
        <p:spPr>
          <a:xfrm>
            <a:off x="1001272" y="2181558"/>
            <a:ext cx="6393426" cy="3477835"/>
          </a:xfrm>
          <a:prstGeom prst="rect">
            <a:avLst/>
          </a:prstGeom>
          <a:noFill/>
          <a:ln>
            <a:noFill/>
          </a:ln>
        </p:spPr>
        <p:txBody>
          <a:bodyPr spcFirstLastPara="1" wrap="square" lIns="91425" tIns="45700" rIns="91425" bIns="45700" anchor="t" anchorCtr="0">
            <a:spAutoFit/>
          </a:bodyPr>
          <a:lstStyle/>
          <a:p>
            <a:pPr marL="457200" marR="0" lvl="2" indent="0" algn="just" rtl="0">
              <a:lnSpc>
                <a:spcPct val="100000"/>
              </a:lnSpc>
              <a:spcBef>
                <a:spcPts val="0"/>
              </a:spcBef>
              <a:spcAft>
                <a:spcPts val="0"/>
              </a:spcAft>
              <a:buNone/>
            </a:pPr>
            <a:r>
              <a:rPr lang="en-US" sz="2200" b="1" i="0" u="none" strike="noStrike" cap="none" dirty="0">
                <a:solidFill>
                  <a:srgbClr val="000000"/>
                </a:solidFill>
                <a:latin typeface="Times New Roman"/>
                <a:ea typeface="Times New Roman"/>
                <a:cs typeface="Times New Roman"/>
                <a:sym typeface="Times New Roman"/>
              </a:rPr>
              <a:t>pH Sensors:</a:t>
            </a:r>
            <a:endParaRPr dirty="0"/>
          </a:p>
          <a:p>
            <a:pPr marL="457200" marR="0" lvl="0" indent="0" algn="just"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pH sensors in hydroponics measure the acidity or alkalinity of the nutrient solution, ensuring it falls within the optimal range of 5.5 to 6.5 for most hydroponic plants.</a:t>
            </a:r>
            <a:endParaRPr sz="20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Maintaining the correct pH level is crucial for nutrient availability and absorption by plant roots.</a:t>
            </a:r>
            <a:endParaRPr sz="20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Regular monitoring and adjustment of pH levels prevent nutrient imbalances that can lead to deficiencies or toxicities, impacting overall plant health and growth.</a:t>
            </a:r>
            <a:endParaRPr dirty="0"/>
          </a:p>
        </p:txBody>
      </p:sp>
      <p:pic>
        <p:nvPicPr>
          <p:cNvPr id="209" name="Google Shape;209;p16"/>
          <p:cNvPicPr preferRelativeResize="0"/>
          <p:nvPr/>
        </p:nvPicPr>
        <p:blipFill rotWithShape="1">
          <a:blip r:embed="rId3">
            <a:alphaModFix/>
          </a:blip>
          <a:srcRect/>
          <a:stretch/>
        </p:blipFill>
        <p:spPr>
          <a:xfrm>
            <a:off x="7465777" y="2518361"/>
            <a:ext cx="3808730" cy="246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600">
                <a:solidFill>
                  <a:schemeClr val="dk1"/>
                </a:solidFill>
              </a:rPr>
              <a:t>Problem Statement</a:t>
            </a:r>
            <a:endParaRPr/>
          </a:p>
        </p:txBody>
      </p:sp>
      <p:sp>
        <p:nvSpPr>
          <p:cNvPr id="58" name="Google Shape;58;p2"/>
          <p:cNvSpPr txBox="1">
            <a:spLocks noGrp="1"/>
          </p:cNvSpPr>
          <p:nvPr>
            <p:ph type="body" idx="1"/>
          </p:nvPr>
        </p:nvSpPr>
        <p:spPr>
          <a:xfrm>
            <a:off x="581025" y="1825625"/>
            <a:ext cx="10515600" cy="459232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SzPts val="2400"/>
              <a:buChar char="•"/>
            </a:pPr>
            <a:r>
              <a:rPr lang="en-US" sz="2200">
                <a:latin typeface="Times New Roman"/>
                <a:ea typeface="Times New Roman"/>
                <a:cs typeface="Times New Roman"/>
                <a:sym typeface="Times New Roman"/>
              </a:rPr>
              <a:t>Technological developments today make the combination of science very common, including in Computer Science and Agriculture, where both sciences complement each other. This project aims to develop an automated control system for managing nutrient flow, environmental conditions (temperature control using artificial light), and water management ,in hydroponic plants, employing an Arduino microcontroller</a:t>
            </a:r>
            <a:endParaRPr sz="2200" b="0" i="0">
              <a:solidFill>
                <a:srgbClr val="37415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400"/>
              <a:buNone/>
            </a:pPr>
            <a:endParaRPr sz="2200">
              <a:solidFill>
                <a:schemeClr val="dk1"/>
              </a:solidFill>
              <a:latin typeface="Times New Roman"/>
              <a:ea typeface="Times New Roman"/>
              <a:cs typeface="Times New Roman"/>
              <a:sym typeface="Times New Roman"/>
            </a:endParaRPr>
          </a:p>
          <a:p>
            <a:pPr marL="342900" lvl="0" indent="-342900" algn="just" rtl="0">
              <a:lnSpc>
                <a:spcPct val="90000"/>
              </a:lnSpc>
              <a:spcBef>
                <a:spcPts val="0"/>
              </a:spcBef>
              <a:spcAft>
                <a:spcPts val="0"/>
              </a:spcAft>
              <a:buSzPts val="2400"/>
              <a:buChar char="•"/>
            </a:pPr>
            <a:r>
              <a:rPr lang="en-US" sz="2200">
                <a:latin typeface="Times New Roman"/>
                <a:ea typeface="Times New Roman"/>
                <a:cs typeface="Times New Roman"/>
                <a:sym typeface="Times New Roman"/>
              </a:rPr>
              <a:t>Additionally, we plan to integrate this hydroponic system with HTML for recording sensor readings and providing recommendations. This integration will allow users to monitor the system remotely, access historical data, and receive real-time recommendations for optimizing plant growth. By combining hardware automation with web-based interfaces, we aim to create a comprehensive solution for modern hydroponic farming practices.</a:t>
            </a:r>
            <a:endParaRPr sz="2200">
              <a:latin typeface="Times New Roman"/>
              <a:ea typeface="Times New Roman"/>
              <a:cs typeface="Times New Roman"/>
              <a:sym typeface="Times New Roman"/>
            </a:endParaRPr>
          </a:p>
          <a:p>
            <a:pPr marL="342900" lvl="0" indent="-190500" algn="just" rtl="0">
              <a:lnSpc>
                <a:spcPct val="90000"/>
              </a:lnSpc>
              <a:spcBef>
                <a:spcPts val="0"/>
              </a:spcBef>
              <a:spcAft>
                <a:spcPts val="0"/>
              </a:spcAft>
              <a:buSzPts val="2400"/>
              <a:buNone/>
            </a:pPr>
            <a:endParaRPr sz="2200" b="0" i="0">
              <a:solidFill>
                <a:srgbClr val="374151"/>
              </a:solidFill>
              <a:latin typeface="Times New Roman"/>
              <a:ea typeface="Times New Roman"/>
              <a:cs typeface="Times New Roman"/>
              <a:sym typeface="Times New Roman"/>
            </a:endParaRPr>
          </a:p>
          <a:p>
            <a:pPr marL="342900" lvl="0" indent="-190500" algn="just" rtl="0">
              <a:lnSpc>
                <a:spcPct val="90000"/>
              </a:lnSpc>
              <a:spcBef>
                <a:spcPts val="0"/>
              </a:spcBef>
              <a:spcAft>
                <a:spcPts val="0"/>
              </a:spcAft>
              <a:buClr>
                <a:schemeClr val="dk1"/>
              </a:buClr>
              <a:buSzPts val="2400"/>
              <a:buNone/>
            </a:pPr>
            <a:endParaRPr sz="220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2400"/>
              <a:buNone/>
            </a:pPr>
            <a:endParaRPr sz="2200">
              <a:solidFill>
                <a:schemeClr val="dk1"/>
              </a:solidFill>
              <a:latin typeface="Times New Roman"/>
              <a:ea typeface="Times New Roman"/>
              <a:cs typeface="Times New Roman"/>
              <a:sym typeface="Times New Roman"/>
            </a:endParaRPr>
          </a:p>
          <a:p>
            <a:pPr marL="342900" lvl="0" indent="-190500" algn="just" rtl="0">
              <a:lnSpc>
                <a:spcPct val="100000"/>
              </a:lnSpc>
              <a:spcBef>
                <a:spcPts val="0"/>
              </a:spcBef>
              <a:spcAft>
                <a:spcPts val="0"/>
              </a:spcAft>
              <a:buSzPts val="2400"/>
              <a:buNone/>
            </a:pPr>
            <a:endParaRPr sz="2200">
              <a:solidFill>
                <a:schemeClr val="dk1"/>
              </a:solidFill>
              <a:latin typeface="Times New Roman"/>
              <a:ea typeface="Times New Roman"/>
              <a:cs typeface="Times New Roman"/>
              <a:sym typeface="Times New Roman"/>
            </a:endParaRPr>
          </a:p>
        </p:txBody>
      </p:sp>
      <p:sp>
        <p:nvSpPr>
          <p:cNvPr id="59" name="Google Shape;5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60" name="Google Shape;60;p2"/>
          <p:cNvSpPr txBox="1">
            <a:spLocks noGrp="1"/>
          </p:cNvSpPr>
          <p:nvPr>
            <p:ph type="ftr" idx="11"/>
          </p:nvPr>
        </p:nvSpPr>
        <p:spPr>
          <a:xfrm>
            <a:off x="4038600"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61" name="Google Shape;61;p2"/>
          <p:cNvSpPr txBox="1"/>
          <p:nvPr/>
        </p:nvSpPr>
        <p:spPr>
          <a:xfrm>
            <a:off x="73406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Arial"/>
                <a:ea typeface="Arial"/>
                <a:cs typeface="Arial"/>
                <a:sym typeface="Arial"/>
              </a:rPr>
              <a:t>8/25/2023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Components</a:t>
            </a:r>
            <a:endParaRPr/>
          </a:p>
        </p:txBody>
      </p:sp>
      <p:sp>
        <p:nvSpPr>
          <p:cNvPr id="215" name="Google Shape;215;p17"/>
          <p:cNvSpPr txBox="1">
            <a:spLocks noGrp="1"/>
          </p:cNvSpPr>
          <p:nvPr>
            <p:ph type="body" idx="1"/>
          </p:nvPr>
        </p:nvSpPr>
        <p:spPr>
          <a:xfrm>
            <a:off x="838201" y="2222089"/>
            <a:ext cx="6339348" cy="3785421"/>
          </a:xfrm>
          <a:prstGeom prst="rect">
            <a:avLst/>
          </a:prstGeom>
          <a:noFill/>
          <a:ln>
            <a:noFill/>
          </a:ln>
        </p:spPr>
        <p:txBody>
          <a:bodyPr spcFirstLastPara="1" wrap="square" lIns="91425" tIns="45700" rIns="91425" bIns="45700" anchor="t" anchorCtr="0">
            <a:normAutofit/>
          </a:bodyPr>
          <a:lstStyle/>
          <a:p>
            <a:pPr marL="114300" lvl="0" indent="0" algn="just" rtl="0">
              <a:lnSpc>
                <a:spcPct val="90000"/>
              </a:lnSpc>
              <a:spcBef>
                <a:spcPts val="1000"/>
              </a:spcBef>
              <a:spcAft>
                <a:spcPts val="0"/>
              </a:spcAft>
              <a:buSzPts val="1800"/>
              <a:buNone/>
            </a:pPr>
            <a:r>
              <a:rPr lang="en-US" sz="2200" b="1">
                <a:latin typeface="Times New Roman"/>
                <a:ea typeface="Times New Roman"/>
                <a:cs typeface="Times New Roman"/>
                <a:sym typeface="Times New Roman"/>
              </a:rPr>
              <a:t>Temperature Sensors:</a:t>
            </a:r>
            <a:endParaRPr sz="2200">
              <a:latin typeface="Times New Roman"/>
              <a:ea typeface="Times New Roman"/>
              <a:cs typeface="Times New Roman"/>
              <a:sym typeface="Times New Roman"/>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Temperature sensors in hydroponics monitor both the nutrient solution and the surrounding environment.</a:t>
            </a:r>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Maintaining an optimal temperature range (typically 18-24°C or 65-75°F) is critical for enzymatic activity, nutrient uptake, and overall plant metabolism.</a:t>
            </a:r>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These sensors allow growers to identify and rectify temperature fluctuations that could negatively impact plant growth and health.</a:t>
            </a:r>
            <a:endParaRPr/>
          </a:p>
          <a:p>
            <a:pPr marL="114300" lvl="0" indent="0" algn="l" rtl="0">
              <a:lnSpc>
                <a:spcPct val="90000"/>
              </a:lnSpc>
              <a:spcBef>
                <a:spcPts val="1000"/>
              </a:spcBef>
              <a:spcAft>
                <a:spcPts val="0"/>
              </a:spcAft>
              <a:buSzPts val="1800"/>
              <a:buNone/>
            </a:pPr>
            <a:endParaRPr/>
          </a:p>
        </p:txBody>
      </p:sp>
      <p:sp>
        <p:nvSpPr>
          <p:cNvPr id="216" name="Google Shape;2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217" name="Google Shape;217;p17"/>
          <p:cNvPicPr preferRelativeResize="0"/>
          <p:nvPr/>
        </p:nvPicPr>
        <p:blipFill rotWithShape="1">
          <a:blip r:embed="rId3">
            <a:alphaModFix/>
          </a:blip>
          <a:srcRect/>
          <a:stretch/>
        </p:blipFill>
        <p:spPr>
          <a:xfrm>
            <a:off x="7683582" y="2399798"/>
            <a:ext cx="3982720" cy="3021965"/>
          </a:xfrm>
          <a:prstGeom prst="rect">
            <a:avLst/>
          </a:prstGeom>
          <a:noFill/>
          <a:ln>
            <a:noFill/>
          </a:ln>
        </p:spPr>
      </p:pic>
      <p:sp>
        <p:nvSpPr>
          <p:cNvPr id="218" name="Google Shape;218;p17"/>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Components</a:t>
            </a:r>
            <a:endParaRPr/>
          </a:p>
        </p:txBody>
      </p:sp>
      <p:sp>
        <p:nvSpPr>
          <p:cNvPr id="224" name="Google Shape;224;p19"/>
          <p:cNvSpPr txBox="1">
            <a:spLocks noGrp="1"/>
          </p:cNvSpPr>
          <p:nvPr>
            <p:ph type="body" idx="1"/>
          </p:nvPr>
        </p:nvSpPr>
        <p:spPr>
          <a:xfrm>
            <a:off x="838199" y="2418735"/>
            <a:ext cx="6280355" cy="3758227"/>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000" b="1">
                <a:latin typeface="Times New Roman"/>
                <a:ea typeface="Times New Roman"/>
                <a:cs typeface="Times New Roman"/>
                <a:sym typeface="Times New Roman"/>
              </a:rPr>
              <a:t>Water Level Sensor:</a:t>
            </a:r>
            <a:endParaRPr sz="2000">
              <a:latin typeface="Times New Roman"/>
              <a:ea typeface="Times New Roman"/>
              <a:cs typeface="Times New Roman"/>
              <a:sym typeface="Times New Roman"/>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 water level sensor, often connected to an analog pin, measures the depth of the nutrient solution in the reservoir.</a:t>
            </a:r>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It provides real-time data on the water level, ensuring continuous monitoring of the nutrient solution's availability to the plants.</a:t>
            </a:r>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 sensor's readings dictate the activation or deactivation of the water pump based on predefined thresholds.</a:t>
            </a:r>
            <a:endParaRPr/>
          </a:p>
          <a:p>
            <a:pPr marL="114300" lvl="0" indent="0" algn="l" rtl="0">
              <a:lnSpc>
                <a:spcPct val="90000"/>
              </a:lnSpc>
              <a:spcBef>
                <a:spcPts val="1000"/>
              </a:spcBef>
              <a:spcAft>
                <a:spcPts val="0"/>
              </a:spcAft>
              <a:buSzPts val="1800"/>
              <a:buNone/>
            </a:pPr>
            <a:endParaRPr/>
          </a:p>
        </p:txBody>
      </p:sp>
      <p:sp>
        <p:nvSpPr>
          <p:cNvPr id="225" name="Google Shape;22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26" name="Google Shape;226;p19"/>
          <p:cNvPicPr preferRelativeResize="0"/>
          <p:nvPr/>
        </p:nvPicPr>
        <p:blipFill rotWithShape="1">
          <a:blip r:embed="rId3">
            <a:alphaModFix/>
          </a:blip>
          <a:srcRect/>
          <a:stretch/>
        </p:blipFill>
        <p:spPr>
          <a:xfrm>
            <a:off x="7299960" y="2689122"/>
            <a:ext cx="4053840" cy="2286000"/>
          </a:xfrm>
          <a:prstGeom prst="rect">
            <a:avLst/>
          </a:prstGeom>
          <a:noFill/>
          <a:ln>
            <a:noFill/>
          </a:ln>
        </p:spPr>
      </p:pic>
      <p:sp>
        <p:nvSpPr>
          <p:cNvPr id="227" name="Google Shape;227;p19"/>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Components</a:t>
            </a:r>
            <a:endParaRPr/>
          </a:p>
        </p:txBody>
      </p:sp>
      <p:sp>
        <p:nvSpPr>
          <p:cNvPr id="233" name="Google Shape;233;p20"/>
          <p:cNvSpPr txBox="1">
            <a:spLocks noGrp="1"/>
          </p:cNvSpPr>
          <p:nvPr>
            <p:ph type="body" idx="1"/>
          </p:nvPr>
        </p:nvSpPr>
        <p:spPr>
          <a:xfrm>
            <a:off x="838199" y="2271253"/>
            <a:ext cx="6221361" cy="390571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000" b="1">
                <a:latin typeface="Times New Roman"/>
                <a:ea typeface="Times New Roman"/>
                <a:cs typeface="Times New Roman"/>
                <a:sym typeface="Times New Roman"/>
              </a:rPr>
              <a:t>Water Pump:</a:t>
            </a:r>
            <a:endParaRPr sz="2000">
              <a:latin typeface="Times New Roman"/>
              <a:ea typeface="Times New Roman"/>
              <a:cs typeface="Times New Roman"/>
              <a:sym typeface="Times New Roman"/>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 water pump, controlled by a dedicated pin, is responsible for circulating the nutrient solution through the hydroponic system.</a:t>
            </a:r>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It activates when the water level sensor detects a decrease in the nutrient solution below a specified threshold.</a:t>
            </a:r>
            <a:endParaRPr/>
          </a:p>
          <a:p>
            <a:pPr marL="3429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The pump ensures a continuous flow of nutrient-rich water to the plant roots, promoting optimal nutrient absorption.</a:t>
            </a:r>
            <a:endParaRPr/>
          </a:p>
          <a:p>
            <a:pPr marL="114300" lvl="0" indent="0" algn="l" rtl="0">
              <a:lnSpc>
                <a:spcPct val="90000"/>
              </a:lnSpc>
              <a:spcBef>
                <a:spcPts val="1000"/>
              </a:spcBef>
              <a:spcAft>
                <a:spcPts val="0"/>
              </a:spcAft>
              <a:buSzPts val="1800"/>
              <a:buNone/>
            </a:pPr>
            <a:endParaRPr/>
          </a:p>
        </p:txBody>
      </p:sp>
      <p:sp>
        <p:nvSpPr>
          <p:cNvPr id="234" name="Google Shape;23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pic>
        <p:nvPicPr>
          <p:cNvPr id="235" name="Google Shape;235;p20"/>
          <p:cNvPicPr preferRelativeResize="0"/>
          <p:nvPr/>
        </p:nvPicPr>
        <p:blipFill rotWithShape="1">
          <a:blip r:embed="rId3">
            <a:alphaModFix/>
          </a:blip>
          <a:srcRect/>
          <a:stretch/>
        </p:blipFill>
        <p:spPr>
          <a:xfrm>
            <a:off x="7680376" y="2646874"/>
            <a:ext cx="4048125" cy="2409825"/>
          </a:xfrm>
          <a:prstGeom prst="rect">
            <a:avLst/>
          </a:prstGeom>
          <a:noFill/>
          <a:ln>
            <a:noFill/>
          </a:ln>
        </p:spPr>
      </p:pic>
      <p:sp>
        <p:nvSpPr>
          <p:cNvPr id="236" name="Google Shape;236;p20"/>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1"/>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Components</a:t>
            </a:r>
            <a:endParaRPr/>
          </a:p>
        </p:txBody>
      </p:sp>
      <p:sp>
        <p:nvSpPr>
          <p:cNvPr id="242" name="Google Shape;242;p21"/>
          <p:cNvSpPr txBox="1">
            <a:spLocks noGrp="1"/>
          </p:cNvSpPr>
          <p:nvPr>
            <p:ph type="body" idx="1"/>
          </p:nvPr>
        </p:nvSpPr>
        <p:spPr>
          <a:xfrm>
            <a:off x="1091381" y="2379407"/>
            <a:ext cx="6145161" cy="3234812"/>
          </a:xfrm>
          <a:prstGeom prst="rect">
            <a:avLst/>
          </a:prstGeom>
          <a:noFill/>
          <a:ln>
            <a:noFill/>
          </a:ln>
        </p:spPr>
        <p:txBody>
          <a:bodyPr spcFirstLastPara="1" wrap="square" lIns="91425" tIns="45700" rIns="91425" bIns="45700" anchor="t" anchorCtr="0">
            <a:normAutofit/>
          </a:bodyPr>
          <a:lstStyle/>
          <a:p>
            <a:pPr marL="0" lvl="0" indent="0" algn="just" rtl="0">
              <a:lnSpc>
                <a:spcPct val="82500"/>
              </a:lnSpc>
              <a:spcBef>
                <a:spcPts val="1000"/>
              </a:spcBef>
              <a:spcAft>
                <a:spcPts val="0"/>
              </a:spcAft>
              <a:buSzPts val="1000"/>
              <a:buNone/>
            </a:pPr>
            <a:r>
              <a:rPr lang="en-US" sz="2000">
                <a:solidFill>
                  <a:srgbClr val="313131"/>
                </a:solidFill>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Relay:</a:t>
            </a:r>
            <a:endParaRPr sz="2000">
              <a:solidFill>
                <a:srgbClr val="000000"/>
              </a:solidFill>
              <a:latin typeface="Times New Roman"/>
              <a:ea typeface="Times New Roman"/>
              <a:cs typeface="Times New Roman"/>
              <a:sym typeface="Times New Roman"/>
            </a:endParaRPr>
          </a:p>
          <a:p>
            <a:pPr marL="342900" lvl="0" indent="-342900" algn="just" rtl="0">
              <a:lnSpc>
                <a:spcPct val="82500"/>
              </a:lnSpc>
              <a:spcBef>
                <a:spcPts val="1600"/>
              </a:spcBef>
              <a:spcAft>
                <a:spcPts val="0"/>
              </a:spcAft>
              <a:buSzPts val="1000"/>
              <a:buChar char="•"/>
            </a:pPr>
            <a:r>
              <a:rPr lang="en-US" sz="2000">
                <a:solidFill>
                  <a:srgbClr val="000000"/>
                </a:solidFill>
                <a:latin typeface="Times New Roman"/>
                <a:ea typeface="Times New Roman"/>
                <a:cs typeface="Times New Roman"/>
                <a:sym typeface="Times New Roman"/>
              </a:rPr>
              <a:t>It is known as a single channel because only one relay is used and it operates on 5V. </a:t>
            </a:r>
            <a:endParaRPr sz="2000">
              <a:latin typeface="Times New Roman"/>
              <a:ea typeface="Times New Roman"/>
              <a:cs typeface="Times New Roman"/>
              <a:sym typeface="Times New Roman"/>
            </a:endParaRPr>
          </a:p>
          <a:p>
            <a:pPr marL="342900" lvl="0" indent="-342900" algn="just" rtl="0">
              <a:lnSpc>
                <a:spcPct val="82500"/>
              </a:lnSpc>
              <a:spcBef>
                <a:spcPts val="1600"/>
              </a:spcBef>
              <a:spcAft>
                <a:spcPts val="0"/>
              </a:spcAft>
              <a:buSzPts val="1000"/>
              <a:buChar char="•"/>
            </a:pPr>
            <a:r>
              <a:rPr lang="en-US" sz="2000">
                <a:solidFill>
                  <a:srgbClr val="000000"/>
                </a:solidFill>
                <a:latin typeface="Times New Roman"/>
                <a:ea typeface="Times New Roman"/>
                <a:cs typeface="Times New Roman"/>
                <a:sym typeface="Times New Roman"/>
              </a:rPr>
              <a:t>Relay module consists of six pins such as normally open pin , normally closed, common, signal, Vcc and ground pins. </a:t>
            </a:r>
            <a:endParaRPr sz="2000">
              <a:latin typeface="Times New Roman"/>
              <a:ea typeface="Times New Roman"/>
              <a:cs typeface="Times New Roman"/>
              <a:sym typeface="Times New Roman"/>
            </a:endParaRPr>
          </a:p>
          <a:p>
            <a:pPr marL="342900" lvl="0" indent="-342900" algn="just" rtl="0">
              <a:lnSpc>
                <a:spcPct val="82500"/>
              </a:lnSpc>
              <a:spcBef>
                <a:spcPts val="1600"/>
              </a:spcBef>
              <a:spcAft>
                <a:spcPts val="0"/>
              </a:spcAft>
              <a:buSzPts val="1000"/>
              <a:buChar char="•"/>
            </a:pPr>
            <a:r>
              <a:rPr lang="en-US" sz="2000">
                <a:solidFill>
                  <a:srgbClr val="000000"/>
                </a:solidFill>
                <a:latin typeface="Times New Roman"/>
                <a:ea typeface="Times New Roman"/>
                <a:cs typeface="Times New Roman"/>
                <a:sym typeface="Times New Roman"/>
              </a:rPr>
              <a:t>Signal Pin: It is used to control the relay. This pin can be active low or active high.</a:t>
            </a:r>
            <a:endParaRPr sz="2000">
              <a:latin typeface="Times New Roman"/>
              <a:ea typeface="Times New Roman"/>
              <a:cs typeface="Times New Roman"/>
              <a:sym typeface="Times New Roman"/>
            </a:endParaRPr>
          </a:p>
          <a:p>
            <a:pPr marL="114300" lvl="0" indent="0" algn="l" rtl="0">
              <a:lnSpc>
                <a:spcPct val="90000"/>
              </a:lnSpc>
              <a:spcBef>
                <a:spcPts val="1600"/>
              </a:spcBef>
              <a:spcAft>
                <a:spcPts val="0"/>
              </a:spcAft>
              <a:buSzPts val="1800"/>
              <a:buNone/>
            </a:pPr>
            <a:endParaRPr/>
          </a:p>
        </p:txBody>
      </p:sp>
      <p:sp>
        <p:nvSpPr>
          <p:cNvPr id="243" name="Google Shape;2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244" name="Google Shape;244;p21"/>
          <p:cNvPicPr preferRelativeResize="0"/>
          <p:nvPr/>
        </p:nvPicPr>
        <p:blipFill rotWithShape="1">
          <a:blip r:embed="rId3">
            <a:alphaModFix/>
          </a:blip>
          <a:srcRect/>
          <a:stretch/>
        </p:blipFill>
        <p:spPr>
          <a:xfrm>
            <a:off x="8021955" y="2991664"/>
            <a:ext cx="3331845" cy="2176780"/>
          </a:xfrm>
          <a:prstGeom prst="rect">
            <a:avLst/>
          </a:prstGeom>
          <a:noFill/>
          <a:ln>
            <a:noFill/>
          </a:ln>
        </p:spPr>
      </p:pic>
      <p:sp>
        <p:nvSpPr>
          <p:cNvPr id="245" name="Google Shape;245;p21"/>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Circuit Diagram</a:t>
            </a:r>
            <a:endParaRPr/>
          </a:p>
        </p:txBody>
      </p:sp>
      <p:sp>
        <p:nvSpPr>
          <p:cNvPr id="251" name="Google Shape;25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252" name="Google Shape;252;p24"/>
          <p:cNvSpPr txBox="1"/>
          <p:nvPr/>
        </p:nvSpPr>
        <p:spPr>
          <a:xfrm>
            <a:off x="73406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Arial"/>
                <a:ea typeface="Arial"/>
                <a:cs typeface="Arial"/>
                <a:sym typeface="Arial"/>
              </a:rPr>
              <a:t>8/25/2023</a:t>
            </a:r>
            <a:endParaRPr/>
          </a:p>
        </p:txBody>
      </p:sp>
      <p:sp>
        <p:nvSpPr>
          <p:cNvPr id="253" name="Google Shape;253;p24"/>
          <p:cNvSpPr txBox="1">
            <a:spLocks noGrp="1"/>
          </p:cNvSpPr>
          <p:nvPr>
            <p:ph type="ftr" idx="11"/>
          </p:nvPr>
        </p:nvSpPr>
        <p:spPr>
          <a:xfrm>
            <a:off x="3953510" y="6311705"/>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254" name="Google Shape;254;p24"/>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55" name="Google Shape;255;p24"/>
          <p:cNvPicPr preferRelativeResize="0"/>
          <p:nvPr/>
        </p:nvPicPr>
        <p:blipFill rotWithShape="1">
          <a:blip r:embed="rId3">
            <a:alphaModFix/>
          </a:blip>
          <a:srcRect/>
          <a:stretch/>
        </p:blipFill>
        <p:spPr>
          <a:xfrm>
            <a:off x="5436675" y="2658850"/>
            <a:ext cx="4847301" cy="3007775"/>
          </a:xfrm>
          <a:prstGeom prst="rect">
            <a:avLst/>
          </a:prstGeom>
          <a:noFill/>
          <a:ln>
            <a:noFill/>
          </a:ln>
        </p:spPr>
      </p:pic>
      <p:pic>
        <p:nvPicPr>
          <p:cNvPr id="256" name="Google Shape;256;p24"/>
          <p:cNvPicPr preferRelativeResize="0"/>
          <p:nvPr/>
        </p:nvPicPr>
        <p:blipFill rotWithShape="1">
          <a:blip r:embed="rId4">
            <a:alphaModFix/>
          </a:blip>
          <a:srcRect/>
          <a:stretch/>
        </p:blipFill>
        <p:spPr>
          <a:xfrm>
            <a:off x="1664525" y="2163750"/>
            <a:ext cx="4847300" cy="229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Flow Chart</a:t>
            </a:r>
            <a:endParaRPr/>
          </a:p>
        </p:txBody>
      </p:sp>
      <p:sp>
        <p:nvSpPr>
          <p:cNvPr id="271" name="Google Shape;2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272" name="Google Shape;272;p28"/>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pic>
        <p:nvPicPr>
          <p:cNvPr id="273" name="Google Shape;273;p28"/>
          <p:cNvPicPr preferRelativeResize="0"/>
          <p:nvPr/>
        </p:nvPicPr>
        <p:blipFill rotWithShape="1">
          <a:blip r:embed="rId3">
            <a:alphaModFix/>
          </a:blip>
          <a:srcRect/>
          <a:stretch/>
        </p:blipFill>
        <p:spPr>
          <a:xfrm>
            <a:off x="1639478" y="1690688"/>
            <a:ext cx="8342722" cy="43666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300">
                <a:solidFill>
                  <a:schemeClr val="dk1"/>
                </a:solidFill>
              </a:rPr>
              <a:t>Advantages</a:t>
            </a:r>
            <a:endParaRPr/>
          </a:p>
        </p:txBody>
      </p:sp>
      <p:sp>
        <p:nvSpPr>
          <p:cNvPr id="262" name="Google Shape;262;p22"/>
          <p:cNvSpPr txBox="1">
            <a:spLocks noGrp="1"/>
          </p:cNvSpPr>
          <p:nvPr>
            <p:ph type="body" idx="1"/>
          </p:nvPr>
        </p:nvSpPr>
        <p:spPr>
          <a:xfrm>
            <a:off x="838200" y="2104103"/>
            <a:ext cx="10515600" cy="4072860"/>
          </a:xfrm>
          <a:prstGeom prst="rect">
            <a:avLst/>
          </a:prstGeom>
          <a:noFill/>
          <a:ln>
            <a:noFill/>
          </a:ln>
        </p:spPr>
        <p:txBody>
          <a:bodyPr spcFirstLastPara="1" wrap="square" lIns="91425" tIns="45700" rIns="91425" bIns="45700" anchor="t" anchorCtr="0">
            <a:noAutofit/>
          </a:bodyPr>
          <a:lstStyle/>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Needs No Soil </a:t>
            </a:r>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Conserves Water </a:t>
            </a:r>
            <a:endParaRPr sz="2200">
              <a:solidFill>
                <a:srgbClr val="000000"/>
              </a:solidFill>
              <a:latin typeface="Times New Roman"/>
              <a:ea typeface="Times New Roman"/>
              <a:cs typeface="Times New Roman"/>
              <a:sym typeface="Times New Roman"/>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Facilitates a Micro-Climate </a:t>
            </a:r>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Predictability and Seasonality </a:t>
            </a:r>
            <a:endParaRPr sz="2200">
              <a:solidFill>
                <a:srgbClr val="000000"/>
              </a:solidFill>
              <a:latin typeface="Times New Roman"/>
              <a:ea typeface="Times New Roman"/>
              <a:cs typeface="Times New Roman"/>
              <a:sym typeface="Times New Roman"/>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Crops Grow Faster </a:t>
            </a:r>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Maximizes Space </a:t>
            </a:r>
            <a:endParaRPr sz="2200">
              <a:latin typeface="Times New Roman"/>
              <a:ea typeface="Times New Roman"/>
              <a:cs typeface="Times New Roman"/>
              <a:sym typeface="Times New Roman"/>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Produces Higher Yields</a:t>
            </a:r>
            <a:endParaRPr sz="2200">
              <a:solidFill>
                <a:srgbClr val="374151"/>
              </a:solidFill>
              <a:latin typeface="Times New Roman"/>
              <a:ea typeface="Times New Roman"/>
              <a:cs typeface="Times New Roman"/>
              <a:sym typeface="Times New Roman"/>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Require Less Labor </a:t>
            </a:r>
            <a:endParaRPr sz="2200">
              <a:solidFill>
                <a:srgbClr val="374151"/>
              </a:solidFill>
              <a:latin typeface="Times New Roman"/>
              <a:ea typeface="Times New Roman"/>
              <a:cs typeface="Times New Roman"/>
              <a:sym typeface="Times New Roman"/>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Shortens the Supply Chain </a:t>
            </a:r>
            <a:endParaRPr sz="2200">
              <a:solidFill>
                <a:srgbClr val="374151"/>
              </a:solidFill>
              <a:latin typeface="Times New Roman"/>
              <a:ea typeface="Times New Roman"/>
              <a:cs typeface="Times New Roman"/>
              <a:sym typeface="Times New Roman"/>
            </a:endParaRPr>
          </a:p>
          <a:p>
            <a:pPr marL="514350" lvl="0" indent="-285750" algn="just" rtl="0">
              <a:lnSpc>
                <a:spcPct val="90000"/>
              </a:lnSpc>
              <a:spcBef>
                <a:spcPts val="0"/>
              </a:spcBef>
              <a:spcAft>
                <a:spcPts val="0"/>
              </a:spcAft>
              <a:buClr>
                <a:srgbClr val="000000"/>
              </a:buClr>
              <a:buSzPts val="2400"/>
              <a:buFont typeface="Arial"/>
              <a:buChar char="•"/>
            </a:pPr>
            <a:r>
              <a:rPr lang="en-US" sz="2200">
                <a:solidFill>
                  <a:srgbClr val="000000"/>
                </a:solidFill>
                <a:latin typeface="Times New Roman"/>
                <a:ea typeface="Times New Roman"/>
                <a:cs typeface="Times New Roman"/>
                <a:sym typeface="Times New Roman"/>
              </a:rPr>
              <a:t>Produces Higher Quality Food </a:t>
            </a:r>
            <a:endParaRPr sz="2200">
              <a:solidFill>
                <a:srgbClr val="374151"/>
              </a:solidFill>
              <a:latin typeface="Times New Roman"/>
              <a:ea typeface="Times New Roman"/>
              <a:cs typeface="Times New Roman"/>
              <a:sym typeface="Times New Roman"/>
            </a:endParaRPr>
          </a:p>
          <a:p>
            <a:pPr marL="228600" lvl="0" indent="0" algn="just" rtl="0">
              <a:lnSpc>
                <a:spcPct val="90000"/>
              </a:lnSpc>
              <a:spcBef>
                <a:spcPts val="0"/>
              </a:spcBef>
              <a:spcAft>
                <a:spcPts val="0"/>
              </a:spcAft>
              <a:buClr>
                <a:srgbClr val="000000"/>
              </a:buClr>
              <a:buSzPts val="2400"/>
              <a:buNone/>
            </a:pPr>
            <a:endParaRPr sz="2000">
              <a:solidFill>
                <a:schemeClr val="dk1"/>
              </a:solidFill>
              <a:latin typeface="Times New Roman"/>
              <a:ea typeface="Times New Roman"/>
              <a:cs typeface="Times New Roman"/>
              <a:sym typeface="Times New Roman"/>
            </a:endParaRPr>
          </a:p>
        </p:txBody>
      </p:sp>
      <p:sp>
        <p:nvSpPr>
          <p:cNvPr id="263" name="Google Shape;26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8/11/2023</a:t>
            </a:r>
            <a:endParaRPr/>
          </a:p>
        </p:txBody>
      </p:sp>
      <p:sp>
        <p:nvSpPr>
          <p:cNvPr id="264" name="Google Shape;264;p22"/>
          <p:cNvSpPr txBox="1">
            <a:spLocks noGrp="1"/>
          </p:cNvSpPr>
          <p:nvPr>
            <p:ph type="ftr" idx="11"/>
          </p:nvPr>
        </p:nvSpPr>
        <p:spPr>
          <a:xfrm>
            <a:off x="4038600"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265" name="Google Shape;26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Results</a:t>
            </a:r>
            <a:endParaRPr/>
          </a:p>
        </p:txBody>
      </p:sp>
      <p:sp>
        <p:nvSpPr>
          <p:cNvPr id="279" name="Google Shape;279;p29"/>
          <p:cNvSpPr txBox="1">
            <a:spLocks noGrp="1"/>
          </p:cNvSpPr>
          <p:nvPr>
            <p:ph type="body" idx="1"/>
          </p:nvPr>
        </p:nvSpPr>
        <p:spPr>
          <a:xfrm>
            <a:off x="838200" y="2477729"/>
            <a:ext cx="6575323" cy="347078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a:solidFill>
                  <a:srgbClr val="000000"/>
                </a:solidFill>
                <a:latin typeface="Times New Roman"/>
                <a:ea typeface="Times New Roman"/>
                <a:cs typeface="Times New Roman"/>
                <a:sym typeface="Times New Roman"/>
              </a:rPr>
              <a:t>Maintaining the right temperature is crucial for plant growth in hydroponic systems. </a:t>
            </a:r>
            <a:endParaRPr/>
          </a:p>
          <a:p>
            <a:pPr marL="457200" lvl="0" indent="-342900" algn="l" rtl="0">
              <a:lnSpc>
                <a:spcPct val="90000"/>
              </a:lnSpc>
              <a:spcBef>
                <a:spcPts val="1000"/>
              </a:spcBef>
              <a:spcAft>
                <a:spcPts val="0"/>
              </a:spcAft>
              <a:buClr>
                <a:schemeClr val="dk1"/>
              </a:buClr>
              <a:buSzPts val="1800"/>
              <a:buChar char="•"/>
            </a:pPr>
            <a:r>
              <a:rPr lang="en-US" sz="2000">
                <a:solidFill>
                  <a:srgbClr val="000000"/>
                </a:solidFill>
                <a:latin typeface="Times New Roman"/>
                <a:ea typeface="Times New Roman"/>
                <a:cs typeface="Times New Roman"/>
                <a:sym typeface="Times New Roman"/>
              </a:rPr>
              <a:t>The IoT system ensure that the temperature is controlled automatically, reducing the risk of heat stress or cold damage to the plants. </a:t>
            </a:r>
            <a:endParaRPr/>
          </a:p>
          <a:p>
            <a:pPr marL="457200" lvl="0" indent="-342900" algn="l" rtl="0">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Proper light management is essential for photosynthesis and plant development.</a:t>
            </a:r>
            <a:endParaRPr sz="2000"/>
          </a:p>
        </p:txBody>
      </p:sp>
      <p:sp>
        <p:nvSpPr>
          <p:cNvPr id="280" name="Google Shape;28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pic>
        <p:nvPicPr>
          <p:cNvPr id="281" name="Google Shape;281;p29"/>
          <p:cNvPicPr preferRelativeResize="0"/>
          <p:nvPr/>
        </p:nvPicPr>
        <p:blipFill rotWithShape="1">
          <a:blip r:embed="rId3">
            <a:alphaModFix/>
          </a:blip>
          <a:srcRect/>
          <a:stretch/>
        </p:blipFill>
        <p:spPr>
          <a:xfrm>
            <a:off x="8492613" y="2690247"/>
            <a:ext cx="2545910" cy="2856271"/>
          </a:xfrm>
          <a:prstGeom prst="rect">
            <a:avLst/>
          </a:prstGeom>
          <a:noFill/>
          <a:ln>
            <a:noFill/>
          </a:ln>
        </p:spPr>
      </p:pic>
      <p:sp>
        <p:nvSpPr>
          <p:cNvPr id="282" name="Google Shape;282;p29"/>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Results</a:t>
            </a:r>
            <a:endParaRPr/>
          </a:p>
        </p:txBody>
      </p:sp>
      <p:sp>
        <p:nvSpPr>
          <p:cNvPr id="288" name="Google Shape;288;p30"/>
          <p:cNvSpPr txBox="1">
            <a:spLocks noGrp="1"/>
          </p:cNvSpPr>
          <p:nvPr>
            <p:ph type="body" idx="1"/>
          </p:nvPr>
        </p:nvSpPr>
        <p:spPr>
          <a:xfrm>
            <a:off x="838200" y="2556388"/>
            <a:ext cx="5493774" cy="312665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a:solidFill>
                  <a:srgbClr val="000000"/>
                </a:solidFill>
                <a:latin typeface="Times New Roman"/>
                <a:ea typeface="Times New Roman"/>
                <a:cs typeface="Times New Roman"/>
                <a:sym typeface="Times New Roman"/>
              </a:rPr>
              <a:t>Maintaining the correct water level is critical for plant nutrient delivery and overall system stability. </a:t>
            </a:r>
            <a:endParaRPr/>
          </a:p>
          <a:p>
            <a:pPr marL="457200" lvl="0" indent="-342900" algn="l" rtl="0">
              <a:lnSpc>
                <a:spcPct val="90000"/>
              </a:lnSpc>
              <a:spcBef>
                <a:spcPts val="1000"/>
              </a:spcBef>
              <a:spcAft>
                <a:spcPts val="0"/>
              </a:spcAft>
              <a:buClr>
                <a:schemeClr val="dk1"/>
              </a:buClr>
              <a:buSzPts val="1800"/>
              <a:buChar char="•"/>
            </a:pPr>
            <a:r>
              <a:rPr lang="en-US" sz="2000">
                <a:solidFill>
                  <a:srgbClr val="000000"/>
                </a:solidFill>
                <a:latin typeface="Times New Roman"/>
                <a:ea typeface="Times New Roman"/>
                <a:cs typeface="Times New Roman"/>
                <a:sym typeface="Times New Roman"/>
              </a:rPr>
              <a:t>The IoT system's ability to detect low water levels and activate the water pump ensures continuous nutrient circulation and prevents plant dehydration.</a:t>
            </a:r>
            <a:endParaRPr/>
          </a:p>
          <a:p>
            <a:pPr marL="457200" lvl="0" indent="-342900" algn="l" rtl="0">
              <a:lnSpc>
                <a:spcPct val="90000"/>
              </a:lnSpc>
              <a:spcBef>
                <a:spcPts val="1000"/>
              </a:spcBef>
              <a:spcAft>
                <a:spcPts val="0"/>
              </a:spcAft>
              <a:buClr>
                <a:schemeClr val="dk1"/>
              </a:buClr>
              <a:buSzPts val="1800"/>
              <a:buChar char="•"/>
            </a:pPr>
            <a:r>
              <a:rPr lang="en-US" sz="2000">
                <a:solidFill>
                  <a:srgbClr val="000000"/>
                </a:solidFill>
                <a:latin typeface="Times New Roman"/>
                <a:ea typeface="Times New Roman"/>
                <a:cs typeface="Times New Roman"/>
                <a:sym typeface="Times New Roman"/>
              </a:rPr>
              <a:t>This feature also helps conserve water by avoiding overflows.</a:t>
            </a:r>
            <a:r>
              <a:rPr lang="en-US" sz="2000">
                <a:latin typeface="Times New Roman"/>
                <a:ea typeface="Times New Roman"/>
                <a:cs typeface="Times New Roman"/>
                <a:sym typeface="Times New Roman"/>
              </a:rPr>
              <a:t> </a:t>
            </a:r>
            <a:endParaRPr sz="2000"/>
          </a:p>
        </p:txBody>
      </p:sp>
      <p:sp>
        <p:nvSpPr>
          <p:cNvPr id="289" name="Google Shape;28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pic>
        <p:nvPicPr>
          <p:cNvPr id="290" name="Google Shape;290;p30"/>
          <p:cNvPicPr preferRelativeResize="0"/>
          <p:nvPr/>
        </p:nvPicPr>
        <p:blipFill rotWithShape="1">
          <a:blip r:embed="rId3">
            <a:alphaModFix/>
          </a:blip>
          <a:srcRect/>
          <a:stretch/>
        </p:blipFill>
        <p:spPr>
          <a:xfrm>
            <a:off x="7315200" y="2469192"/>
            <a:ext cx="3805085" cy="3430162"/>
          </a:xfrm>
          <a:prstGeom prst="rect">
            <a:avLst/>
          </a:prstGeom>
          <a:noFill/>
          <a:ln>
            <a:noFill/>
          </a:ln>
        </p:spPr>
      </p:pic>
      <p:sp>
        <p:nvSpPr>
          <p:cNvPr id="291" name="Google Shape;291;p30"/>
          <p:cNvSpPr txBox="1">
            <a:spLocks noGrp="1"/>
          </p:cNvSpPr>
          <p:nvPr>
            <p:ph type="ftr" idx="11"/>
          </p:nvPr>
        </p:nvSpPr>
        <p:spPr>
          <a:xfrm>
            <a:off x="3937635" y="6346923"/>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Results</a:t>
            </a:r>
            <a:endParaRPr/>
          </a:p>
        </p:txBody>
      </p:sp>
      <p:sp>
        <p:nvSpPr>
          <p:cNvPr id="297" name="Google Shape;297;p31"/>
          <p:cNvSpPr txBox="1">
            <a:spLocks noGrp="1"/>
          </p:cNvSpPr>
          <p:nvPr>
            <p:ph type="body" idx="1"/>
          </p:nvPr>
        </p:nvSpPr>
        <p:spPr>
          <a:xfrm>
            <a:off x="838200" y="2969341"/>
            <a:ext cx="6870290" cy="2359743"/>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a:solidFill>
                  <a:srgbClr val="000000"/>
                </a:solidFill>
                <a:latin typeface="Times New Roman"/>
                <a:ea typeface="Times New Roman"/>
                <a:cs typeface="Times New Roman"/>
                <a:sym typeface="Times New Roman"/>
              </a:rPr>
              <a:t>Efficient temperature and light control reduce energy consumption, making the system eco-friendlier.</a:t>
            </a:r>
            <a:endParaRPr/>
          </a:p>
          <a:p>
            <a:pPr marL="457200" lvl="0" indent="-342900" algn="l" rtl="0">
              <a:lnSpc>
                <a:spcPct val="90000"/>
              </a:lnSpc>
              <a:spcBef>
                <a:spcPts val="1000"/>
              </a:spcBef>
              <a:spcAft>
                <a:spcPts val="0"/>
              </a:spcAft>
              <a:buClr>
                <a:schemeClr val="dk1"/>
              </a:buClr>
              <a:buSzPts val="1800"/>
              <a:buChar char="•"/>
            </a:pPr>
            <a:r>
              <a:rPr lang="en-US" sz="2000">
                <a:solidFill>
                  <a:srgbClr val="000000"/>
                </a:solidFill>
                <a:latin typeface="Times New Roman"/>
                <a:ea typeface="Times New Roman"/>
                <a:cs typeface="Times New Roman"/>
                <a:sym typeface="Times New Roman"/>
              </a:rPr>
              <a:t> Proper water management minimizes water wastage and promotes responsible water use.</a:t>
            </a:r>
            <a:endParaRPr sz="2000"/>
          </a:p>
        </p:txBody>
      </p:sp>
      <p:sp>
        <p:nvSpPr>
          <p:cNvPr id="298" name="Google Shape;29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pic>
        <p:nvPicPr>
          <p:cNvPr id="299" name="Google Shape;299;p31"/>
          <p:cNvPicPr preferRelativeResize="0"/>
          <p:nvPr/>
        </p:nvPicPr>
        <p:blipFill rotWithShape="1">
          <a:blip r:embed="rId3">
            <a:alphaModFix/>
          </a:blip>
          <a:srcRect/>
          <a:stretch/>
        </p:blipFill>
        <p:spPr>
          <a:xfrm>
            <a:off x="7865806" y="2458065"/>
            <a:ext cx="3183826" cy="3235303"/>
          </a:xfrm>
          <a:prstGeom prst="rect">
            <a:avLst/>
          </a:prstGeom>
          <a:noFill/>
          <a:ln>
            <a:noFill/>
          </a:ln>
        </p:spPr>
      </p:pic>
      <p:sp>
        <p:nvSpPr>
          <p:cNvPr id="300" name="Google Shape;300;p31"/>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6cf68d5bca_2_0"/>
          <p:cNvSpPr txBox="1">
            <a:spLocks noGrp="1"/>
          </p:cNvSpPr>
          <p:nvPr>
            <p:ph type="title"/>
          </p:nvPr>
        </p:nvSpPr>
        <p:spPr>
          <a:xfrm>
            <a:off x="1492898" y="365125"/>
            <a:ext cx="98610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Introduction</a:t>
            </a:r>
            <a:endParaRPr/>
          </a:p>
        </p:txBody>
      </p:sp>
      <p:sp>
        <p:nvSpPr>
          <p:cNvPr id="68" name="Google Shape;68;g26cf68d5bca_2_0"/>
          <p:cNvSpPr txBox="1">
            <a:spLocks noGrp="1"/>
          </p:cNvSpPr>
          <p:nvPr>
            <p:ph type="body" idx="1"/>
          </p:nvPr>
        </p:nvSpPr>
        <p:spPr>
          <a:xfrm>
            <a:off x="566800" y="1825625"/>
            <a:ext cx="10787100" cy="4530600"/>
          </a:xfrm>
          <a:prstGeom prst="rect">
            <a:avLst/>
          </a:prstGeom>
        </p:spPr>
        <p:txBody>
          <a:bodyPr spcFirstLastPara="1" wrap="square" lIns="91425" tIns="45700" rIns="91425" bIns="45700" anchor="t" anchorCtr="0">
            <a:normAutofit/>
          </a:bodyPr>
          <a:lstStyle/>
          <a:p>
            <a:pPr marL="114300" lvl="0" indent="0" algn="l" rtl="0">
              <a:spcBef>
                <a:spcPts val="1000"/>
              </a:spcBef>
              <a:spcAft>
                <a:spcPts val="0"/>
              </a:spcAft>
              <a:buClr>
                <a:schemeClr val="dk1"/>
              </a:buClr>
              <a:buSzPts val="1100"/>
              <a:buFont typeface="Arial"/>
              <a:buNone/>
            </a:pPr>
            <a:r>
              <a:rPr lang="en-US" sz="2400" dirty="0">
                <a:latin typeface="Times New Roman" panose="02020603050405020304" pitchFamily="18" charset="0"/>
                <a:cs typeface="Times New Roman" panose="02020603050405020304" pitchFamily="18" charset="0"/>
              </a:rPr>
              <a:t>Hydroponics</a:t>
            </a:r>
            <a:r>
              <a:rPr lang="en-US" sz="2400" b="1"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type of horticulture and a subset of hydroculture which involves growing plants, usually crops or medicinal plants, without soil, by using water-based mineral nutrient solutions. Terrestrial or aquatic plants may grow with their roots exposed to the nutritious liquid or the roots may be mechanically supported by an inert medium such as perlite, gravel, or other substrates.</a:t>
            </a: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dirty="0"/>
          </a:p>
        </p:txBody>
      </p:sp>
      <p:sp>
        <p:nvSpPr>
          <p:cNvPr id="69" name="Google Shape;69;g26cf68d5bca_2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pic>
        <p:nvPicPr>
          <p:cNvPr id="70" name="Google Shape;70;g26cf68d5bca_2_0"/>
          <p:cNvPicPr preferRelativeResize="0"/>
          <p:nvPr/>
        </p:nvPicPr>
        <p:blipFill>
          <a:blip r:embed="rId3">
            <a:alphaModFix/>
          </a:blip>
          <a:stretch>
            <a:fillRect/>
          </a:stretch>
        </p:blipFill>
        <p:spPr>
          <a:xfrm>
            <a:off x="3136187" y="3718530"/>
            <a:ext cx="5648325" cy="2332975"/>
          </a:xfrm>
          <a:prstGeom prst="rect">
            <a:avLst/>
          </a:prstGeom>
          <a:noFill/>
          <a:ln>
            <a:noFill/>
          </a:ln>
        </p:spPr>
      </p:pic>
      <p:pic>
        <p:nvPicPr>
          <p:cNvPr id="71" name="Google Shape;71;g26cf68d5bca_2_0"/>
          <p:cNvPicPr preferRelativeResize="0"/>
          <p:nvPr/>
        </p:nvPicPr>
        <p:blipFill>
          <a:blip r:embed="rId4">
            <a:alphaModFix/>
          </a:blip>
          <a:stretch>
            <a:fillRect/>
          </a:stretch>
        </p:blipFill>
        <p:spPr>
          <a:xfrm>
            <a:off x="152400" y="152400"/>
            <a:ext cx="4941824" cy="60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Html Integration</a:t>
            </a:r>
            <a:endParaRPr/>
          </a:p>
        </p:txBody>
      </p:sp>
      <p:sp>
        <p:nvSpPr>
          <p:cNvPr id="306" name="Google Shape;30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
        <p:nvSpPr>
          <p:cNvPr id="307" name="Google Shape;307;p32"/>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pic>
        <p:nvPicPr>
          <p:cNvPr id="308" name="Google Shape;308;p32"/>
          <p:cNvPicPr preferRelativeResize="0"/>
          <p:nvPr/>
        </p:nvPicPr>
        <p:blipFill rotWithShape="1">
          <a:blip r:embed="rId3">
            <a:alphaModFix/>
          </a:blip>
          <a:srcRect/>
          <a:stretch/>
        </p:blipFill>
        <p:spPr>
          <a:xfrm>
            <a:off x="716437" y="1913641"/>
            <a:ext cx="3066562" cy="1724941"/>
          </a:xfrm>
          <a:prstGeom prst="rect">
            <a:avLst/>
          </a:prstGeom>
          <a:noFill/>
          <a:ln>
            <a:noFill/>
          </a:ln>
        </p:spPr>
      </p:pic>
      <p:pic>
        <p:nvPicPr>
          <p:cNvPr id="309" name="Google Shape;309;p32"/>
          <p:cNvPicPr preferRelativeResize="0"/>
          <p:nvPr/>
        </p:nvPicPr>
        <p:blipFill rotWithShape="1">
          <a:blip r:embed="rId4">
            <a:alphaModFix/>
          </a:blip>
          <a:srcRect/>
          <a:stretch/>
        </p:blipFill>
        <p:spPr>
          <a:xfrm>
            <a:off x="4015818" y="1913640"/>
            <a:ext cx="3254518" cy="1724941"/>
          </a:xfrm>
          <a:prstGeom prst="rect">
            <a:avLst/>
          </a:prstGeom>
          <a:noFill/>
          <a:ln>
            <a:noFill/>
          </a:ln>
        </p:spPr>
      </p:pic>
      <p:pic>
        <p:nvPicPr>
          <p:cNvPr id="310" name="Google Shape;310;p32"/>
          <p:cNvPicPr preferRelativeResize="0"/>
          <p:nvPr/>
        </p:nvPicPr>
        <p:blipFill rotWithShape="1">
          <a:blip r:embed="rId5">
            <a:alphaModFix/>
          </a:blip>
          <a:srcRect/>
          <a:stretch/>
        </p:blipFill>
        <p:spPr>
          <a:xfrm>
            <a:off x="7899661" y="1840506"/>
            <a:ext cx="3196579" cy="1798075"/>
          </a:xfrm>
          <a:prstGeom prst="rect">
            <a:avLst/>
          </a:prstGeom>
          <a:noFill/>
          <a:ln>
            <a:noFill/>
          </a:ln>
        </p:spPr>
      </p:pic>
      <p:pic>
        <p:nvPicPr>
          <p:cNvPr id="311" name="Google Shape;311;p32"/>
          <p:cNvPicPr preferRelativeResize="0"/>
          <p:nvPr/>
        </p:nvPicPr>
        <p:blipFill rotWithShape="1">
          <a:blip r:embed="rId6">
            <a:alphaModFix/>
          </a:blip>
          <a:srcRect/>
          <a:stretch/>
        </p:blipFill>
        <p:spPr>
          <a:xfrm>
            <a:off x="716437" y="4063117"/>
            <a:ext cx="3066562" cy="1724941"/>
          </a:xfrm>
          <a:prstGeom prst="rect">
            <a:avLst/>
          </a:prstGeom>
          <a:noFill/>
          <a:ln>
            <a:noFill/>
          </a:ln>
        </p:spPr>
      </p:pic>
      <p:pic>
        <p:nvPicPr>
          <p:cNvPr id="312" name="Google Shape;312;p32"/>
          <p:cNvPicPr preferRelativeResize="0"/>
          <p:nvPr/>
        </p:nvPicPr>
        <p:blipFill rotWithShape="1">
          <a:blip r:embed="rId7">
            <a:alphaModFix/>
          </a:blip>
          <a:srcRect/>
          <a:stretch/>
        </p:blipFill>
        <p:spPr>
          <a:xfrm>
            <a:off x="4015818" y="4063117"/>
            <a:ext cx="3254518" cy="1724941"/>
          </a:xfrm>
          <a:prstGeom prst="rect">
            <a:avLst/>
          </a:prstGeom>
          <a:noFill/>
          <a:ln>
            <a:noFill/>
          </a:ln>
        </p:spPr>
      </p:pic>
      <p:pic>
        <p:nvPicPr>
          <p:cNvPr id="313" name="Google Shape;313;p32"/>
          <p:cNvPicPr preferRelativeResize="0"/>
          <p:nvPr/>
        </p:nvPicPr>
        <p:blipFill rotWithShape="1">
          <a:blip r:embed="rId8">
            <a:alphaModFix/>
          </a:blip>
          <a:srcRect/>
          <a:stretch/>
        </p:blipFill>
        <p:spPr>
          <a:xfrm>
            <a:off x="7899661" y="4063117"/>
            <a:ext cx="3196579" cy="1724941"/>
          </a:xfrm>
          <a:prstGeom prst="rect">
            <a:avLst/>
          </a:prstGeom>
          <a:noFill/>
          <a:ln>
            <a:noFill/>
          </a:ln>
        </p:spPr>
      </p:pic>
      <p:sp>
        <p:nvSpPr>
          <p:cNvPr id="314" name="Google Shape;314;p32"/>
          <p:cNvSpPr txBox="1"/>
          <p:nvPr/>
        </p:nvSpPr>
        <p:spPr>
          <a:xfrm>
            <a:off x="4526000" y="5788058"/>
            <a:ext cx="223415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Webpages Created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3"/>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Conclusion</a:t>
            </a:r>
            <a:endParaRPr/>
          </a:p>
        </p:txBody>
      </p:sp>
      <p:sp>
        <p:nvSpPr>
          <p:cNvPr id="320" name="Google Shape;320;p33"/>
          <p:cNvSpPr txBox="1">
            <a:spLocks noGrp="1"/>
          </p:cNvSpPr>
          <p:nvPr>
            <p:ph type="body" idx="1"/>
          </p:nvPr>
        </p:nvSpPr>
        <p:spPr>
          <a:xfrm>
            <a:off x="631596" y="2064471"/>
            <a:ext cx="10472014" cy="3657904"/>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1000"/>
              </a:spcBef>
              <a:spcAft>
                <a:spcPts val="0"/>
              </a:spcAft>
              <a:buSzPts val="1800"/>
              <a:buNone/>
            </a:pPr>
            <a:r>
              <a:rPr lang="en-US" sz="2000">
                <a:latin typeface="Times New Roman"/>
                <a:ea typeface="Times New Roman"/>
                <a:cs typeface="Times New Roman"/>
                <a:sym typeface="Times New Roman"/>
              </a:rPr>
              <a:t>In this project, we have introduced a novel model of automation system for hydroponic plant irrigation using Arduino Uno Microcontroller based on Android is presented in this paper. Nutritional water flow system by utilizing sensor distance has been successfully done. The water level in the hydroponic tube can be adjusted according to the need of hydroponics, and this is made into a basic guideline for watering or not. The sensor results are sent to Arduino Uno microcontroller and communication with an Android smartphone. Likewise, the temperature setting has been successfully done well. The room temperature can be determined according to his needs. In our experiments, it was shown that the mixture of water and nutrients was automatically transferred to plant roots in hydroponic tubes. The water level is maintained up to 6 cm in hydroponic tubes because the system will drain water periodically if there is a water shortage.</a:t>
            </a:r>
            <a:endParaRPr sz="2000">
              <a:latin typeface="Times New Roman"/>
              <a:ea typeface="Times New Roman"/>
              <a:cs typeface="Times New Roman"/>
              <a:sym typeface="Times New Roman"/>
            </a:endParaRPr>
          </a:p>
          <a:p>
            <a:pPr marL="114300" lvl="0" indent="0" algn="just" rtl="0">
              <a:lnSpc>
                <a:spcPct val="10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321" name="Google Shape;32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
        <p:nvSpPr>
          <p:cNvPr id="322" name="Google Shape;322;p33"/>
          <p:cNvSpPr txBox="1">
            <a:spLocks noGrp="1"/>
          </p:cNvSpPr>
          <p:nvPr>
            <p:ph type="ftr" idx="11"/>
          </p:nvPr>
        </p:nvSpPr>
        <p:spPr>
          <a:xfrm>
            <a:off x="3921760" y="6311705"/>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Future Scope</a:t>
            </a:r>
            <a:endParaRPr/>
          </a:p>
        </p:txBody>
      </p:sp>
      <p:sp>
        <p:nvSpPr>
          <p:cNvPr id="328" name="Google Shape;328;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sz="1800">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r>
              <a:rPr lang="en-US" sz="2000">
                <a:latin typeface="Times New Roman"/>
                <a:ea typeface="Times New Roman"/>
                <a:cs typeface="Times New Roman"/>
                <a:sym typeface="Times New Roman"/>
              </a:rPr>
              <a:t>For future extension deals with the integration of a Wi-Fi module, allowing for enhanced monitoring and control capabilities. This addition enables growers to remotely manage key parameters such as nutrient solution levels, pH, temperature, and humidity using a smartphone or computer. Data logging and analysis become more accessible, facilitating the tracking of trends over time and the optimization of growing conditions for improved plant health and productivity. Alerts and notifications can be configured to alert growers of any deviations from optimal conditions, ensuring timely intervention. Furthermore, integration with smart home systems enables seamless control through voice commands and automation, enhancing the overall efficiency and convenience of hydroponic cultivation.</a:t>
            </a:r>
            <a:endParaRPr sz="2000">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a:p>
        </p:txBody>
      </p:sp>
      <p:sp>
        <p:nvSpPr>
          <p:cNvPr id="329" name="Google Shape;32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
        <p:nvSpPr>
          <p:cNvPr id="330" name="Google Shape;330;p34"/>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a:t>References</a:t>
            </a:r>
            <a:endParaRPr dirty="0"/>
          </a:p>
        </p:txBody>
      </p:sp>
      <p:sp>
        <p:nvSpPr>
          <p:cNvPr id="328" name="Google Shape;328;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N A Karina</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 </a:t>
            </a:r>
            <a:r>
              <a:rPr lang="en-US" sz="1800" dirty="0">
                <a:effectLst/>
                <a:latin typeface="Times New Roman" panose="02020603050405020304" pitchFamily="18" charset="0"/>
                <a:ea typeface="Times New Roman" panose="02020603050405020304" pitchFamily="18" charset="0"/>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Poltak</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Sihombing</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4"/>
              </a:rPr>
              <a:t> </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Jos </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Timanta</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Tarigan</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5"/>
              </a:rPr>
              <a:t> </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M I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Syarif</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6"/>
              </a:rPr>
              <a:t> </a:t>
            </a:r>
            <a:r>
              <a:rPr lang="en-US" sz="1800" dirty="0">
                <a:effectLst/>
                <a:latin typeface="Times New Roman" panose="02020603050405020304" pitchFamily="18" charset="0"/>
                <a:ea typeface="Times New Roman" panose="02020603050405020304" pitchFamily="18" charset="0"/>
              </a:rPr>
              <a:t>. Automated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hydroponics nutrition plants systems using </a:t>
            </a:r>
            <a:r>
              <a:rPr lang="en-US" sz="1800" dirty="0" err="1">
                <a:effectLst/>
                <a:latin typeface="Times New Roman" panose="02020603050405020304" pitchFamily="18" charset="0"/>
                <a:ea typeface="Times New Roman" panose="02020603050405020304" pitchFamily="18" charset="0"/>
              </a:rPr>
              <a:t>arduino</a:t>
            </a:r>
            <a:r>
              <a:rPr lang="en-US" sz="1800" dirty="0">
                <a:effectLst/>
                <a:latin typeface="Times New Roman" panose="02020603050405020304" pitchFamily="18" charset="0"/>
                <a:ea typeface="Times New Roman" panose="02020603050405020304" pitchFamily="18" charset="0"/>
              </a:rPr>
              <a:t> uno microcontroller 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android. DOI:</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10.1088/1742-6596/978/1/012014</a:t>
            </a:r>
            <a:endParaRPr lang="en-IN"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Velazquez L A, Hernandez M A, Leon M, Dominguez R B and Gutierrez J 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2013 First Advances on the Development of a Hydroponic System for Cherry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Tomato Culture Proc. of IEEE 10th Int. Conf. on Elect. Eng. Comp. Sc.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 (CCE).</a:t>
            </a:r>
            <a:endParaRPr lang="en-IN"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Kumar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2014</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Reuse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Hydroponic</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Waste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a:t>
            </a:r>
            <a:r>
              <a:rPr lang="en-US" sz="1800" spc="-28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Pollut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8"/>
              </a:rPr>
              <a:t>http://link.springer.com/article/10.1007/s11356-01430243.</a:t>
            </a:r>
            <a:endParaRPr lang="en-IN"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Chenzhong</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Yinchun</a:t>
            </a:r>
            <a:r>
              <a:rPr lang="en-US" sz="1800" dirty="0">
                <a:effectLst/>
                <a:latin typeface="Times New Roman" panose="02020603050405020304" pitchFamily="18" charset="0"/>
                <a:ea typeface="Times New Roman" panose="02020603050405020304" pitchFamily="18" charset="0"/>
              </a:rPr>
              <a:t> H and </a:t>
            </a:r>
            <a:r>
              <a:rPr lang="en-US" sz="1800" dirty="0" err="1">
                <a:effectLst/>
                <a:latin typeface="Times New Roman" panose="02020603050405020304" pitchFamily="18" charset="0"/>
                <a:ea typeface="Times New Roman" panose="02020603050405020304" pitchFamily="18" charset="0"/>
              </a:rPr>
              <a:t>Weihong</a:t>
            </a:r>
            <a:r>
              <a:rPr lang="en-US" sz="1800" dirty="0">
                <a:effectLst/>
                <a:latin typeface="Times New Roman" panose="02020603050405020304" pitchFamily="18" charset="0"/>
                <a:ea typeface="Times New Roman" panose="02020603050405020304" pitchFamily="18" charset="0"/>
              </a:rPr>
              <a:t> Z 2004 Research of Hydroponics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Nutrient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	Control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World</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Congress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Intelligent Control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Automation 1.</a:t>
            </a:r>
            <a:endParaRPr lang="en-IN"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 </a:t>
            </a:r>
            <a:r>
              <a:rPr lang="en-US" sz="1800" dirty="0" err="1">
                <a:effectLst/>
                <a:latin typeface="Times New Roman" panose="02020603050405020304" pitchFamily="18" charset="0"/>
                <a:ea typeface="Times New Roman" panose="02020603050405020304" pitchFamily="18" charset="0"/>
              </a:rPr>
              <a:t>Navulur</a:t>
            </a:r>
            <a:r>
              <a:rPr lang="en-US" sz="1800" dirty="0">
                <a:effectLst/>
                <a:latin typeface="Times New Roman" panose="02020603050405020304" pitchFamily="18" charset="0"/>
                <a:ea typeface="Times New Roman" panose="02020603050405020304" pitchFamily="18" charset="0"/>
              </a:rPr>
              <a:t>, et al., “Agricultural management through wireless sensors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Journal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 (IJECE), vol. 7, no. 6, pp. 3492-3499, 2017.</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Mohanraj,</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 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“Field Monitoring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Automation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IOT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Agriculture Domain,”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Procedia</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 vol. 93, pp. 931-939, 2016.</a:t>
            </a:r>
            <a:endParaRPr lang="en-IN" sz="1800" dirty="0">
              <a:effectLst/>
              <a:latin typeface="Times New Roman" panose="02020603050405020304" pitchFamily="18" charset="0"/>
              <a:ea typeface="Times New Roman" panose="02020603050405020304" pitchFamily="18" charset="0"/>
            </a:endParaRPr>
          </a:p>
          <a:p>
            <a:pPr marL="114300" lvl="0" indent="0" algn="l" rtl="0">
              <a:lnSpc>
                <a:spcPct val="90000"/>
              </a:lnSpc>
              <a:spcBef>
                <a:spcPts val="1000"/>
              </a:spcBef>
              <a:spcAft>
                <a:spcPts val="0"/>
              </a:spcAft>
              <a:buSzPts val="1800"/>
              <a:buNone/>
            </a:pPr>
            <a:endParaRPr sz="1800" dirty="0">
              <a:latin typeface="Times New Roman"/>
              <a:ea typeface="Times New Roman"/>
              <a:cs typeface="Times New Roman"/>
              <a:sym typeface="Times New Roman"/>
            </a:endParaRPr>
          </a:p>
        </p:txBody>
      </p:sp>
      <p:sp>
        <p:nvSpPr>
          <p:cNvPr id="329" name="Google Shape;32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330" name="Google Shape;330;p34"/>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extLst>
      <p:ext uri="{BB962C8B-B14F-4D97-AF65-F5344CB8AC3E}">
        <p14:creationId xmlns:p14="http://schemas.microsoft.com/office/powerpoint/2010/main" val="3813707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body" idx="1"/>
          </p:nvPr>
        </p:nvSpPr>
        <p:spPr>
          <a:xfrm>
            <a:off x="540385" y="155130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800"/>
              <a:buNone/>
            </a:pPr>
            <a:endParaRPr sz="4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4800"/>
              <a:buNone/>
            </a:pPr>
            <a:endParaRPr sz="4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4800"/>
              <a:buNone/>
            </a:pPr>
            <a:r>
              <a:rPr lang="en-US" sz="4800">
                <a:latin typeface="Times New Roman"/>
                <a:ea typeface="Times New Roman"/>
                <a:cs typeface="Times New Roman"/>
                <a:sym typeface="Times New Roman"/>
              </a:rPr>
              <a:t>                      </a:t>
            </a:r>
            <a:r>
              <a:rPr lang="en-US" sz="4800" b="1">
                <a:solidFill>
                  <a:srgbClr val="124163"/>
                </a:solidFill>
                <a:latin typeface="Times New Roman"/>
                <a:ea typeface="Times New Roman"/>
                <a:cs typeface="Times New Roman"/>
                <a:sym typeface="Times New Roman"/>
              </a:rPr>
              <a:t>THANK YOU </a:t>
            </a:r>
            <a:endParaRPr sz="4800" b="1">
              <a:solidFill>
                <a:srgbClr val="124163"/>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4800"/>
              <a:buNone/>
            </a:pPr>
            <a:r>
              <a:rPr lang="en-US" sz="2220">
                <a:solidFill>
                  <a:srgbClr val="124163"/>
                </a:solidFill>
                <a:latin typeface="Times New Roman"/>
                <a:ea typeface="Times New Roman"/>
                <a:cs typeface="Times New Roman"/>
                <a:sym typeface="Times New Roman"/>
              </a:rPr>
              <a:t>                                                                 HOD SIR</a:t>
            </a:r>
            <a:endParaRPr/>
          </a:p>
          <a:p>
            <a:pPr marL="0" lvl="0" indent="0" algn="l" rtl="0">
              <a:lnSpc>
                <a:spcPct val="90000"/>
              </a:lnSpc>
              <a:spcBef>
                <a:spcPts val="1000"/>
              </a:spcBef>
              <a:spcAft>
                <a:spcPts val="0"/>
              </a:spcAft>
              <a:buClr>
                <a:schemeClr val="dk1"/>
              </a:buClr>
              <a:buSzPts val="4800"/>
              <a:buNone/>
            </a:pPr>
            <a:r>
              <a:rPr lang="en-US" sz="2220">
                <a:solidFill>
                  <a:srgbClr val="124163"/>
                </a:solidFill>
                <a:latin typeface="Times New Roman"/>
                <a:ea typeface="Times New Roman"/>
                <a:cs typeface="Times New Roman"/>
                <a:sym typeface="Times New Roman"/>
              </a:rPr>
              <a:t>                                                            </a:t>
            </a:r>
            <a:r>
              <a:rPr lang="en-US" sz="2220" b="1">
                <a:solidFill>
                  <a:srgbClr val="124163"/>
                </a:solidFill>
                <a:latin typeface="Times New Roman"/>
                <a:ea typeface="Times New Roman"/>
                <a:cs typeface="Times New Roman"/>
                <a:sym typeface="Times New Roman"/>
              </a:rPr>
              <a:t> Dr.A.Obulesh</a:t>
            </a:r>
            <a:endParaRPr/>
          </a:p>
          <a:p>
            <a:pPr marL="0" lvl="0" indent="0" algn="l" rtl="0">
              <a:lnSpc>
                <a:spcPct val="90000"/>
              </a:lnSpc>
              <a:spcBef>
                <a:spcPts val="1000"/>
              </a:spcBef>
              <a:spcAft>
                <a:spcPts val="0"/>
              </a:spcAft>
              <a:buClr>
                <a:schemeClr val="dk1"/>
              </a:buClr>
              <a:buSzPts val="4800"/>
              <a:buNone/>
            </a:pPr>
            <a:r>
              <a:rPr lang="en-US" sz="2220">
                <a:solidFill>
                  <a:srgbClr val="124163"/>
                </a:solidFill>
                <a:latin typeface="Times New Roman"/>
                <a:ea typeface="Times New Roman"/>
                <a:cs typeface="Times New Roman"/>
                <a:sym typeface="Times New Roman"/>
              </a:rPr>
              <a:t>                                                                   </a:t>
            </a:r>
            <a:r>
              <a:rPr lang="en-US" sz="2220" b="1">
                <a:solidFill>
                  <a:srgbClr val="124163"/>
                </a:solidFill>
                <a:latin typeface="Times New Roman"/>
                <a:ea typeface="Times New Roman"/>
                <a:cs typeface="Times New Roman"/>
                <a:sym typeface="Times New Roman"/>
              </a:rPr>
              <a:t>  </a:t>
            </a:r>
            <a:r>
              <a:rPr lang="en-US" sz="2220">
                <a:solidFill>
                  <a:srgbClr val="124163"/>
                </a:solidFill>
                <a:latin typeface="Times New Roman"/>
                <a:ea typeface="Times New Roman"/>
                <a:cs typeface="Times New Roman"/>
                <a:sym typeface="Times New Roman"/>
              </a:rPr>
              <a:t>and </a:t>
            </a:r>
            <a:endParaRPr/>
          </a:p>
          <a:p>
            <a:pPr marL="0" lvl="0" indent="0" algn="l" rtl="0">
              <a:lnSpc>
                <a:spcPct val="90000"/>
              </a:lnSpc>
              <a:spcBef>
                <a:spcPts val="1000"/>
              </a:spcBef>
              <a:spcAft>
                <a:spcPts val="0"/>
              </a:spcAft>
              <a:buClr>
                <a:schemeClr val="dk1"/>
              </a:buClr>
              <a:buSzPts val="4800"/>
              <a:buNone/>
            </a:pPr>
            <a:r>
              <a:rPr lang="en-US" sz="2220">
                <a:solidFill>
                  <a:srgbClr val="124163"/>
                </a:solidFill>
                <a:latin typeface="Times New Roman"/>
                <a:ea typeface="Times New Roman"/>
                <a:cs typeface="Times New Roman"/>
                <a:sym typeface="Times New Roman"/>
              </a:rPr>
              <a:t>                                                       </a:t>
            </a:r>
            <a:r>
              <a:rPr lang="en-US" sz="2220" b="1">
                <a:solidFill>
                  <a:srgbClr val="124163"/>
                </a:solidFill>
                <a:latin typeface="Times New Roman"/>
                <a:ea typeface="Times New Roman"/>
                <a:cs typeface="Times New Roman"/>
                <a:sym typeface="Times New Roman"/>
              </a:rPr>
              <a:t>All the Teaching Faculty</a:t>
            </a:r>
            <a:endParaRPr/>
          </a:p>
        </p:txBody>
      </p:sp>
      <p:sp>
        <p:nvSpPr>
          <p:cNvPr id="336" name="Google Shape;33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8/25/2023</a:t>
            </a:r>
            <a:endParaRPr/>
          </a:p>
        </p:txBody>
      </p:sp>
      <p:sp>
        <p:nvSpPr>
          <p:cNvPr id="337" name="Google Shape;337;p35"/>
          <p:cNvSpPr txBox="1">
            <a:spLocks noGrp="1"/>
          </p:cNvSpPr>
          <p:nvPr>
            <p:ph type="ftr" idx="11"/>
          </p:nvPr>
        </p:nvSpPr>
        <p:spPr>
          <a:xfrm>
            <a:off x="3937635" y="635635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338" name="Google Shape;33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26cf68d5bca_2_7"/>
          <p:cNvSpPr txBox="1">
            <a:spLocks noGrp="1"/>
          </p:cNvSpPr>
          <p:nvPr>
            <p:ph type="title"/>
          </p:nvPr>
        </p:nvSpPr>
        <p:spPr>
          <a:xfrm>
            <a:off x="1492898" y="365125"/>
            <a:ext cx="98610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Introduction</a:t>
            </a:r>
            <a:endParaRPr dirty="0"/>
          </a:p>
        </p:txBody>
      </p:sp>
      <p:sp>
        <p:nvSpPr>
          <p:cNvPr id="78" name="Google Shape;78;g26cf68d5bca_2_7"/>
          <p:cNvSpPr txBox="1">
            <a:spLocks noGrp="1"/>
          </p:cNvSpPr>
          <p:nvPr>
            <p:ph type="body" idx="1"/>
          </p:nvPr>
        </p:nvSpPr>
        <p:spPr>
          <a:xfrm>
            <a:off x="838200" y="1879235"/>
            <a:ext cx="7504522" cy="4297589"/>
          </a:xfrm>
          <a:prstGeom prst="rect">
            <a:avLst/>
          </a:prstGeom>
        </p:spPr>
        <p:txBody>
          <a:bodyPr spcFirstLastPara="1" wrap="square" lIns="91425" tIns="45700" rIns="91425" bIns="45700" anchor="t" anchorCtr="0">
            <a:normAutofit fontScale="92500" lnSpcReduction="10000"/>
          </a:bodyPr>
          <a:lstStyle/>
          <a:p>
            <a:pPr marL="342900">
              <a:lnSpc>
                <a:spcPct val="100000"/>
              </a:lnSpc>
              <a:buFont typeface="Arial" panose="020B0604020202020204" pitchFamily="34" charset="0"/>
              <a:buChar char="•"/>
            </a:pPr>
            <a:r>
              <a:rPr lang="en-US" sz="2400" dirty="0">
                <a:solidFill>
                  <a:srgbClr val="212121"/>
                </a:solidFill>
                <a:latin typeface="Times New Roman" panose="02020603050405020304" pitchFamily="18" charset="0"/>
                <a:cs typeface="Times New Roman" panose="02020603050405020304" pitchFamily="18" charset="0"/>
              </a:rPr>
              <a:t>Germination methods utilizing a solid substrate such as </a:t>
            </a:r>
            <a:r>
              <a:rPr lang="en-US" sz="2400" b="1" dirty="0">
                <a:solidFill>
                  <a:srgbClr val="212121"/>
                </a:solidFill>
                <a:latin typeface="Times New Roman" panose="02020603050405020304" pitchFamily="18" charset="0"/>
                <a:cs typeface="Times New Roman" panose="02020603050405020304" pitchFamily="18" charset="0"/>
              </a:rPr>
              <a:t>peat moss, coco coir, perlite, or vermiculite</a:t>
            </a:r>
            <a:r>
              <a:rPr lang="en-US" sz="2400" dirty="0">
                <a:solidFill>
                  <a:srgbClr val="212121"/>
                </a:solidFill>
                <a:latin typeface="Times New Roman" panose="02020603050405020304" pitchFamily="18" charset="0"/>
                <a:cs typeface="Times New Roman" panose="02020603050405020304" pitchFamily="18" charset="0"/>
              </a:rPr>
              <a:t> are often used, but transplanting requires removing all the substrate from the roots to avoid its introduction into the hydroponic system.</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342900" lvl="0" rtl="0">
              <a:lnSpc>
                <a:spcPct val="100000"/>
              </a:lnSpc>
              <a:spcBef>
                <a:spcPts val="1000"/>
              </a:spcBef>
              <a:spcAft>
                <a:spcPts val="0"/>
              </a:spcAft>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Few seeds can germinate submerged in water and thus cannot be planted directly into the nutrient solution in liquid hydroponics. Submersion in water inhibits oxygen diffusion across seed membranes and prevents germination. </a:t>
            </a:r>
          </a:p>
          <a:p>
            <a:pPr marL="342900" lvl="0" rtl="0">
              <a:lnSpc>
                <a:spcPct val="100000"/>
              </a:lnSpc>
              <a:spcBef>
                <a:spcPts val="1000"/>
              </a:spcBef>
              <a:spcAft>
                <a:spcPts val="0"/>
              </a:spcAft>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For maximum uniformity, seeds should be germinated separately and transplanted into the main system when roots are long enough to be in contact with the nutrient solution immediately after transplanting</a:t>
            </a:r>
          </a:p>
          <a:p>
            <a:pPr marL="0" lvl="0" indent="0" algn="l" rtl="0">
              <a:spcBef>
                <a:spcPts val="1000"/>
              </a:spcBef>
              <a:spcAft>
                <a:spcPts val="0"/>
              </a:spcAft>
              <a:buNone/>
            </a:pPr>
            <a:endParaRPr sz="1100" dirty="0">
              <a:latin typeface="Times New Roman"/>
              <a:ea typeface="Times New Roman"/>
              <a:cs typeface="Times New Roman"/>
              <a:sym typeface="Times New Roman"/>
            </a:endParaRPr>
          </a:p>
        </p:txBody>
      </p:sp>
      <p:sp>
        <p:nvSpPr>
          <p:cNvPr id="79" name="Google Shape;79;g26cf68d5bca_2_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pic>
        <p:nvPicPr>
          <p:cNvPr id="80" name="Google Shape;80;g26cf68d5bca_2_7"/>
          <p:cNvPicPr preferRelativeResize="0"/>
          <p:nvPr/>
        </p:nvPicPr>
        <p:blipFill>
          <a:blip r:embed="rId3">
            <a:alphaModFix/>
          </a:blip>
          <a:stretch>
            <a:fillRect/>
          </a:stretch>
        </p:blipFill>
        <p:spPr>
          <a:xfrm>
            <a:off x="8610600" y="1879236"/>
            <a:ext cx="2592595" cy="1795650"/>
          </a:xfrm>
          <a:prstGeom prst="rect">
            <a:avLst/>
          </a:prstGeom>
          <a:noFill/>
          <a:ln>
            <a:noFill/>
          </a:ln>
        </p:spPr>
      </p:pic>
      <p:pic>
        <p:nvPicPr>
          <p:cNvPr id="81" name="Google Shape;81;g26cf68d5bca_2_7"/>
          <p:cNvPicPr preferRelativeResize="0"/>
          <p:nvPr/>
        </p:nvPicPr>
        <p:blipFill rotWithShape="1">
          <a:blip r:embed="rId4">
            <a:alphaModFix/>
          </a:blip>
          <a:srcRect l="-14560"/>
          <a:stretch/>
        </p:blipFill>
        <p:spPr>
          <a:xfrm>
            <a:off x="8171720" y="3863297"/>
            <a:ext cx="3031475" cy="198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1492898" y="365125"/>
            <a:ext cx="98610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a:t>Literature Survey</a:t>
            </a:r>
            <a:endParaRPr/>
          </a:p>
        </p:txBody>
      </p:sp>
      <p:sp>
        <p:nvSpPr>
          <p:cNvPr id="88" name="Google Shape;88;p3"/>
          <p:cNvSpPr txBox="1">
            <a:spLocks noGrp="1"/>
          </p:cNvSpPr>
          <p:nvPr>
            <p:ph type="body" idx="1"/>
          </p:nvPr>
        </p:nvSpPr>
        <p:spPr>
          <a:xfrm>
            <a:off x="419735" y="1892300"/>
            <a:ext cx="10467900" cy="43740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1000"/>
              </a:spcBef>
              <a:spcAft>
                <a:spcPts val="0"/>
              </a:spcAft>
              <a:buSzPts val="1800"/>
              <a:buChar char="•"/>
            </a:pPr>
            <a:r>
              <a:rPr lang="en-US" sz="2200" b="1" dirty="0">
                <a:latin typeface="Times New Roman"/>
                <a:ea typeface="Times New Roman"/>
                <a:cs typeface="Times New Roman"/>
                <a:sym typeface="Times New Roman"/>
              </a:rPr>
              <a:t>JOHN SMITH , MARY JOHNSON[2022]</a:t>
            </a:r>
            <a:endParaRPr sz="2200" dirty="0"/>
          </a:p>
          <a:p>
            <a:pPr marL="114300" lvl="0" indent="0" algn="just" rtl="0">
              <a:lnSpc>
                <a:spcPct val="100000"/>
              </a:lnSpc>
              <a:spcBef>
                <a:spcPts val="1000"/>
              </a:spcBef>
              <a:spcAft>
                <a:spcPts val="0"/>
              </a:spcAft>
              <a:buSzPts val="1800"/>
              <a:buNone/>
            </a:pPr>
            <a:r>
              <a:rPr lang="en-US" sz="2200" dirty="0">
                <a:latin typeface="Times New Roman"/>
                <a:ea typeface="Times New Roman"/>
                <a:cs typeface="Times New Roman"/>
                <a:sym typeface="Times New Roman"/>
              </a:rPr>
              <a:t>“</a:t>
            </a:r>
            <a:r>
              <a:rPr lang="en-US" sz="2200" dirty="0">
                <a:solidFill>
                  <a:srgbClr val="000000"/>
                </a:solidFill>
                <a:latin typeface="Times New Roman"/>
                <a:ea typeface="Times New Roman"/>
                <a:cs typeface="Times New Roman"/>
                <a:sym typeface="Times New Roman"/>
              </a:rPr>
              <a:t>IoT-Enabled Smart Hydroponics : A comprehensive review of IoT applications in hydroponics, highlighting benefits, challenges, and future directions” </a:t>
            </a:r>
            <a:endParaRPr sz="2200" dirty="0"/>
          </a:p>
          <a:p>
            <a:pPr marL="114300" lvl="0" indent="0" algn="just" rtl="0">
              <a:lnSpc>
                <a:spcPct val="100000"/>
              </a:lnSpc>
              <a:spcBef>
                <a:spcPts val="1000"/>
              </a:spcBef>
              <a:spcAft>
                <a:spcPts val="0"/>
              </a:spcAft>
              <a:buSzPts val="1800"/>
              <a:buNone/>
            </a:pPr>
            <a:r>
              <a:rPr lang="en-US" sz="2200" b="1" dirty="0">
                <a:solidFill>
                  <a:srgbClr val="000000"/>
                </a:solidFill>
                <a:latin typeface="Times New Roman"/>
                <a:ea typeface="Times New Roman"/>
                <a:cs typeface="Times New Roman"/>
                <a:sym typeface="Times New Roman"/>
              </a:rPr>
              <a:t>Publication : </a:t>
            </a:r>
            <a:r>
              <a:rPr lang="en-US" sz="2200" dirty="0">
                <a:solidFill>
                  <a:srgbClr val="000000"/>
                </a:solidFill>
                <a:latin typeface="Times New Roman"/>
                <a:ea typeface="Times New Roman"/>
                <a:cs typeface="Times New Roman"/>
                <a:sym typeface="Times New Roman"/>
              </a:rPr>
              <a:t>Journal of Agriculture Technology (25% and Rank1)</a:t>
            </a:r>
            <a:endParaRPr sz="2200" dirty="0"/>
          </a:p>
          <a:p>
            <a:pPr marL="114300" lvl="0" indent="0" algn="just" rtl="0">
              <a:lnSpc>
                <a:spcPct val="100000"/>
              </a:lnSpc>
              <a:spcBef>
                <a:spcPts val="1000"/>
              </a:spcBef>
              <a:spcAft>
                <a:spcPts val="0"/>
              </a:spcAft>
              <a:buSzPts val="1800"/>
              <a:buNone/>
            </a:pPr>
            <a:endParaRPr sz="2200" dirty="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SzPts val="1800"/>
              <a:buChar char="•"/>
            </a:pPr>
            <a:r>
              <a:rPr lang="en-US" sz="2200" b="1" dirty="0">
                <a:latin typeface="Times New Roman"/>
                <a:ea typeface="Times New Roman"/>
                <a:cs typeface="Times New Roman"/>
                <a:sym typeface="Times New Roman"/>
              </a:rPr>
              <a:t>EMILY BROWN , DAVID LEE [2020]</a:t>
            </a:r>
            <a:endParaRPr sz="2200" dirty="0"/>
          </a:p>
          <a:p>
            <a:pPr marL="114300" lvl="0" indent="0" algn="just" rtl="0">
              <a:lnSpc>
                <a:spcPct val="100000"/>
              </a:lnSpc>
              <a:spcBef>
                <a:spcPts val="1000"/>
              </a:spcBef>
              <a:spcAft>
                <a:spcPts val="0"/>
              </a:spcAft>
              <a:buSzPts val="1800"/>
              <a:buNone/>
            </a:pPr>
            <a:r>
              <a:rPr lang="en-US" sz="2200" dirty="0">
                <a:latin typeface="Times New Roman"/>
                <a:ea typeface="Times New Roman"/>
                <a:cs typeface="Times New Roman"/>
                <a:sym typeface="Times New Roman"/>
              </a:rPr>
              <a:t>“</a:t>
            </a:r>
            <a:r>
              <a:rPr lang="en-US" sz="2200" dirty="0">
                <a:solidFill>
                  <a:srgbClr val="000000"/>
                </a:solidFill>
                <a:latin typeface="Times New Roman"/>
                <a:ea typeface="Times New Roman"/>
                <a:cs typeface="Times New Roman"/>
                <a:sym typeface="Times New Roman"/>
              </a:rPr>
              <a:t>Automation and Control of Nutrient Delivery in Hydroponic Systems :Discusses automated nutrient delivery systems, their impact on crop yield, and the role of IoT in enhancing nutrient management” </a:t>
            </a:r>
            <a:endParaRPr sz="2200" dirty="0"/>
          </a:p>
          <a:p>
            <a:pPr marL="114300" lvl="0" indent="0" algn="just" rtl="0">
              <a:lnSpc>
                <a:spcPct val="100000"/>
              </a:lnSpc>
              <a:spcBef>
                <a:spcPts val="1000"/>
              </a:spcBef>
              <a:spcAft>
                <a:spcPts val="0"/>
              </a:spcAft>
              <a:buSzPts val="1800"/>
              <a:buNone/>
            </a:pPr>
            <a:r>
              <a:rPr lang="en-US" sz="2200" b="1" dirty="0">
                <a:solidFill>
                  <a:srgbClr val="000000"/>
                </a:solidFill>
                <a:latin typeface="Times New Roman"/>
                <a:ea typeface="Times New Roman"/>
                <a:cs typeface="Times New Roman"/>
                <a:sym typeface="Times New Roman"/>
              </a:rPr>
              <a:t>Publication : </a:t>
            </a:r>
            <a:r>
              <a:rPr lang="en-US" sz="2200" dirty="0">
                <a:solidFill>
                  <a:srgbClr val="000000"/>
                </a:solidFill>
                <a:latin typeface="Times New Roman"/>
                <a:ea typeface="Times New Roman"/>
                <a:cs typeface="Times New Roman"/>
                <a:sym typeface="Times New Roman"/>
              </a:rPr>
              <a:t>Agricultural Engineering Conference (20% and Rank2)</a:t>
            </a:r>
            <a:endParaRPr sz="2200" dirty="0">
              <a:latin typeface="Times New Roman"/>
              <a:ea typeface="Times New Roman"/>
              <a:cs typeface="Times New Roman"/>
              <a:sym typeface="Times New Roman"/>
            </a:endParaRPr>
          </a:p>
          <a:p>
            <a:pPr marL="114300" lvl="0" indent="0" algn="just" rtl="0">
              <a:lnSpc>
                <a:spcPct val="100000"/>
              </a:lnSpc>
              <a:spcBef>
                <a:spcPts val="1000"/>
              </a:spcBef>
              <a:spcAft>
                <a:spcPts val="0"/>
              </a:spcAft>
              <a:buSzPts val="1800"/>
              <a:buNone/>
            </a:pPr>
            <a:endParaRPr sz="1600" dirty="0">
              <a:latin typeface="Times New Roman"/>
              <a:ea typeface="Times New Roman"/>
              <a:cs typeface="Times New Roman"/>
              <a:sym typeface="Times New Roman"/>
            </a:endParaRPr>
          </a:p>
        </p:txBody>
      </p:sp>
      <p:sp>
        <p:nvSpPr>
          <p:cNvPr id="89" name="Google Shape;89;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90" name="Google Shape;90;p3"/>
          <p:cNvSpPr txBox="1">
            <a:spLocks noGrp="1"/>
          </p:cNvSpPr>
          <p:nvPr>
            <p:ph type="ftr" idx="11"/>
          </p:nvPr>
        </p:nvSpPr>
        <p:spPr>
          <a:xfrm>
            <a:off x="3701415" y="6356155"/>
            <a:ext cx="4114800" cy="365100"/>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   </a:t>
            </a:r>
            <a:br>
              <a:rPr lang="en-US"/>
            </a:br>
            <a:endParaRPr/>
          </a:p>
        </p:txBody>
      </p:sp>
      <p:sp>
        <p:nvSpPr>
          <p:cNvPr id="96" name="Google Shape;96;p4"/>
          <p:cNvSpPr txBox="1">
            <a:spLocks noGrp="1"/>
          </p:cNvSpPr>
          <p:nvPr>
            <p:ph type="body" idx="1"/>
          </p:nvPr>
        </p:nvSpPr>
        <p:spPr>
          <a:xfrm>
            <a:off x="495300" y="1911350"/>
            <a:ext cx="10515600" cy="4351338"/>
          </a:xfrm>
          <a:prstGeom prst="rect">
            <a:avLst/>
          </a:prstGeom>
          <a:noFill/>
          <a:ln>
            <a:noFill/>
          </a:ln>
        </p:spPr>
        <p:txBody>
          <a:bodyPr spcFirstLastPara="1" wrap="square" lIns="91425" tIns="45700" rIns="91425" bIns="45700" anchor="t" anchorCtr="0">
            <a:normAutofit fontScale="92500"/>
          </a:bodyPr>
          <a:lstStyle/>
          <a:p>
            <a:pPr marL="457200" lvl="0" indent="-342900" algn="just" rtl="0">
              <a:lnSpc>
                <a:spcPct val="150000"/>
              </a:lnSpc>
              <a:spcBef>
                <a:spcPts val="1000"/>
              </a:spcBef>
              <a:spcAft>
                <a:spcPts val="0"/>
              </a:spcAft>
              <a:buSzPts val="1800"/>
              <a:buChar char="•"/>
            </a:pPr>
            <a:r>
              <a:rPr lang="en-US" sz="2200" b="1" dirty="0">
                <a:latin typeface="Times New Roman"/>
                <a:ea typeface="Times New Roman"/>
                <a:cs typeface="Times New Roman"/>
                <a:sym typeface="Times New Roman"/>
              </a:rPr>
              <a:t>ALAN CLARK , SARAH GREEN [2021]</a:t>
            </a:r>
            <a:endParaRPr sz="2200" b="1" dirty="0">
              <a:latin typeface="Times New Roman"/>
              <a:ea typeface="Times New Roman"/>
              <a:cs typeface="Times New Roman"/>
              <a:sym typeface="Times New Roman"/>
            </a:endParaRPr>
          </a:p>
          <a:p>
            <a:pPr marL="114300" lvl="0" indent="0" algn="just" rtl="0">
              <a:lnSpc>
                <a:spcPct val="100000"/>
              </a:lnSpc>
              <a:spcBef>
                <a:spcPts val="1000"/>
              </a:spcBef>
              <a:spcAft>
                <a:spcPts val="0"/>
              </a:spcAft>
              <a:buSzPts val="1800"/>
              <a:buNone/>
            </a:pPr>
            <a:r>
              <a:rPr lang="en-US" sz="2200" dirty="0">
                <a:latin typeface="Times New Roman"/>
                <a:ea typeface="Times New Roman"/>
                <a:cs typeface="Times New Roman"/>
                <a:sym typeface="Times New Roman"/>
              </a:rPr>
              <a:t>“</a:t>
            </a:r>
            <a:r>
              <a:rPr lang="en-US" sz="2200" dirty="0">
                <a:solidFill>
                  <a:srgbClr val="000000"/>
                </a:solidFill>
                <a:latin typeface="Times New Roman"/>
                <a:ea typeface="Times New Roman"/>
                <a:cs typeface="Times New Roman"/>
                <a:sym typeface="Times New Roman"/>
              </a:rPr>
              <a:t>Data Analytics for Precision Agriculture in Hydroponics :Explores the use of data analytics to optimize hydroponic crop production, including real-time monitoring and decision-making.” </a:t>
            </a:r>
            <a:endParaRPr sz="2200" dirty="0"/>
          </a:p>
          <a:p>
            <a:pPr marL="114300" lvl="0" indent="0" algn="just" rtl="0">
              <a:lnSpc>
                <a:spcPct val="100000"/>
              </a:lnSpc>
              <a:spcBef>
                <a:spcPts val="1000"/>
              </a:spcBef>
              <a:spcAft>
                <a:spcPts val="0"/>
              </a:spcAft>
              <a:buSzPts val="1800"/>
              <a:buNone/>
            </a:pPr>
            <a:r>
              <a:rPr lang="en-US" sz="2200" b="1" dirty="0">
                <a:solidFill>
                  <a:srgbClr val="000000"/>
                </a:solidFill>
                <a:latin typeface="Times New Roman"/>
                <a:ea typeface="Times New Roman"/>
                <a:cs typeface="Times New Roman"/>
                <a:sym typeface="Times New Roman"/>
              </a:rPr>
              <a:t>Publication : </a:t>
            </a:r>
            <a:r>
              <a:rPr lang="en-US" sz="2200" dirty="0">
                <a:solidFill>
                  <a:srgbClr val="000000"/>
                </a:solidFill>
                <a:latin typeface="Times New Roman"/>
                <a:ea typeface="Times New Roman"/>
                <a:cs typeface="Times New Roman"/>
                <a:sym typeface="Times New Roman"/>
              </a:rPr>
              <a:t>International Journal of Agricultural Science (15% and Rank3)</a:t>
            </a:r>
            <a:endParaRPr sz="2200" dirty="0"/>
          </a:p>
          <a:p>
            <a:pPr marL="114300" lvl="0" indent="0" algn="just" rtl="0">
              <a:lnSpc>
                <a:spcPct val="100000"/>
              </a:lnSpc>
              <a:spcBef>
                <a:spcPts val="1000"/>
              </a:spcBef>
              <a:spcAft>
                <a:spcPts val="0"/>
              </a:spcAft>
              <a:buSzPts val="1800"/>
              <a:buNone/>
            </a:pPr>
            <a:endParaRPr sz="2200" dirty="0">
              <a:solidFill>
                <a:srgbClr val="000000"/>
              </a:solidFill>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2200" b="1" dirty="0">
                <a:latin typeface="Times New Roman"/>
                <a:ea typeface="Times New Roman"/>
                <a:cs typeface="Times New Roman"/>
                <a:sym typeface="Times New Roman"/>
              </a:rPr>
              <a:t>JAMES WILSON , MARIA MARTINEZ [2019]</a:t>
            </a:r>
            <a:endParaRPr sz="2200" b="1" dirty="0">
              <a:latin typeface="Times New Roman"/>
              <a:ea typeface="Times New Roman"/>
              <a:cs typeface="Times New Roman"/>
              <a:sym typeface="Times New Roman"/>
            </a:endParaRPr>
          </a:p>
          <a:p>
            <a:pPr marL="114300" lvl="0" indent="0" algn="just" rtl="0">
              <a:lnSpc>
                <a:spcPct val="100000"/>
              </a:lnSpc>
              <a:spcBef>
                <a:spcPts val="1000"/>
              </a:spcBef>
              <a:spcAft>
                <a:spcPts val="0"/>
              </a:spcAft>
              <a:buSzPts val="1800"/>
              <a:buNone/>
            </a:pPr>
            <a:r>
              <a:rPr lang="en-US" sz="2200" dirty="0">
                <a:latin typeface="Times New Roman"/>
                <a:ea typeface="Times New Roman"/>
                <a:cs typeface="Times New Roman"/>
                <a:sym typeface="Times New Roman"/>
              </a:rPr>
              <a:t>“</a:t>
            </a:r>
            <a:r>
              <a:rPr lang="en-US" sz="2200" dirty="0">
                <a:solidFill>
                  <a:srgbClr val="000000"/>
                </a:solidFill>
                <a:latin typeface="Times New Roman"/>
                <a:ea typeface="Times New Roman"/>
                <a:cs typeface="Times New Roman"/>
                <a:sym typeface="Times New Roman"/>
              </a:rPr>
              <a:t>Scalability and Sustainability in Smart Hydroponic Farming :Examines the scalability challenges and sustainability implications of IoT-enabled hydroponics systems, offering recommendations for large-scale adoption” </a:t>
            </a:r>
            <a:endParaRPr sz="2200" dirty="0"/>
          </a:p>
          <a:p>
            <a:pPr marL="114300" lvl="0" indent="0" algn="just" rtl="0">
              <a:lnSpc>
                <a:spcPct val="100000"/>
              </a:lnSpc>
              <a:spcBef>
                <a:spcPts val="1000"/>
              </a:spcBef>
              <a:spcAft>
                <a:spcPts val="0"/>
              </a:spcAft>
              <a:buSzPts val="1800"/>
              <a:buNone/>
            </a:pPr>
            <a:r>
              <a:rPr lang="en-US" sz="2200" b="1" dirty="0">
                <a:solidFill>
                  <a:srgbClr val="000000"/>
                </a:solidFill>
                <a:latin typeface="Times New Roman"/>
                <a:ea typeface="Times New Roman"/>
                <a:cs typeface="Times New Roman"/>
                <a:sym typeface="Times New Roman"/>
              </a:rPr>
              <a:t>Publication : </a:t>
            </a:r>
            <a:r>
              <a:rPr lang="en-US" sz="2200" dirty="0">
                <a:solidFill>
                  <a:srgbClr val="000000"/>
                </a:solidFill>
                <a:latin typeface="Times New Roman"/>
                <a:ea typeface="Times New Roman"/>
                <a:cs typeface="Times New Roman"/>
                <a:sym typeface="Times New Roman"/>
              </a:rPr>
              <a:t>Sustainable Agriculture Symposium (15% and Rank4)</a:t>
            </a:r>
            <a:endParaRPr sz="2200" dirty="0"/>
          </a:p>
          <a:p>
            <a:pPr marL="114300" lvl="0" indent="0" algn="just" rtl="0">
              <a:lnSpc>
                <a:spcPct val="150000"/>
              </a:lnSpc>
              <a:spcBef>
                <a:spcPts val="1000"/>
              </a:spcBef>
              <a:spcAft>
                <a:spcPts val="0"/>
              </a:spcAft>
              <a:buSzPts val="1800"/>
              <a:buNone/>
            </a:pPr>
            <a:endParaRPr sz="1600" dirty="0">
              <a:latin typeface="Times New Roman"/>
              <a:ea typeface="Times New Roman"/>
              <a:cs typeface="Times New Roman"/>
              <a:sym typeface="Times New Roman"/>
            </a:endParaRPr>
          </a:p>
        </p:txBody>
      </p:sp>
      <p:sp>
        <p:nvSpPr>
          <p:cNvPr id="97" name="Google Shape;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98" name="Google Shape;98;p4"/>
          <p:cNvSpPr txBox="1">
            <a:spLocks noGrp="1"/>
          </p:cNvSpPr>
          <p:nvPr>
            <p:ph type="ftr" idx="11"/>
          </p:nvPr>
        </p:nvSpPr>
        <p:spPr>
          <a:xfrm>
            <a:off x="3929380" y="6262810"/>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Existing System</a:t>
            </a:r>
            <a:endParaRPr/>
          </a:p>
        </p:txBody>
      </p:sp>
      <p:sp>
        <p:nvSpPr>
          <p:cNvPr id="104" name="Google Shape;104;p5"/>
          <p:cNvSpPr txBox="1">
            <a:spLocks noGrp="1"/>
          </p:cNvSpPr>
          <p:nvPr>
            <p:ph type="body" idx="1"/>
          </p:nvPr>
        </p:nvSpPr>
        <p:spPr>
          <a:xfrm>
            <a:off x="446405" y="196024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200">
                <a:solidFill>
                  <a:srgbClr val="000000"/>
                </a:solidFill>
                <a:latin typeface="Times New Roman"/>
                <a:ea typeface="Times New Roman"/>
                <a:cs typeface="Times New Roman"/>
                <a:sym typeface="Times New Roman"/>
              </a:rPr>
              <a:t>There is a manual hydroponic system, growers take a hands-on approach to every aspect of plant cultivation, from nutrient delivery to environmental control. This traditional method relies on the grower's expertise and vigilant monitoring to ensure optimal conditions for plant growth. Nutrients are mixed and administered manually, following a predetermined schedule based on plant needs and growth stages.</a:t>
            </a:r>
            <a:endParaRPr/>
          </a:p>
          <a:p>
            <a:pPr marL="457200" lvl="0" indent="-342900" algn="just" rtl="0">
              <a:lnSpc>
                <a:spcPct val="90000"/>
              </a:lnSpc>
              <a:spcBef>
                <a:spcPts val="1000"/>
              </a:spcBef>
              <a:spcAft>
                <a:spcPts val="0"/>
              </a:spcAft>
              <a:buSzPts val="1800"/>
              <a:buChar char="•"/>
            </a:pPr>
            <a:r>
              <a:rPr lang="en-US" sz="2200">
                <a:solidFill>
                  <a:srgbClr val="000000"/>
                </a:solidFill>
                <a:latin typeface="Times New Roman"/>
                <a:ea typeface="Times New Roman"/>
                <a:cs typeface="Times New Roman"/>
                <a:sym typeface="Times New Roman"/>
              </a:rPr>
              <a:t>Growers meticulously observe environmental factors like temperature, humidity, and light levels, making adjustments as necessary to maintain the ideal growing environment. This approach offers a deep level of control and customization, allowing growers to tailor every aspect of the system to suit the specific requirements of their plants</a:t>
            </a:r>
            <a:r>
              <a:rPr lang="en-US" sz="2400">
                <a:solidFill>
                  <a:srgbClr val="00000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105" name="Google Shape;10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06" name="Google Shape;106;p5"/>
          <p:cNvSpPr txBox="1">
            <a:spLocks noGrp="1"/>
          </p:cNvSpPr>
          <p:nvPr>
            <p:ph type="ftr" idx="11"/>
          </p:nvPr>
        </p:nvSpPr>
        <p:spPr>
          <a:xfrm>
            <a:off x="4038600" y="6311705"/>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107" name="Google Shape;107;p5"/>
          <p:cNvSpPr txBox="1"/>
          <p:nvPr/>
        </p:nvSpPr>
        <p:spPr>
          <a:xfrm>
            <a:off x="73406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Arial"/>
                <a:ea typeface="Arial"/>
                <a:cs typeface="Arial"/>
                <a:sym typeface="Arial"/>
              </a:rPr>
              <a:t>8/25/2023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Existing System</a:t>
            </a:r>
            <a:endParaRPr/>
          </a:p>
        </p:txBody>
      </p:sp>
      <p:sp>
        <p:nvSpPr>
          <p:cNvPr id="113" name="Google Shape;113;p6"/>
          <p:cNvSpPr txBox="1">
            <a:spLocks noGrp="1"/>
          </p:cNvSpPr>
          <p:nvPr>
            <p:ph type="body" idx="1"/>
          </p:nvPr>
        </p:nvSpPr>
        <p:spPr>
          <a:xfrm>
            <a:off x="446405" y="196024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1000"/>
              </a:spcBef>
              <a:spcAft>
                <a:spcPts val="0"/>
              </a:spcAft>
              <a:buSzPts val="1800"/>
              <a:buChar char="•"/>
            </a:pPr>
            <a:r>
              <a:rPr lang="en-US" sz="2200">
                <a:solidFill>
                  <a:srgbClr val="000000"/>
                </a:solidFill>
                <a:latin typeface="Times New Roman"/>
                <a:ea typeface="Times New Roman"/>
                <a:cs typeface="Times New Roman"/>
                <a:sym typeface="Times New Roman"/>
              </a:rPr>
              <a:t>Despite its labor-intensive nature, manual hydroponics offers advantages in terms of flexibility and adaptability. Growers have the freedom to experiment with different nutrient formulations, lighting regimes, and growing techniques to optimize crop yield and quality. </a:t>
            </a:r>
            <a:endParaRPr/>
          </a:p>
          <a:p>
            <a:pPr marL="457200" lvl="0" indent="-342900" algn="just" rtl="0">
              <a:lnSpc>
                <a:spcPct val="100000"/>
              </a:lnSpc>
              <a:spcBef>
                <a:spcPts val="1000"/>
              </a:spcBef>
              <a:spcAft>
                <a:spcPts val="0"/>
              </a:spcAft>
              <a:buSzPts val="1800"/>
              <a:buChar char="•"/>
            </a:pPr>
            <a:r>
              <a:rPr lang="en-US" sz="2200">
                <a:solidFill>
                  <a:srgbClr val="000000"/>
                </a:solidFill>
                <a:latin typeface="Times New Roman"/>
                <a:ea typeface="Times New Roman"/>
                <a:cs typeface="Times New Roman"/>
                <a:sym typeface="Times New Roman"/>
              </a:rPr>
              <a:t>This hands-on approach fosters a strong connection between growers and their plants, enabling them to respond swiftly to any signs of stress or disease. </a:t>
            </a:r>
            <a:endParaRPr/>
          </a:p>
          <a:p>
            <a:pPr marL="457200" lvl="0" indent="-342900" algn="just" rtl="0">
              <a:lnSpc>
                <a:spcPct val="100000"/>
              </a:lnSpc>
              <a:spcBef>
                <a:spcPts val="1000"/>
              </a:spcBef>
              <a:spcAft>
                <a:spcPts val="0"/>
              </a:spcAft>
              <a:buSzPts val="1800"/>
              <a:buChar char="•"/>
            </a:pPr>
            <a:r>
              <a:rPr lang="en-US" sz="2200">
                <a:solidFill>
                  <a:srgbClr val="000000"/>
                </a:solidFill>
                <a:latin typeface="Times New Roman"/>
                <a:ea typeface="Times New Roman"/>
                <a:cs typeface="Times New Roman"/>
                <a:sym typeface="Times New Roman"/>
              </a:rPr>
              <a:t>While it may require more effort and time compared to automated systems, manual hydroponics remains a valuable and reliable method for those who relish the art and science of tending to plants and seek a deeper understanding of their growth</a:t>
            </a:r>
            <a:r>
              <a:rPr lang="en-US" sz="2200">
                <a:latin typeface="Times New Roman"/>
                <a:ea typeface="Times New Roman"/>
                <a:cs typeface="Times New Roman"/>
                <a:sym typeface="Times New Roman"/>
              </a:rPr>
              <a:t>.</a:t>
            </a:r>
            <a:endParaRPr/>
          </a:p>
        </p:txBody>
      </p:sp>
      <p:sp>
        <p:nvSpPr>
          <p:cNvPr id="114" name="Google Shape;1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15" name="Google Shape;115;p6"/>
          <p:cNvSpPr txBox="1">
            <a:spLocks noGrp="1"/>
          </p:cNvSpPr>
          <p:nvPr>
            <p:ph type="ftr" idx="11"/>
          </p:nvPr>
        </p:nvSpPr>
        <p:spPr>
          <a:xfrm>
            <a:off x="4038600" y="6311705"/>
            <a:ext cx="4114800" cy="365125"/>
          </a:xfrm>
          <a:prstGeom prst="rect">
            <a:avLst/>
          </a:prstGeom>
          <a:solidFill>
            <a:schemeClr val="lt1"/>
          </a:solidFill>
          <a:ln w="12700" cap="flat" cmpd="sng">
            <a:solidFill>
              <a:srgbClr val="12416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
        <p:nvSpPr>
          <p:cNvPr id="116" name="Google Shape;116;p6"/>
          <p:cNvSpPr txBox="1"/>
          <p:nvPr/>
        </p:nvSpPr>
        <p:spPr>
          <a:xfrm>
            <a:off x="73406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Arial"/>
                <a:ea typeface="Arial"/>
                <a:cs typeface="Arial"/>
                <a:sym typeface="Arial"/>
              </a:rPr>
              <a:t>8/25/2023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6cf68d5bca_1_0"/>
          <p:cNvSpPr txBox="1">
            <a:spLocks noGrp="1"/>
          </p:cNvSpPr>
          <p:nvPr>
            <p:ph type="title"/>
          </p:nvPr>
        </p:nvSpPr>
        <p:spPr>
          <a:xfrm>
            <a:off x="1492898" y="365125"/>
            <a:ext cx="98610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Existing System </a:t>
            </a:r>
            <a:endParaRPr/>
          </a:p>
        </p:txBody>
      </p:sp>
      <p:sp>
        <p:nvSpPr>
          <p:cNvPr id="123" name="Google Shape;123;g26cf68d5bca_1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124" name="Google Shape;124;g26cf68d5bca_1_0"/>
          <p:cNvPicPr preferRelativeResize="0"/>
          <p:nvPr/>
        </p:nvPicPr>
        <p:blipFill>
          <a:blip r:embed="rId3">
            <a:alphaModFix/>
          </a:blip>
          <a:stretch>
            <a:fillRect/>
          </a:stretch>
        </p:blipFill>
        <p:spPr>
          <a:xfrm>
            <a:off x="3739500" y="1825613"/>
            <a:ext cx="4419600" cy="4143375"/>
          </a:xfrm>
          <a:prstGeom prst="rect">
            <a:avLst/>
          </a:prstGeom>
          <a:noFill/>
          <a:ln>
            <a:noFill/>
          </a:ln>
        </p:spPr>
      </p:pic>
    </p:spTree>
  </p:cSld>
  <p:clrMapOvr>
    <a:masterClrMapping/>
  </p:clrMapOvr>
</p:sld>
</file>

<file path=ppt/theme/theme1.xml><?xml version="1.0" encoding="utf-8"?>
<a:theme xmlns:a="http://schemas.openxmlformats.org/drawingml/2006/main"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2801</Words>
  <Application>Microsoft Office PowerPoint</Application>
  <PresentationFormat>Widescreen</PresentationFormat>
  <Paragraphs>262</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R19-Mini-Projects</vt:lpstr>
      <vt:lpstr>HYDROCULTURE USING IOT</vt:lpstr>
      <vt:lpstr>Problem Statement</vt:lpstr>
      <vt:lpstr>Introduction</vt:lpstr>
      <vt:lpstr>Introduction</vt:lpstr>
      <vt:lpstr>Literature Survey</vt:lpstr>
      <vt:lpstr>    </vt:lpstr>
      <vt:lpstr>Existing System</vt:lpstr>
      <vt:lpstr>Existing System</vt:lpstr>
      <vt:lpstr>Existing System </vt:lpstr>
      <vt:lpstr>Limitations</vt:lpstr>
      <vt:lpstr>Limitations</vt:lpstr>
      <vt:lpstr>Limitations</vt:lpstr>
      <vt:lpstr>Objective</vt:lpstr>
      <vt:lpstr>Methodology</vt:lpstr>
      <vt:lpstr>Methodology</vt:lpstr>
      <vt:lpstr>Methodology</vt:lpstr>
      <vt:lpstr>Methodology</vt:lpstr>
      <vt:lpstr>Methodology</vt:lpstr>
      <vt:lpstr>Components</vt:lpstr>
      <vt:lpstr>Components</vt:lpstr>
      <vt:lpstr>Components</vt:lpstr>
      <vt:lpstr>Components</vt:lpstr>
      <vt:lpstr>Components</vt:lpstr>
      <vt:lpstr>Circuit Diagram</vt:lpstr>
      <vt:lpstr>Flow Chart</vt:lpstr>
      <vt:lpstr>Advantages</vt:lpstr>
      <vt:lpstr>Results</vt:lpstr>
      <vt:lpstr>Results</vt:lpstr>
      <vt:lpstr>Results</vt:lpstr>
      <vt:lpstr>Html Integration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HYDROCULTURE USING IOT</dc:title>
  <dc:creator>asus</dc:creator>
  <cp:lastModifiedBy>shivateja donthula</cp:lastModifiedBy>
  <cp:revision>9</cp:revision>
  <dcterms:created xsi:type="dcterms:W3CDTF">2022-08-08T09:31:00Z</dcterms:created>
  <dcterms:modified xsi:type="dcterms:W3CDTF">2024-04-01T09:00:45Z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A1DA521670884BBBBAF10A4B0756530E_13</vt:lpwstr>
  </property>
  <property fmtid="{D5CDD505-2E9C-101B-9397-08002B2CF9AE}" pid="3" name="KSOProductBuildVer">
    <vt:lpwstr>1033-12.2.0.13193</vt:lpwstr>
  </property>
</Properties>
</file>