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1" r:id="rId6"/>
    <p:sldId id="263" r:id="rId7"/>
    <p:sldId id="265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CCB52-4249-5808-8CEC-F5E7749FA40A}" v="738" dt="2022-06-19T08:11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AD10-4FB4-44C6-B4D6-1B7745FE6FB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A8A3-37F7-447C-85F5-34D87206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9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3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5771-33AD-6598-E00A-9C8787C34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129"/>
          </a:xfrm>
        </p:spPr>
        <p:txBody>
          <a:bodyPr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03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B2F7-1ED9-0D70-7358-4FDB2B2E7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27" y="1943100"/>
            <a:ext cx="9281746" cy="176725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algn="ctr"/>
            <a:r>
              <a:rPr lang="en-US" sz="3200" b="1" i="0" dirty="0" err="1">
                <a:solidFill>
                  <a:srgbClr val="000000"/>
                </a:solidFill>
                <a:effectLst/>
                <a:latin typeface="Calibri-Bold"/>
              </a:rPr>
              <a:t>TechLabs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-Bold"/>
              </a:rPr>
              <a:t>/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Calibri-Bold"/>
              </a:rPr>
              <a:t>Schickler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-Bold"/>
              </a:rPr>
              <a:t> Hac</a:t>
            </a:r>
            <a:r>
              <a:rPr lang="en-US" sz="3200" b="1" dirty="0">
                <a:solidFill>
                  <a:srgbClr val="000000"/>
                </a:solidFill>
                <a:latin typeface="Calibri-Bold"/>
              </a:rPr>
              <a:t>kathon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286E5-79A3-E2B0-EB93-9AE689E56523}"/>
              </a:ext>
            </a:extLst>
          </p:cNvPr>
          <p:cNvSpPr txBox="1"/>
          <p:nvPr/>
        </p:nvSpPr>
        <p:spPr>
          <a:xfrm>
            <a:off x="4680438" y="3971326"/>
            <a:ext cx="2831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  <a:p>
            <a:pPr algn="ctr"/>
            <a:endParaRPr lang="de-DE" dirty="0"/>
          </a:p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Artem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Dontsov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Nour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Abdennebi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Muhammad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Affan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Qamar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2577B-64F2-4C25-7AD8-E1C8CA79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0" y="5535055"/>
            <a:ext cx="4188049" cy="628206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8A5EB397-9CF6-7D16-F1C6-F602899C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8" y="5311860"/>
            <a:ext cx="4022606" cy="9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EDC1-EDFC-BC9D-5DE8-AE6C992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91FC-F3E7-9ED8-CDC4-2DF0BA17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Advanced feature selection</a:t>
            </a:r>
          </a:p>
          <a:p>
            <a:r>
              <a:rPr lang="en-US" dirty="0"/>
              <a:t>Training the model with the complete dataset</a:t>
            </a:r>
          </a:p>
          <a:p>
            <a:r>
              <a:rPr lang="en-US" dirty="0"/>
              <a:t>Take into consideration the time when the content was published</a:t>
            </a:r>
          </a:p>
          <a:p>
            <a:r>
              <a:rPr lang="en-US" dirty="0"/>
              <a:t>Add sentiment analysis into API, currently all sentiment result values are assumed as 0</a:t>
            </a:r>
          </a:p>
        </p:txBody>
      </p:sp>
    </p:spTree>
    <p:extLst>
      <p:ext uri="{BB962C8B-B14F-4D97-AF65-F5344CB8AC3E}">
        <p14:creationId xmlns:p14="http://schemas.microsoft.com/office/powerpoint/2010/main" val="19717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07C7-112A-FF2E-B1EC-F725B626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r>
              <a:rPr lang="de-DE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AD40-38DB-B119-9101-A4FF81DA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Ranking system for existing articles</a:t>
            </a:r>
          </a:p>
          <a:p>
            <a:pPr lvl="1"/>
            <a:r>
              <a:rPr lang="en-US" dirty="0"/>
              <a:t>Score is total amount of seconds users were reading the article</a:t>
            </a:r>
          </a:p>
          <a:p>
            <a:r>
              <a:rPr lang="en-US" dirty="0" err="1"/>
              <a:t>Predicition</a:t>
            </a:r>
            <a:r>
              <a:rPr lang="en-US" dirty="0"/>
              <a:t> of the score for newly written articles using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4367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AE5A-0E53-A477-C569-BBA3EAA2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CC1F-DB83-105C-B589-46387135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Science</a:t>
            </a:r>
          </a:p>
          <a:p>
            <a:pPr lvl="1"/>
            <a:r>
              <a:rPr lang="en-US" dirty="0"/>
              <a:t>Clean the data</a:t>
            </a:r>
          </a:p>
          <a:p>
            <a:pPr lvl="1"/>
            <a:r>
              <a:rPr lang="en-US" dirty="0"/>
              <a:t>Get some metrics out of the article full text</a:t>
            </a:r>
          </a:p>
          <a:p>
            <a:pPr lvl="2"/>
            <a:r>
              <a:rPr lang="en-US" dirty="0"/>
              <a:t>We used ARI (automated readability index)</a:t>
            </a:r>
          </a:p>
          <a:p>
            <a:pPr lvl="1"/>
            <a:r>
              <a:rPr lang="en-US" dirty="0"/>
              <a:t>Create a feasible feature set for the machine learning model</a:t>
            </a:r>
          </a:p>
          <a:p>
            <a:pPr lvl="2"/>
            <a:r>
              <a:rPr lang="en-US" dirty="0"/>
              <a:t>We used all available features</a:t>
            </a:r>
          </a:p>
          <a:p>
            <a:pPr lvl="2"/>
            <a:r>
              <a:rPr lang="en-US" dirty="0"/>
              <a:t>We used a linear support vector machine for categorization</a:t>
            </a:r>
          </a:p>
          <a:p>
            <a:r>
              <a:rPr lang="en-US" dirty="0"/>
              <a:t>Web development</a:t>
            </a:r>
          </a:p>
          <a:p>
            <a:pPr lvl="1"/>
            <a:r>
              <a:rPr lang="en-US" dirty="0"/>
              <a:t>Create a frontend prototype to display the score distribution for the article</a:t>
            </a:r>
          </a:p>
          <a:p>
            <a:pPr lvl="1"/>
            <a:r>
              <a:rPr lang="en-US" dirty="0"/>
              <a:t>Create a form that calls an API to predict the score for a new article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45E5-6D5F-FF18-4DB2-B77C14E8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 /1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8C20E-54FE-EABE-1C59-33E462C4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04" y="2013185"/>
            <a:ext cx="6084025" cy="3866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F927A-BD9E-7AF6-C6F9-A61DC71896BE}"/>
              </a:ext>
            </a:extLst>
          </p:cNvPr>
          <p:cNvSpPr txBox="1"/>
          <p:nvPr/>
        </p:nvSpPr>
        <p:spPr>
          <a:xfrm>
            <a:off x="5112926" y="1752026"/>
            <a:ext cx="1961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Y_Prediction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2A41-A19F-621E-5AF9-7D43A28940FE}"/>
              </a:ext>
            </a:extLst>
          </p:cNvPr>
          <p:cNvSpPr txBox="1"/>
          <p:nvPr/>
        </p:nvSpPr>
        <p:spPr>
          <a:xfrm>
            <a:off x="3791185" y="5918624"/>
            <a:ext cx="46121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Time </a:t>
            </a:r>
            <a:r>
              <a:rPr lang="de-DE" dirty="0" err="1"/>
              <a:t>spend</a:t>
            </a:r>
            <a:r>
              <a:rPr lang="de-DE" dirty="0"/>
              <a:t> on </a:t>
            </a:r>
            <a:r>
              <a:rPr lang="de-DE" dirty="0" err="1"/>
              <a:t>articles</a:t>
            </a:r>
            <a:r>
              <a:rPr lang="de-DE" dirty="0"/>
              <a:t> in total (</a:t>
            </a:r>
            <a:r>
              <a:rPr lang="de-DE" dirty="0" err="1"/>
              <a:t>seconds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45E5-6D5F-FF18-4DB2-B77C14E8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 /2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CE0C8C-BC74-3030-237A-F37D02A3C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04" y="2064926"/>
            <a:ext cx="6084277" cy="3835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F927A-BD9E-7AF6-C6F9-A61DC71896BE}"/>
              </a:ext>
            </a:extLst>
          </p:cNvPr>
          <p:cNvSpPr txBox="1"/>
          <p:nvPr/>
        </p:nvSpPr>
        <p:spPr>
          <a:xfrm>
            <a:off x="5112926" y="1742619"/>
            <a:ext cx="1961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Y_Test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2A41-A19F-621E-5AF9-7D43A28940FE}"/>
              </a:ext>
            </a:extLst>
          </p:cNvPr>
          <p:cNvSpPr txBox="1"/>
          <p:nvPr/>
        </p:nvSpPr>
        <p:spPr>
          <a:xfrm>
            <a:off x="3791185" y="5975985"/>
            <a:ext cx="46121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Time </a:t>
            </a:r>
            <a:r>
              <a:rPr lang="de-DE" dirty="0" err="1"/>
              <a:t>spend</a:t>
            </a:r>
            <a:r>
              <a:rPr lang="de-DE" dirty="0"/>
              <a:t> on </a:t>
            </a:r>
            <a:r>
              <a:rPr lang="de-DE" dirty="0" err="1"/>
              <a:t>articles</a:t>
            </a:r>
            <a:r>
              <a:rPr lang="de-DE" dirty="0"/>
              <a:t> in total (</a:t>
            </a:r>
            <a:r>
              <a:rPr lang="de-DE" dirty="0" err="1"/>
              <a:t>seconds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5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45E5-6D5F-FF18-4DB2-B77C14E8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 /3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F6054AD-61C8-A329-E370-FB8E6E2F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9" y="1913476"/>
            <a:ext cx="11569408" cy="3718528"/>
          </a:xfrm>
        </p:spPr>
      </p:pic>
    </p:spTree>
    <p:extLst>
      <p:ext uri="{BB962C8B-B14F-4D97-AF65-F5344CB8AC3E}">
        <p14:creationId xmlns:p14="http://schemas.microsoft.com/office/powerpoint/2010/main" val="37455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DD02-6FE2-F2A6-F911-E7A11FE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C340-884E-F1BF-CC28-AC16D220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Stored the trained model, so we can reload it every time the API starts without needing to retrain it</a:t>
            </a:r>
          </a:p>
          <a:p>
            <a:r>
              <a:rPr lang="en-US" dirty="0"/>
              <a:t>Python API using </a:t>
            </a:r>
            <a:r>
              <a:rPr lang="en-US" dirty="0" err="1"/>
              <a:t>FastAPI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CCE-839B-D27C-31A2-E487978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/5 - Possible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8E2E-107C-BD63-82B5-8E3CEF8B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dataset has not all categorical values (for example </a:t>
            </a:r>
            <a:r>
              <a:rPr lang="en-US" dirty="0" err="1"/>
              <a:t>portal_id</a:t>
            </a:r>
            <a:r>
              <a:rPr lang="en-US" dirty="0"/>
              <a:t> was not complete)</a:t>
            </a:r>
          </a:p>
          <a:p>
            <a:r>
              <a:rPr lang="en-US" dirty="0"/>
              <a:t>Using only a batch of the page view resulted in many scores being zero, as the graphs show</a:t>
            </a:r>
          </a:p>
        </p:txBody>
      </p:sp>
    </p:spTree>
    <p:extLst>
      <p:ext uri="{BB962C8B-B14F-4D97-AF65-F5344CB8AC3E}">
        <p14:creationId xmlns:p14="http://schemas.microsoft.com/office/powerpoint/2010/main" val="5078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0970-8842-DC3C-B785-ECAA06F4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Business Case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D4FC05-4977-2FDA-560E-96CE2B71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714" y="1922639"/>
            <a:ext cx="8681861" cy="428389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02E9E-604D-11C1-DDEB-EBAF88522E14}"/>
              </a:ext>
            </a:extLst>
          </p:cNvPr>
          <p:cNvSpPr/>
          <p:nvPr/>
        </p:nvSpPr>
        <p:spPr>
          <a:xfrm>
            <a:off x="8225837" y="5210763"/>
            <a:ext cx="2088443" cy="9125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article score:</a:t>
            </a:r>
            <a:br>
              <a:rPr lang="en-US" dirty="0"/>
            </a:b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881017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76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Group 03</vt:lpstr>
      <vt:lpstr>Goal</vt:lpstr>
      <vt:lpstr>Approach</vt:lpstr>
      <vt:lpstr>Result /1</vt:lpstr>
      <vt:lpstr>Result /2</vt:lpstr>
      <vt:lpstr>Result /3</vt:lpstr>
      <vt:lpstr>Result /4</vt:lpstr>
      <vt:lpstr>Result /5 - Possible errors</vt:lpstr>
      <vt:lpstr>Example Business Case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03</dc:title>
  <dc:creator>Affan Qamar</dc:creator>
  <cp:lastModifiedBy>Affan Qamar</cp:lastModifiedBy>
  <cp:revision>142</cp:revision>
  <dcterms:created xsi:type="dcterms:W3CDTF">2022-06-18T18:44:35Z</dcterms:created>
  <dcterms:modified xsi:type="dcterms:W3CDTF">2022-06-19T08:12:38Z</dcterms:modified>
</cp:coreProperties>
</file>