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Karnchang" panose="020B0604020202020204" charset="-34"/>
      <p:regular r:id="rId9"/>
    </p:embeddedFont>
    <p:embeddedFont>
      <p:font typeface="Karnchang Bold" panose="020B0604020202020204" charset="-34"/>
      <p:regular r:id="rId10"/>
    </p:embeddedFont>
    <p:embeddedFont>
      <p:font typeface="Open Sans" panose="020B0606030504020204" pitchFamily="34" charset="0"/>
      <p:regular r:id="rId11"/>
    </p:embeddedFont>
    <p:embeddedFont>
      <p:font typeface="Open Sans Bold" panose="020B0806030504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24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8733" y="3607337"/>
            <a:ext cx="10045714" cy="153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r>
              <a:rPr lang="en-US" sz="3788">
                <a:solidFill>
                  <a:srgbClr val="000000"/>
                </a:solidFill>
                <a:latin typeface="Karnchang Bold"/>
              </a:rPr>
              <a:t> STUKTUR TEMPLATE FORMAT BUKU PROPOSAL PROYEK/LAPORAN AKHIR DAN BUKU FINAL PROYEK/LAPORAN AKHIR.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518617"/>
            <a:ext cx="304738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</a:rPr>
              <a:t>Farrel Badraldin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id="5" name="Group 5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9723" y="491925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3853114" y="1599568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666549" y="1843497"/>
            <a:ext cx="9596336" cy="113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3934">
                <a:solidFill>
                  <a:srgbClr val="000000"/>
                </a:solidFill>
                <a:latin typeface="Karnchang Bold"/>
              </a:rPr>
              <a:t>1. Buku Proposal Proyek/Laporan Akhir:</a:t>
            </a:r>
          </a:p>
          <a:p>
            <a:pPr algn="ctr">
              <a:lnSpc>
                <a:spcPts val="3620"/>
              </a:lnSpc>
            </a:pPr>
            <a:endParaRPr lang="en-US" sz="3934">
              <a:solidFill>
                <a:srgbClr val="000000"/>
              </a:solidFill>
              <a:latin typeface="Karnchang Bold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342032" y="2913534"/>
            <a:ext cx="664462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 Halaman Judul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Judul Proyek/Laporan Akhir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Nama Anda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Nama Pembimbing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Tanggal Penyerahan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492370" y="2967556"/>
            <a:ext cx="6913937" cy="146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9"/>
              </a:lnSpc>
            </a:pPr>
            <a:r>
              <a:rPr lang="en-US" sz="2821">
                <a:solidFill>
                  <a:srgbClr val="000000"/>
                </a:solidFill>
                <a:latin typeface="Open Sans"/>
              </a:rPr>
              <a:t>- Daftar Isi</a:t>
            </a:r>
          </a:p>
          <a:p>
            <a:pPr algn="ctr">
              <a:lnSpc>
                <a:spcPts val="3949"/>
              </a:lnSpc>
            </a:pPr>
            <a:r>
              <a:rPr lang="en-US" sz="2821">
                <a:solidFill>
                  <a:srgbClr val="000000"/>
                </a:solidFill>
                <a:latin typeface="Open Sans"/>
              </a:rPr>
              <a:t>Daftar Bab dan Subbab beserta halaman</a:t>
            </a:r>
          </a:p>
          <a:p>
            <a:pPr algn="ctr">
              <a:lnSpc>
                <a:spcPts val="3949"/>
              </a:lnSpc>
            </a:pPr>
            <a:endParaRPr lang="en-US" sz="282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775418" y="4370541"/>
            <a:ext cx="6630889" cy="3436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5"/>
              </a:lnSpc>
            </a:pPr>
            <a:r>
              <a:rPr lang="en-US" sz="3260">
                <a:solidFill>
                  <a:srgbClr val="000000"/>
                </a:solidFill>
                <a:latin typeface="Open Sans"/>
              </a:rPr>
              <a:t>- Ringkasan</a:t>
            </a:r>
          </a:p>
          <a:p>
            <a:pPr algn="ctr">
              <a:lnSpc>
                <a:spcPts val="4565"/>
              </a:lnSpc>
            </a:pPr>
            <a:r>
              <a:rPr lang="en-US" sz="3260">
                <a:solidFill>
                  <a:srgbClr val="000000"/>
                </a:solidFill>
                <a:latin typeface="Open Sans"/>
              </a:rPr>
              <a:t>Ringkasan singkat tentang tujuan, metode, hasil, dan kesimpulan proyek/laporan akhir.</a:t>
            </a:r>
          </a:p>
          <a:p>
            <a:pPr algn="ctr">
              <a:lnSpc>
                <a:spcPts val="4565"/>
              </a:lnSpc>
            </a:pPr>
            <a:endParaRPr lang="en-US" sz="326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4565"/>
              </a:lnSpc>
            </a:pPr>
            <a:endParaRPr lang="en-US" sz="326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1143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2042312" y="1329670"/>
            <a:ext cx="7956185" cy="1419403"/>
            <a:chOff x="0" y="0"/>
            <a:chExt cx="10608246" cy="189253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404216" y="1168002"/>
              <a:ext cx="10204030" cy="724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endParaRPr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8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042312" y="4023025"/>
            <a:ext cx="7956185" cy="1419403"/>
            <a:chOff x="0" y="0"/>
            <a:chExt cx="10608246" cy="189253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TextBox 37"/>
            <p:cNvSpPr txBox="1"/>
            <p:nvPr/>
          </p:nvSpPr>
          <p:spPr>
            <a:xfrm>
              <a:off x="404216" y="1168002"/>
              <a:ext cx="10204030" cy="724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endParaRPr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80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2042312" y="6177222"/>
            <a:ext cx="7956185" cy="1419403"/>
            <a:chOff x="0" y="0"/>
            <a:chExt cx="10608246" cy="189253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TextBox 41"/>
            <p:cNvSpPr txBox="1"/>
            <p:nvPr/>
          </p:nvSpPr>
          <p:spPr>
            <a:xfrm>
              <a:off x="404216" y="1168002"/>
              <a:ext cx="10204030" cy="724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endParaRPr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80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4230391" y="1415801"/>
            <a:ext cx="1073925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 Tinjauan Pustaka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Menyertakan penelitian atau teori terkait.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274010" y="3661887"/>
            <a:ext cx="1344897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 Metode Penelitian/Proyek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Deskripsi singkat mengenai teknik pengumpulan dan analisis data.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492415" y="5963316"/>
            <a:ext cx="16215207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-Hasil dan Pembahasan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Presentasi hasil proyek/laporan akhir beserta analisisnya.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283" y="649262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2178268" y="1320303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7"/>
                </a:lnTo>
                <a:lnTo>
                  <a:pt x="0" y="659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2178268" y="4813846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3526871" y="1056003"/>
            <a:ext cx="11234259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 Kesimpulan dan Saran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Kesimpulan dari hasil proyek/laporan akhir dan saran untuk pengembangan selanjutnya.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10558" y="4268610"/>
            <a:ext cx="993054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 Daftar Referensi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Daftar sumber yang digunakan dalam penulisan.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" name="Freeform 35"/>
          <p:cNvSpPr/>
          <p:nvPr/>
        </p:nvSpPr>
        <p:spPr>
          <a:xfrm>
            <a:off x="2178268" y="7192150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3596041" y="7125475"/>
            <a:ext cx="1178625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 Lampiran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Informasi tambahan seperti tabel, grafik, formulir, dll.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1733979" y="2509275"/>
            <a:ext cx="7715048" cy="659354"/>
            <a:chOff x="0" y="0"/>
            <a:chExt cx="10286730" cy="87913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8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1733979" y="6429494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9144000" y="2509275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7"/>
                </a:lnTo>
                <a:lnTo>
                  <a:pt x="0" y="659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1549266" y="698255"/>
            <a:ext cx="12084252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2.Buku Final </a:t>
            </a: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Proyek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/</a:t>
            </a: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Laporan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 Akhir:</a:t>
            </a:r>
          </a:p>
          <a:p>
            <a:pPr algn="ctr">
              <a:lnSpc>
                <a:spcPts val="7279"/>
              </a:lnSpc>
            </a:pPr>
            <a:endParaRPr lang="en-US" sz="5199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733979" y="2442600"/>
            <a:ext cx="7323725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</a:rPr>
              <a:t>-Halaman </a:t>
            </a:r>
            <a:r>
              <a:rPr lang="en-US" sz="3399" dirty="0" err="1">
                <a:solidFill>
                  <a:srgbClr val="000000"/>
                </a:solidFill>
                <a:latin typeface="Open Sans"/>
              </a:rPr>
              <a:t>Judul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</a:rPr>
              <a:t>Judul</a:t>
            </a:r>
            <a:r>
              <a:rPr lang="en-US" sz="33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</a:rPr>
              <a:t>Proyek</a:t>
            </a:r>
            <a:r>
              <a:rPr lang="en-US" sz="3399" dirty="0">
                <a:solidFill>
                  <a:srgbClr val="000000"/>
                </a:solidFill>
                <a:latin typeface="Open Sans"/>
              </a:rPr>
              <a:t>/</a:t>
            </a:r>
            <a:r>
              <a:rPr lang="en-US" sz="3399" dirty="0" err="1">
                <a:solidFill>
                  <a:srgbClr val="000000"/>
                </a:solidFill>
                <a:latin typeface="Open Sans"/>
              </a:rPr>
              <a:t>Laporan</a:t>
            </a:r>
            <a:r>
              <a:rPr lang="en-US" sz="3399" dirty="0">
                <a:solidFill>
                  <a:srgbClr val="000000"/>
                </a:solidFill>
                <a:latin typeface="Open Sans"/>
              </a:rPr>
              <a:t> Akhir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</a:rPr>
              <a:t>Nama </a:t>
            </a:r>
            <a:r>
              <a:rPr lang="en-US" sz="3399" dirty="0" err="1">
                <a:solidFill>
                  <a:srgbClr val="000000"/>
                </a:solidFill>
                <a:latin typeface="Open Sans"/>
              </a:rPr>
              <a:t>Penulis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</a:rPr>
              <a:t>Nama </a:t>
            </a:r>
            <a:r>
              <a:rPr lang="en-US" sz="3399" dirty="0" err="1">
                <a:solidFill>
                  <a:srgbClr val="000000"/>
                </a:solidFill>
                <a:latin typeface="Open Sans"/>
              </a:rPr>
              <a:t>Pembimbing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</a:rPr>
              <a:t>Tanggal</a:t>
            </a:r>
            <a:r>
              <a:rPr lang="en-US" sz="33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</a:rPr>
              <a:t>Penyerahan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0" y="6598197"/>
            <a:ext cx="10084188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-Daftar Isi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Daftar Bab dan Subbab beserta halaman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9057703" y="2592730"/>
            <a:ext cx="780023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-Lembar Pernyataan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Pernyataan keaslian karya dan tanggung jawab penulis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1" name="Freeform 41"/>
          <p:cNvSpPr/>
          <p:nvPr/>
        </p:nvSpPr>
        <p:spPr>
          <a:xfrm>
            <a:off x="9144000" y="5143500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9057703" y="5141189"/>
            <a:ext cx="7183573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-Kata Pengantar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Ucapan terima kasih dan penghargaan kepada pihak-pihak yang terlibat.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4728" y="317552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5448016" y="1306481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6107324" y="3081030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4194245" y="5455654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2869801" y="1239806"/>
            <a:ext cx="8964513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-Abstrak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Ringkasan singkat dari proyek/laporan akhir.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869801" y="3014355"/>
            <a:ext cx="9642831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-Isi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Isi dari proyek/laporan akhir sesuai dengan struktur yang sama dengan Buku Proposal.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2137116" y="5596067"/>
            <a:ext cx="9259031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-Daftar Pustaka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Daftar semua referensi yang digunakan.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2822684" y="7038055"/>
            <a:ext cx="11360084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-Lampiran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Lampiran-lampiran yang mendukung isi laporan/proyek.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" name="Freeform 39"/>
          <p:cNvSpPr/>
          <p:nvPr/>
        </p:nvSpPr>
        <p:spPr>
          <a:xfrm>
            <a:off x="6436978" y="6989683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939616" y="3809908"/>
            <a:ext cx="12917909" cy="2036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3936">
                <a:solidFill>
                  <a:srgbClr val="243342"/>
                </a:solidFill>
                <a:latin typeface="Karnchang Bold"/>
              </a:rPr>
              <a:t>ini adalah struktur umum yang biasa digunakan dalam Buku Proposal dan Buku Final Proyek/Laporan Akhir Meskipun bisa ada variasi tergantung pada institusi dan persyaratan spesifik dari dosen atau program studi.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4032797" y="7594932"/>
            <a:ext cx="10222406" cy="921776"/>
            <a:chOff x="0" y="0"/>
            <a:chExt cx="1833526" cy="16533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1360" y="0"/>
                  </a:moveTo>
                  <a:lnTo>
                    <a:pt x="1822166" y="0"/>
                  </a:lnTo>
                  <a:cubicBezTo>
                    <a:pt x="1825179" y="0"/>
                    <a:pt x="1828068" y="1197"/>
                    <a:pt x="1830199" y="3327"/>
                  </a:cubicBezTo>
                  <a:cubicBezTo>
                    <a:pt x="1832329" y="5458"/>
                    <a:pt x="1833526" y="8347"/>
                    <a:pt x="1833526" y="11360"/>
                  </a:cubicBezTo>
                  <a:lnTo>
                    <a:pt x="1833526" y="153973"/>
                  </a:lnTo>
                  <a:cubicBezTo>
                    <a:pt x="1833526" y="156986"/>
                    <a:pt x="1832329" y="159875"/>
                    <a:pt x="1830199" y="162006"/>
                  </a:cubicBezTo>
                  <a:cubicBezTo>
                    <a:pt x="1828068" y="164136"/>
                    <a:pt x="1825179" y="165333"/>
                    <a:pt x="1822166" y="165333"/>
                  </a:cubicBezTo>
                  <a:lnTo>
                    <a:pt x="11360" y="165333"/>
                  </a:lnTo>
                  <a:cubicBezTo>
                    <a:pt x="5086" y="165333"/>
                    <a:pt x="0" y="160247"/>
                    <a:pt x="0" y="153973"/>
                  </a:cubicBezTo>
                  <a:lnTo>
                    <a:pt x="0" y="11360"/>
                  </a:lnTo>
                  <a:cubicBezTo>
                    <a:pt x="0" y="8347"/>
                    <a:pt x="1197" y="5458"/>
                    <a:pt x="3327" y="3327"/>
                  </a:cubicBezTo>
                  <a:cubicBezTo>
                    <a:pt x="5458" y="1197"/>
                    <a:pt x="8347" y="0"/>
                    <a:pt x="11360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74594" tIns="74594" rIns="74594" bIns="74594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280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Karnchang</vt:lpstr>
      <vt:lpstr>Open Sans Bold</vt:lpstr>
      <vt:lpstr>Arial</vt:lpstr>
      <vt:lpstr>Calibri</vt:lpstr>
      <vt:lpstr>Open Sans</vt:lpstr>
      <vt:lpstr>Karnchang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Hitam abu-abu minimalis geometris seminar proposal presentasi</dc:title>
  <cp:lastModifiedBy>farrel bad</cp:lastModifiedBy>
  <cp:revision>3</cp:revision>
  <dcterms:created xsi:type="dcterms:W3CDTF">2006-08-16T00:00:00Z</dcterms:created>
  <dcterms:modified xsi:type="dcterms:W3CDTF">2024-04-06T05:16:09Z</dcterms:modified>
  <dc:identifier>DAGBnLcTUmU</dc:identifier>
</cp:coreProperties>
</file>