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Economica"/>
      <p:regular r:id="rId48"/>
      <p:bold r:id="rId49"/>
      <p:italic r:id="rId50"/>
      <p:boldItalic r:id="rId51"/>
    </p:embeddedFont>
    <p:embeddedFont>
      <p:font typeface="Roboto Condensed"/>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conomica-regular.fntdata"/><Relationship Id="rId47" Type="http://schemas.openxmlformats.org/officeDocument/2006/relationships/slide" Target="slides/slide42.xml"/><Relationship Id="rId49"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Condensed-bold.fntdata"/><Relationship Id="rId52" Type="http://schemas.openxmlformats.org/officeDocument/2006/relationships/font" Target="fonts/RobotoCondensed-regular.fntdata"/><Relationship Id="rId11" Type="http://schemas.openxmlformats.org/officeDocument/2006/relationships/slide" Target="slides/slide6.xml"/><Relationship Id="rId55" Type="http://schemas.openxmlformats.org/officeDocument/2006/relationships/font" Target="fonts/RobotoCondensed-boldItalic.fntdata"/><Relationship Id="rId10" Type="http://schemas.openxmlformats.org/officeDocument/2006/relationships/slide" Target="slides/slide5.xml"/><Relationship Id="rId54" Type="http://schemas.openxmlformats.org/officeDocument/2006/relationships/font" Target="fonts/RobotoCondensed-italic.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dc3aa24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dc3aa24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dc3aa24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dc3aa24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dc3aa24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dc3aa24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dc3aa24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dc3aa24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dc3aa24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dc3aa24f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dc3aa24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dc3aa24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dc3aa24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dc3aa24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dc3aa24f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dc3aa24f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dc3aa24f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dc3aa24f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dc3aa24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dc3aa24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dc3aa24f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dc3aa24f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dc3aa24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dc3aa24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dc3aa24f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dc3aa24f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dc3aa24f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dc3aa24f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dc3aa24f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dc3aa24f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dc3aa24f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dc3aa24f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dc3aa24f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dc3aa24f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dc3aa24f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dc3aa24f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dc3aa24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dc3aa24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dc3aa24f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dc3aa24f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dc3aa24f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dc3aa24f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9dc3aa24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9dc3aa24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dc3aa24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dc3aa24f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dc3aa24f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dc3aa24f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dc3aa24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dc3aa24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dc3aa24f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dc3aa24f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9dc3aa24f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9dc3aa24f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9dc3aa24f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9dc3aa24f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dc3aa24f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dc3aa24f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dc3aa24f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dc3aa24f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dc3aa24f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dc3aa24f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dc3aa24f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dc3aa24f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dc3aa24f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dc3aa24f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dc3aa24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dc3aa24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dc3aa24f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dc3aa24f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dc3aa24f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dc3aa24f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9dc3aa24f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9dc3aa24f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dc3aa24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dc3aa24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dc3aa24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dc3aa24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dc3aa24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dc3aa24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c3aa24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c3aa24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dc3aa24f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dc3aa24f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texte classique avec énumération">
  <p:cSld name="CUSTOM_14_3">
    <p:spTree>
      <p:nvGrpSpPr>
        <p:cNvPr id="58" name="Shape 58"/>
        <p:cNvGrpSpPr/>
        <p:nvPr/>
      </p:nvGrpSpPr>
      <p:grpSpPr>
        <a:xfrm>
          <a:off x="0" y="0"/>
          <a:ext cx="0" cy="0"/>
          <a:chOff x="0" y="0"/>
          <a:chExt cx="0" cy="0"/>
        </a:xfrm>
      </p:grpSpPr>
      <p:sp>
        <p:nvSpPr>
          <p:cNvPr id="59" name="Google Shape;59;p13"/>
          <p:cNvSpPr/>
          <p:nvPr/>
        </p:nvSpPr>
        <p:spPr>
          <a:xfrm>
            <a:off x="152400" y="544275"/>
            <a:ext cx="1920300" cy="274200"/>
          </a:xfrm>
          <a:prstGeom prst="mathMinus">
            <a:avLst>
              <a:gd fmla="val 23520" name="adj1"/>
            </a:avLst>
          </a:prstGeom>
          <a:solidFill>
            <a:srgbClr val="CE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362630" y="95245"/>
            <a:ext cx="8562300" cy="532200"/>
          </a:xfrm>
          <a:prstGeom prst="rect">
            <a:avLst/>
          </a:prstGeom>
        </p:spPr>
        <p:txBody>
          <a:bodyPr anchorCtr="0" anchor="ctr" bIns="51425" lIns="51425" spcFirstLastPara="1" rIns="51425" wrap="square" tIns="51425">
            <a:normAutofit/>
          </a:bodyPr>
          <a:lstStyle>
            <a:lvl1pPr lvl="0" rtl="0">
              <a:spcBef>
                <a:spcPts val="0"/>
              </a:spcBef>
              <a:spcAft>
                <a:spcPts val="0"/>
              </a:spcAft>
              <a:buNone/>
              <a:defRPr b="1" sz="2800">
                <a:latin typeface="Roboto Condensed"/>
                <a:ea typeface="Roboto Condensed"/>
                <a:cs typeface="Roboto Condensed"/>
                <a:sym typeface="Roboto Condensed"/>
              </a:defRPr>
            </a:lvl1pPr>
            <a:lvl2pPr lvl="1" rtl="0">
              <a:spcBef>
                <a:spcPts val="0"/>
              </a:spcBef>
              <a:spcAft>
                <a:spcPts val="0"/>
              </a:spcAft>
              <a:buNone/>
              <a:defRPr sz="800"/>
            </a:lvl2pPr>
            <a:lvl3pPr lvl="2" rtl="0">
              <a:spcBef>
                <a:spcPts val="0"/>
              </a:spcBef>
              <a:spcAft>
                <a:spcPts val="0"/>
              </a:spcAft>
              <a:buNone/>
              <a:defRPr sz="800"/>
            </a:lvl3pPr>
            <a:lvl4pPr lvl="3" rtl="0">
              <a:spcBef>
                <a:spcPts val="0"/>
              </a:spcBef>
              <a:spcAft>
                <a:spcPts val="0"/>
              </a:spcAft>
              <a:buNone/>
              <a:defRPr sz="800"/>
            </a:lvl4pPr>
            <a:lvl5pPr lvl="4" rtl="0">
              <a:spcBef>
                <a:spcPts val="0"/>
              </a:spcBef>
              <a:spcAft>
                <a:spcPts val="0"/>
              </a:spcAft>
              <a:buNone/>
              <a:defRPr sz="800"/>
            </a:lvl5pPr>
            <a:lvl6pPr lvl="5" rtl="0">
              <a:spcBef>
                <a:spcPts val="0"/>
              </a:spcBef>
              <a:spcAft>
                <a:spcPts val="0"/>
              </a:spcAft>
              <a:buNone/>
              <a:defRPr sz="800"/>
            </a:lvl6pPr>
            <a:lvl7pPr lvl="6" rtl="0">
              <a:spcBef>
                <a:spcPts val="0"/>
              </a:spcBef>
              <a:spcAft>
                <a:spcPts val="0"/>
              </a:spcAft>
              <a:buNone/>
              <a:defRPr sz="800"/>
            </a:lvl7pPr>
            <a:lvl8pPr lvl="7" rtl="0">
              <a:spcBef>
                <a:spcPts val="0"/>
              </a:spcBef>
              <a:spcAft>
                <a:spcPts val="0"/>
              </a:spcAft>
              <a:buNone/>
              <a:defRPr sz="800"/>
            </a:lvl8pPr>
            <a:lvl9pPr lvl="8" rtl="0">
              <a:spcBef>
                <a:spcPts val="0"/>
              </a:spcBef>
              <a:spcAft>
                <a:spcPts val="0"/>
              </a:spcAft>
              <a:buNone/>
              <a:defRPr sz="800"/>
            </a:lvl9pPr>
          </a:lstStyle>
          <a:p/>
        </p:txBody>
      </p:sp>
      <p:sp>
        <p:nvSpPr>
          <p:cNvPr id="61" name="Google Shape;61;p13"/>
          <p:cNvSpPr txBox="1"/>
          <p:nvPr>
            <p:ph idx="2" type="title"/>
          </p:nvPr>
        </p:nvSpPr>
        <p:spPr>
          <a:xfrm>
            <a:off x="1038059" y="4739358"/>
            <a:ext cx="2577600" cy="181200"/>
          </a:xfrm>
          <a:prstGeom prst="rect">
            <a:avLst/>
          </a:prstGeom>
        </p:spPr>
        <p:txBody>
          <a:bodyPr anchorCtr="0" anchor="ctr" bIns="51425" lIns="51425" spcFirstLastPara="1" rIns="51425" wrap="square" tIns="51425">
            <a:normAutofit/>
          </a:bodyPr>
          <a:lstStyle>
            <a:lvl1pPr lvl="0" rtl="0">
              <a:spcBef>
                <a:spcPts val="0"/>
              </a:spcBef>
              <a:spcAft>
                <a:spcPts val="0"/>
              </a:spcAft>
              <a:buNone/>
              <a:defRPr b="1" sz="800">
                <a:solidFill>
                  <a:srgbClr val="CE0033"/>
                </a:solidFill>
                <a:latin typeface="Roboto Condensed"/>
                <a:ea typeface="Roboto Condensed"/>
                <a:cs typeface="Roboto Condensed"/>
                <a:sym typeface="Roboto Condensed"/>
              </a:defRPr>
            </a:lvl1pPr>
            <a:lvl2pPr lvl="1" rtl="0">
              <a:spcBef>
                <a:spcPts val="0"/>
              </a:spcBef>
              <a:spcAft>
                <a:spcPts val="0"/>
              </a:spcAft>
              <a:buNone/>
              <a:defRPr sz="800">
                <a:solidFill>
                  <a:srgbClr val="CE0033"/>
                </a:solidFill>
                <a:latin typeface="Roboto Condensed"/>
                <a:ea typeface="Roboto Condensed"/>
                <a:cs typeface="Roboto Condensed"/>
                <a:sym typeface="Roboto Condensed"/>
              </a:defRPr>
            </a:lvl2pPr>
            <a:lvl3pPr lvl="2" rtl="0">
              <a:spcBef>
                <a:spcPts val="0"/>
              </a:spcBef>
              <a:spcAft>
                <a:spcPts val="0"/>
              </a:spcAft>
              <a:buNone/>
              <a:defRPr sz="800">
                <a:solidFill>
                  <a:srgbClr val="CE0033"/>
                </a:solidFill>
                <a:latin typeface="Roboto Condensed"/>
                <a:ea typeface="Roboto Condensed"/>
                <a:cs typeface="Roboto Condensed"/>
                <a:sym typeface="Roboto Condensed"/>
              </a:defRPr>
            </a:lvl3pPr>
            <a:lvl4pPr lvl="3" rtl="0">
              <a:spcBef>
                <a:spcPts val="0"/>
              </a:spcBef>
              <a:spcAft>
                <a:spcPts val="0"/>
              </a:spcAft>
              <a:buNone/>
              <a:defRPr sz="800">
                <a:solidFill>
                  <a:srgbClr val="CE0033"/>
                </a:solidFill>
                <a:latin typeface="Roboto Condensed"/>
                <a:ea typeface="Roboto Condensed"/>
                <a:cs typeface="Roboto Condensed"/>
                <a:sym typeface="Roboto Condensed"/>
              </a:defRPr>
            </a:lvl4pPr>
            <a:lvl5pPr lvl="4" rtl="0">
              <a:spcBef>
                <a:spcPts val="0"/>
              </a:spcBef>
              <a:spcAft>
                <a:spcPts val="0"/>
              </a:spcAft>
              <a:buNone/>
              <a:defRPr sz="800">
                <a:solidFill>
                  <a:srgbClr val="CE0033"/>
                </a:solidFill>
                <a:latin typeface="Roboto Condensed"/>
                <a:ea typeface="Roboto Condensed"/>
                <a:cs typeface="Roboto Condensed"/>
                <a:sym typeface="Roboto Condensed"/>
              </a:defRPr>
            </a:lvl5pPr>
            <a:lvl6pPr lvl="5" rtl="0">
              <a:spcBef>
                <a:spcPts val="0"/>
              </a:spcBef>
              <a:spcAft>
                <a:spcPts val="0"/>
              </a:spcAft>
              <a:buNone/>
              <a:defRPr sz="800">
                <a:solidFill>
                  <a:srgbClr val="CE0033"/>
                </a:solidFill>
                <a:latin typeface="Roboto Condensed"/>
                <a:ea typeface="Roboto Condensed"/>
                <a:cs typeface="Roboto Condensed"/>
                <a:sym typeface="Roboto Condensed"/>
              </a:defRPr>
            </a:lvl6pPr>
            <a:lvl7pPr lvl="6" rtl="0">
              <a:spcBef>
                <a:spcPts val="0"/>
              </a:spcBef>
              <a:spcAft>
                <a:spcPts val="0"/>
              </a:spcAft>
              <a:buNone/>
              <a:defRPr sz="800">
                <a:solidFill>
                  <a:srgbClr val="CE0033"/>
                </a:solidFill>
                <a:latin typeface="Roboto Condensed"/>
                <a:ea typeface="Roboto Condensed"/>
                <a:cs typeface="Roboto Condensed"/>
                <a:sym typeface="Roboto Condensed"/>
              </a:defRPr>
            </a:lvl7pPr>
            <a:lvl8pPr lvl="7" rtl="0">
              <a:spcBef>
                <a:spcPts val="0"/>
              </a:spcBef>
              <a:spcAft>
                <a:spcPts val="0"/>
              </a:spcAft>
              <a:buNone/>
              <a:defRPr sz="800">
                <a:solidFill>
                  <a:srgbClr val="CE0033"/>
                </a:solidFill>
                <a:latin typeface="Roboto Condensed"/>
                <a:ea typeface="Roboto Condensed"/>
                <a:cs typeface="Roboto Condensed"/>
                <a:sym typeface="Roboto Condensed"/>
              </a:defRPr>
            </a:lvl8pPr>
            <a:lvl9pPr lvl="8" rtl="0">
              <a:spcBef>
                <a:spcPts val="0"/>
              </a:spcBef>
              <a:spcAft>
                <a:spcPts val="0"/>
              </a:spcAft>
              <a:buNone/>
              <a:defRPr sz="800">
                <a:solidFill>
                  <a:srgbClr val="CE0033"/>
                </a:solidFill>
                <a:latin typeface="Roboto Condensed"/>
                <a:ea typeface="Roboto Condensed"/>
                <a:cs typeface="Roboto Condensed"/>
                <a:sym typeface="Roboto Condensed"/>
              </a:defRPr>
            </a:lvl9pPr>
          </a:lstStyle>
          <a:p/>
        </p:txBody>
      </p:sp>
      <p:sp>
        <p:nvSpPr>
          <p:cNvPr id="62" name="Google Shape;62;p13"/>
          <p:cNvSpPr txBox="1"/>
          <p:nvPr>
            <p:ph idx="12" type="sldNum"/>
          </p:nvPr>
        </p:nvSpPr>
        <p:spPr>
          <a:xfrm>
            <a:off x="337302" y="4739358"/>
            <a:ext cx="330000" cy="181200"/>
          </a:xfrm>
          <a:prstGeom prst="rect">
            <a:avLst/>
          </a:prstGeom>
        </p:spPr>
        <p:txBody>
          <a:bodyPr anchorCtr="0" anchor="ctr" bIns="91425" lIns="91425" spcFirstLastPara="1" rIns="91425" wrap="square" tIns="91425">
            <a:normAutofit fontScale="25000" lnSpcReduction="20000"/>
          </a:bodyPr>
          <a:lstStyle>
            <a:lvl1pPr lvl="0" rtl="0">
              <a:buNone/>
              <a:defRPr b="1" sz="800">
                <a:solidFill>
                  <a:srgbClr val="000000"/>
                </a:solidFill>
                <a:latin typeface="Roboto Condensed"/>
                <a:ea typeface="Roboto Condensed"/>
                <a:cs typeface="Roboto Condensed"/>
                <a:sym typeface="Roboto Condensed"/>
              </a:defRPr>
            </a:lvl1pPr>
            <a:lvl2pPr lvl="1" rtl="0">
              <a:buNone/>
              <a:defRPr b="1" sz="800">
                <a:solidFill>
                  <a:srgbClr val="000000"/>
                </a:solidFill>
                <a:latin typeface="Roboto Condensed"/>
                <a:ea typeface="Roboto Condensed"/>
                <a:cs typeface="Roboto Condensed"/>
                <a:sym typeface="Roboto Condensed"/>
              </a:defRPr>
            </a:lvl2pPr>
            <a:lvl3pPr lvl="2" rtl="0">
              <a:buNone/>
              <a:defRPr b="1" sz="800">
                <a:solidFill>
                  <a:srgbClr val="000000"/>
                </a:solidFill>
                <a:latin typeface="Roboto Condensed"/>
                <a:ea typeface="Roboto Condensed"/>
                <a:cs typeface="Roboto Condensed"/>
                <a:sym typeface="Roboto Condensed"/>
              </a:defRPr>
            </a:lvl3pPr>
            <a:lvl4pPr lvl="3" rtl="0">
              <a:buNone/>
              <a:defRPr b="1" sz="800">
                <a:solidFill>
                  <a:srgbClr val="000000"/>
                </a:solidFill>
                <a:latin typeface="Roboto Condensed"/>
                <a:ea typeface="Roboto Condensed"/>
                <a:cs typeface="Roboto Condensed"/>
                <a:sym typeface="Roboto Condensed"/>
              </a:defRPr>
            </a:lvl4pPr>
            <a:lvl5pPr lvl="4" rtl="0">
              <a:buNone/>
              <a:defRPr b="1" sz="800">
                <a:solidFill>
                  <a:srgbClr val="000000"/>
                </a:solidFill>
                <a:latin typeface="Roboto Condensed"/>
                <a:ea typeface="Roboto Condensed"/>
                <a:cs typeface="Roboto Condensed"/>
                <a:sym typeface="Roboto Condensed"/>
              </a:defRPr>
            </a:lvl5pPr>
            <a:lvl6pPr lvl="5" rtl="0">
              <a:buNone/>
              <a:defRPr b="1" sz="800">
                <a:solidFill>
                  <a:srgbClr val="000000"/>
                </a:solidFill>
                <a:latin typeface="Roboto Condensed"/>
                <a:ea typeface="Roboto Condensed"/>
                <a:cs typeface="Roboto Condensed"/>
                <a:sym typeface="Roboto Condensed"/>
              </a:defRPr>
            </a:lvl6pPr>
            <a:lvl7pPr lvl="6" rtl="0">
              <a:buNone/>
              <a:defRPr b="1" sz="800">
                <a:solidFill>
                  <a:srgbClr val="000000"/>
                </a:solidFill>
                <a:latin typeface="Roboto Condensed"/>
                <a:ea typeface="Roboto Condensed"/>
                <a:cs typeface="Roboto Condensed"/>
                <a:sym typeface="Roboto Condensed"/>
              </a:defRPr>
            </a:lvl7pPr>
            <a:lvl8pPr lvl="7" rtl="0">
              <a:buNone/>
              <a:defRPr b="1" sz="800">
                <a:solidFill>
                  <a:srgbClr val="000000"/>
                </a:solidFill>
                <a:latin typeface="Roboto Condensed"/>
                <a:ea typeface="Roboto Condensed"/>
                <a:cs typeface="Roboto Condensed"/>
                <a:sym typeface="Roboto Condensed"/>
              </a:defRPr>
            </a:lvl8pPr>
            <a:lvl9pPr lvl="8" rtl="0">
              <a:buNone/>
              <a:defRPr b="1" sz="800">
                <a:solidFill>
                  <a:srgbClr val="000000"/>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
              <a:t>‹#›</a:t>
            </a:fld>
            <a:endParaRPr/>
          </a:p>
        </p:txBody>
      </p:sp>
      <p:sp>
        <p:nvSpPr>
          <p:cNvPr id="63" name="Google Shape;63;p13"/>
          <p:cNvSpPr txBox="1"/>
          <p:nvPr/>
        </p:nvSpPr>
        <p:spPr>
          <a:xfrm>
            <a:off x="555581" y="4739358"/>
            <a:ext cx="615000" cy="181200"/>
          </a:xfrm>
          <a:prstGeom prst="rect">
            <a:avLst/>
          </a:prstGeom>
          <a:no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fr" sz="800">
                <a:solidFill>
                  <a:schemeClr val="dk1"/>
                </a:solidFill>
                <a:latin typeface="Roboto Condensed"/>
                <a:ea typeface="Roboto Condensed"/>
                <a:cs typeface="Roboto Condensed"/>
                <a:sym typeface="Roboto Condensed"/>
              </a:rPr>
              <a:t>• Simplon •</a:t>
            </a:r>
            <a:endParaRPr b="1" sz="800">
              <a:solidFill>
                <a:schemeClr val="dk1"/>
              </a:solidFill>
              <a:latin typeface="Roboto Condensed"/>
              <a:ea typeface="Roboto Condensed"/>
              <a:cs typeface="Roboto Condensed"/>
              <a:sym typeface="Roboto Condensed"/>
            </a:endParaRPr>
          </a:p>
        </p:txBody>
      </p:sp>
      <p:sp>
        <p:nvSpPr>
          <p:cNvPr id="64" name="Google Shape;64;p13"/>
          <p:cNvSpPr txBox="1"/>
          <p:nvPr>
            <p:ph idx="1" type="body"/>
          </p:nvPr>
        </p:nvSpPr>
        <p:spPr>
          <a:xfrm>
            <a:off x="404200" y="1023975"/>
            <a:ext cx="8218800" cy="35928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SzPts val="2000"/>
              <a:buFont typeface="Roboto Condensed"/>
              <a:buChar char="●"/>
              <a:defRPr sz="2000">
                <a:latin typeface="Roboto Condensed"/>
                <a:ea typeface="Roboto Condensed"/>
                <a:cs typeface="Roboto Condensed"/>
                <a:sym typeface="Roboto Condensed"/>
              </a:defRPr>
            </a:lvl1pPr>
            <a:lvl2pPr indent="-355600" lvl="1" marL="914400" rtl="0">
              <a:spcBef>
                <a:spcPts val="0"/>
              </a:spcBef>
              <a:spcAft>
                <a:spcPts val="0"/>
              </a:spcAft>
              <a:buSzPts val="2000"/>
              <a:buFont typeface="Roboto Condensed"/>
              <a:buChar char="○"/>
              <a:defRPr sz="2000">
                <a:latin typeface="Roboto Condensed"/>
                <a:ea typeface="Roboto Condensed"/>
                <a:cs typeface="Roboto Condensed"/>
                <a:sym typeface="Roboto Condensed"/>
              </a:defRPr>
            </a:lvl2pPr>
            <a:lvl3pPr indent="-355600" lvl="2" marL="1371600" rtl="0">
              <a:spcBef>
                <a:spcPts val="0"/>
              </a:spcBef>
              <a:spcAft>
                <a:spcPts val="0"/>
              </a:spcAft>
              <a:buSzPts val="2000"/>
              <a:buFont typeface="Roboto Condensed"/>
              <a:buChar char="■"/>
              <a:defRPr sz="2000">
                <a:latin typeface="Roboto Condensed"/>
                <a:ea typeface="Roboto Condensed"/>
                <a:cs typeface="Roboto Condensed"/>
                <a:sym typeface="Roboto Condensed"/>
              </a:defRPr>
            </a:lvl3pPr>
            <a:lvl4pPr indent="-355600" lvl="3" marL="1828800" rtl="0">
              <a:spcBef>
                <a:spcPts val="0"/>
              </a:spcBef>
              <a:spcAft>
                <a:spcPts val="0"/>
              </a:spcAft>
              <a:buSzPts val="2000"/>
              <a:buFont typeface="Roboto Condensed"/>
              <a:buChar char="●"/>
              <a:defRPr sz="2000">
                <a:latin typeface="Roboto Condensed"/>
                <a:ea typeface="Roboto Condensed"/>
                <a:cs typeface="Roboto Condensed"/>
                <a:sym typeface="Roboto Condensed"/>
              </a:defRPr>
            </a:lvl4pPr>
            <a:lvl5pPr indent="-355600" lvl="4" marL="2286000" rtl="0">
              <a:spcBef>
                <a:spcPts val="0"/>
              </a:spcBef>
              <a:spcAft>
                <a:spcPts val="0"/>
              </a:spcAft>
              <a:buSzPts val="2000"/>
              <a:buFont typeface="Roboto Condensed"/>
              <a:buChar char="○"/>
              <a:defRPr sz="2000">
                <a:latin typeface="Roboto Condensed"/>
                <a:ea typeface="Roboto Condensed"/>
                <a:cs typeface="Roboto Condensed"/>
                <a:sym typeface="Roboto Condensed"/>
              </a:defRPr>
            </a:lvl5pPr>
            <a:lvl6pPr indent="-355600" lvl="5" marL="2743200" rtl="0">
              <a:spcBef>
                <a:spcPts val="0"/>
              </a:spcBef>
              <a:spcAft>
                <a:spcPts val="0"/>
              </a:spcAft>
              <a:buSzPts val="2000"/>
              <a:buFont typeface="Roboto Condensed"/>
              <a:buChar char="■"/>
              <a:defRPr sz="2000">
                <a:latin typeface="Roboto Condensed"/>
                <a:ea typeface="Roboto Condensed"/>
                <a:cs typeface="Roboto Condensed"/>
                <a:sym typeface="Roboto Condensed"/>
              </a:defRPr>
            </a:lvl6pPr>
            <a:lvl7pPr indent="-355600" lvl="6" marL="3200400" rtl="0">
              <a:spcBef>
                <a:spcPts val="0"/>
              </a:spcBef>
              <a:spcAft>
                <a:spcPts val="0"/>
              </a:spcAft>
              <a:buSzPts val="2000"/>
              <a:buFont typeface="Roboto Condensed"/>
              <a:buChar char="●"/>
              <a:defRPr sz="2000">
                <a:latin typeface="Roboto Condensed"/>
                <a:ea typeface="Roboto Condensed"/>
                <a:cs typeface="Roboto Condensed"/>
                <a:sym typeface="Roboto Condensed"/>
              </a:defRPr>
            </a:lvl7pPr>
            <a:lvl8pPr indent="-355600" lvl="7" marL="3657600" rtl="0">
              <a:spcBef>
                <a:spcPts val="0"/>
              </a:spcBef>
              <a:spcAft>
                <a:spcPts val="0"/>
              </a:spcAft>
              <a:buSzPts val="2000"/>
              <a:buFont typeface="Roboto Condensed"/>
              <a:buChar char="○"/>
              <a:defRPr sz="2000">
                <a:latin typeface="Roboto Condensed"/>
                <a:ea typeface="Roboto Condensed"/>
                <a:cs typeface="Roboto Condensed"/>
                <a:sym typeface="Roboto Condensed"/>
              </a:defRPr>
            </a:lvl8pPr>
            <a:lvl9pPr indent="-355600" lvl="8" marL="4114800" rtl="0">
              <a:spcBef>
                <a:spcPts val="0"/>
              </a:spcBef>
              <a:spcAft>
                <a:spcPts val="0"/>
              </a:spcAft>
              <a:buSzPts val="2000"/>
              <a:buFont typeface="Roboto Condensed"/>
              <a:buChar char="■"/>
              <a:defRPr sz="2000">
                <a:latin typeface="Roboto Condensed"/>
                <a:ea typeface="Roboto Condensed"/>
                <a:cs typeface="Roboto Condensed"/>
                <a:sym typeface="Roboto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matplotlib.org/stable/plot_types/index" TargetMode="External"/><Relationship Id="rId4" Type="http://schemas.openxmlformats.org/officeDocument/2006/relationships/hyperlink" Target="https://seaborn.pydata.org/examples/index.html" TargetMode="External"/><Relationship Id="rId5" Type="http://schemas.openxmlformats.org/officeDocument/2006/relationships/hyperlink" Target="https://plotly.com/python/plotly-express/" TargetMode="External"/><Relationship Id="rId6" Type="http://schemas.openxmlformats.org/officeDocument/2006/relationships/hyperlink" Target="https://www.python-graph-galler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044700" y="1213246"/>
            <a:ext cx="3054600" cy="28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3680"/>
              <a:t>Réaliser des visualisations avec Python</a:t>
            </a:r>
            <a:endParaRPr sz="3680"/>
          </a:p>
        </p:txBody>
      </p:sp>
      <p:sp>
        <p:nvSpPr>
          <p:cNvPr id="70" name="Google Shape;70;p14"/>
          <p:cNvSpPr txBox="1"/>
          <p:nvPr>
            <p:ph idx="1" type="subTitle"/>
          </p:nvPr>
        </p:nvSpPr>
        <p:spPr>
          <a:xfrm>
            <a:off x="66350" y="4595626"/>
            <a:ext cx="2777700" cy="52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Formateur: Charles Béniac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uniforme: Essentielle</a:t>
            </a:r>
            <a:endParaRPr/>
          </a:p>
        </p:txBody>
      </p:sp>
      <p:sp>
        <p:nvSpPr>
          <p:cNvPr id="124" name="Google Shape;124;p23"/>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La distribution la plus simple mais néanmoins très utile. Elle représente le </a:t>
            </a:r>
            <a:r>
              <a:rPr b="1" lang="fr">
                <a:solidFill>
                  <a:schemeClr val="lt2"/>
                </a:solidFill>
              </a:rPr>
              <a:t>hasard complet, l'équiprobabilité</a:t>
            </a:r>
            <a:r>
              <a:rPr lang="fr"/>
              <a:t>. Elle possède une version continue et une version discrète.</a:t>
            </a:r>
            <a:endParaRPr/>
          </a:p>
          <a:p>
            <a:pPr indent="0" lvl="0" marL="0" rtl="0" algn="l">
              <a:spcBef>
                <a:spcPts val="1200"/>
              </a:spcBef>
              <a:spcAft>
                <a:spcPts val="0"/>
              </a:spcAft>
              <a:buNone/>
            </a:pPr>
            <a:r>
              <a:rPr lang="fr"/>
              <a:t>Ainsi un phénomène qui suit cette loi est pratiquement impossible à prédire. </a:t>
            </a:r>
            <a:endParaRPr/>
          </a:p>
          <a:p>
            <a:pPr indent="0" lvl="0" marL="0" rtl="0" algn="l">
              <a:spcBef>
                <a:spcPts val="1200"/>
              </a:spcBef>
              <a:spcAft>
                <a:spcPts val="1200"/>
              </a:spcAft>
              <a:buNone/>
            </a:pPr>
            <a:r>
              <a:rPr lang="fr"/>
              <a:t>Un exemple classique est la répartition des scores obtenus au lancé de dé. Il est impossible de créer un modèle permettant de prédire quel score on va obtenir.</a:t>
            </a:r>
            <a:endParaRPr/>
          </a:p>
        </p:txBody>
      </p:sp>
      <p:pic>
        <p:nvPicPr>
          <p:cNvPr id="125" name="Google Shape;125;p23"/>
          <p:cNvPicPr preferRelativeResize="0"/>
          <p:nvPr/>
        </p:nvPicPr>
        <p:blipFill>
          <a:blip r:embed="rId3">
            <a:alphaModFix/>
          </a:blip>
          <a:stretch>
            <a:fillRect/>
          </a:stretch>
        </p:blipFill>
        <p:spPr>
          <a:xfrm>
            <a:off x="5149425" y="2006525"/>
            <a:ext cx="3767725" cy="179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normale: Essentielle</a:t>
            </a:r>
            <a:endParaRPr/>
          </a:p>
        </p:txBody>
      </p:sp>
      <p:sp>
        <p:nvSpPr>
          <p:cNvPr id="131" name="Google Shape;131;p24"/>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La distribution la plus célèbre et la plus fréquente. Elle résulte d’un des deux théorèmes les plus importants en statistique: </a:t>
            </a:r>
            <a:endParaRPr/>
          </a:p>
          <a:p>
            <a:pPr indent="0" lvl="0" marL="0" rtl="0" algn="l">
              <a:spcBef>
                <a:spcPts val="1200"/>
              </a:spcBef>
              <a:spcAft>
                <a:spcPts val="0"/>
              </a:spcAft>
              <a:buNone/>
            </a:pPr>
            <a:r>
              <a:rPr b="1" lang="fr">
                <a:solidFill>
                  <a:schemeClr val="lt2"/>
                </a:solidFill>
              </a:rPr>
              <a:t>le théorème central limite: </a:t>
            </a:r>
            <a:endParaRPr b="1">
              <a:solidFill>
                <a:schemeClr val="lt2"/>
              </a:solidFill>
            </a:endParaRPr>
          </a:p>
          <a:p>
            <a:pPr indent="0" lvl="0" marL="0" rtl="0" algn="l">
              <a:spcBef>
                <a:spcPts val="1200"/>
              </a:spcBef>
              <a:spcAft>
                <a:spcPts val="0"/>
              </a:spcAft>
              <a:buNone/>
            </a:pPr>
            <a:r>
              <a:rPr i="1" lang="fr"/>
              <a:t>“La somme de variables aléatoires indépendantes et identiquement distribuées tend vers une variable aléatoire gaussienne.”</a:t>
            </a:r>
            <a:endParaRPr i="1"/>
          </a:p>
          <a:p>
            <a:pPr indent="0" lvl="0" marL="0" rtl="0" algn="l">
              <a:spcBef>
                <a:spcPts val="1200"/>
              </a:spcBef>
              <a:spcAft>
                <a:spcPts val="0"/>
              </a:spcAft>
              <a:buNone/>
            </a:pPr>
            <a:r>
              <a:rPr lang="fr"/>
              <a:t>On la retrouve donc dans de nombreux phénomènes naturels:</a:t>
            </a:r>
            <a:endParaRPr/>
          </a:p>
          <a:p>
            <a:pPr indent="-317182" lvl="0" marL="457200" rtl="0" algn="l">
              <a:spcBef>
                <a:spcPts val="1200"/>
              </a:spcBef>
              <a:spcAft>
                <a:spcPts val="0"/>
              </a:spcAft>
              <a:buSzPct val="100000"/>
              <a:buChar char="●"/>
            </a:pPr>
            <a:r>
              <a:rPr lang="fr"/>
              <a:t>la distribution des poids des individus d’une espèce animal</a:t>
            </a:r>
            <a:endParaRPr/>
          </a:p>
          <a:p>
            <a:pPr indent="-317182" lvl="0" marL="457200" rtl="0" algn="l">
              <a:spcBef>
                <a:spcPts val="0"/>
              </a:spcBef>
              <a:spcAft>
                <a:spcPts val="0"/>
              </a:spcAft>
              <a:buSzPct val="100000"/>
              <a:buChar char="●"/>
            </a:pPr>
            <a:r>
              <a:rPr lang="fr"/>
              <a:t>la distribution des QI d’un groupe…</a:t>
            </a:r>
            <a:endParaRPr/>
          </a:p>
        </p:txBody>
      </p:sp>
      <p:pic>
        <p:nvPicPr>
          <p:cNvPr id="132" name="Google Shape;132;p24"/>
          <p:cNvPicPr preferRelativeResize="0"/>
          <p:nvPr/>
        </p:nvPicPr>
        <p:blipFill>
          <a:blip r:embed="rId3">
            <a:alphaModFix/>
          </a:blip>
          <a:stretch>
            <a:fillRect/>
          </a:stretch>
        </p:blipFill>
        <p:spPr>
          <a:xfrm>
            <a:off x="5311925" y="1797325"/>
            <a:ext cx="3267075" cy="220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normale: Essentielle</a:t>
            </a:r>
            <a:endParaRPr/>
          </a:p>
        </p:txBody>
      </p:sp>
      <p:sp>
        <p:nvSpPr>
          <p:cNvPr id="138" name="Google Shape;138;p25"/>
          <p:cNvSpPr txBox="1"/>
          <p:nvPr>
            <p:ph idx="1" type="body"/>
          </p:nvPr>
        </p:nvSpPr>
        <p:spPr>
          <a:xfrm>
            <a:off x="311700" y="1225225"/>
            <a:ext cx="4098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a:t>Distribution normalement est caractérisée par:</a:t>
            </a:r>
            <a:endParaRPr/>
          </a:p>
          <a:p>
            <a:pPr indent="-334327" lvl="0" marL="457200" rtl="0" algn="l">
              <a:spcBef>
                <a:spcPts val="1200"/>
              </a:spcBef>
              <a:spcAft>
                <a:spcPts val="0"/>
              </a:spcAft>
              <a:buSzPct val="100000"/>
              <a:buChar char="●"/>
            </a:pPr>
            <a:r>
              <a:rPr lang="fr"/>
              <a:t>Sa </a:t>
            </a:r>
            <a:r>
              <a:rPr b="1" lang="fr">
                <a:solidFill>
                  <a:schemeClr val="lt2"/>
                </a:solidFill>
              </a:rPr>
              <a:t>moyenne</a:t>
            </a:r>
            <a:r>
              <a:rPr lang="fr"/>
              <a:t> : la valeur la plus fréquente et centrale</a:t>
            </a:r>
            <a:endParaRPr/>
          </a:p>
          <a:p>
            <a:pPr indent="-334327" lvl="0" marL="457200" rtl="0" algn="l">
              <a:spcBef>
                <a:spcPts val="0"/>
              </a:spcBef>
              <a:spcAft>
                <a:spcPts val="0"/>
              </a:spcAft>
              <a:buSzPct val="100000"/>
              <a:buChar char="●"/>
            </a:pPr>
            <a:r>
              <a:rPr lang="fr"/>
              <a:t>Son </a:t>
            </a:r>
            <a:r>
              <a:rPr b="1" lang="fr">
                <a:solidFill>
                  <a:schemeClr val="lt2"/>
                </a:solidFill>
              </a:rPr>
              <a:t>écart type</a:t>
            </a:r>
            <a:r>
              <a:rPr lang="fr"/>
              <a:t>: l’écart moyen à la moyenne: évalue la dispersion</a:t>
            </a:r>
            <a:endParaRPr/>
          </a:p>
          <a:p>
            <a:pPr indent="-334327" lvl="0" marL="457200" rtl="0" algn="l">
              <a:spcBef>
                <a:spcPts val="0"/>
              </a:spcBef>
              <a:spcAft>
                <a:spcPts val="0"/>
              </a:spcAft>
              <a:buSzPct val="100000"/>
              <a:buChar char="●"/>
            </a:pPr>
            <a:r>
              <a:rPr lang="fr"/>
              <a:t>Le </a:t>
            </a:r>
            <a:r>
              <a:rPr b="1" lang="fr">
                <a:solidFill>
                  <a:schemeClr val="lt2"/>
                </a:solidFill>
              </a:rPr>
              <a:t>coefficient d’asymétrie</a:t>
            </a:r>
            <a:r>
              <a:rPr lang="fr"/>
              <a:t> (skewness).</a:t>
            </a:r>
            <a:endParaRPr/>
          </a:p>
          <a:p>
            <a:pPr indent="-334327" lvl="0" marL="457200" rtl="0" algn="l">
              <a:spcBef>
                <a:spcPts val="0"/>
              </a:spcBef>
              <a:spcAft>
                <a:spcPts val="0"/>
              </a:spcAft>
              <a:buSzPct val="100000"/>
              <a:buChar char="●"/>
            </a:pPr>
            <a:r>
              <a:rPr lang="fr"/>
              <a:t>Le </a:t>
            </a:r>
            <a:r>
              <a:rPr b="1" lang="fr">
                <a:solidFill>
                  <a:schemeClr val="lt2"/>
                </a:solidFill>
              </a:rPr>
              <a:t>coefficient d'aplatissement (Kurtosis)</a:t>
            </a:r>
            <a:r>
              <a:rPr lang="fr"/>
              <a:t>: mesure l'épaisseur des queues de distribution</a:t>
            </a:r>
            <a:endParaRPr/>
          </a:p>
        </p:txBody>
      </p:sp>
      <p:pic>
        <p:nvPicPr>
          <p:cNvPr id="139" name="Google Shape;139;p25"/>
          <p:cNvPicPr preferRelativeResize="0"/>
          <p:nvPr/>
        </p:nvPicPr>
        <p:blipFill>
          <a:blip r:embed="rId3">
            <a:alphaModFix/>
          </a:blip>
          <a:stretch>
            <a:fillRect/>
          </a:stretch>
        </p:blipFill>
        <p:spPr>
          <a:xfrm>
            <a:off x="4836350" y="1225213"/>
            <a:ext cx="4248150" cy="1514475"/>
          </a:xfrm>
          <a:prstGeom prst="rect">
            <a:avLst/>
          </a:prstGeom>
          <a:noFill/>
          <a:ln>
            <a:noFill/>
          </a:ln>
        </p:spPr>
      </p:pic>
      <p:pic>
        <p:nvPicPr>
          <p:cNvPr id="140" name="Google Shape;140;p25"/>
          <p:cNvPicPr preferRelativeResize="0"/>
          <p:nvPr/>
        </p:nvPicPr>
        <p:blipFill>
          <a:blip r:embed="rId4">
            <a:alphaModFix/>
          </a:blip>
          <a:stretch>
            <a:fillRect/>
          </a:stretch>
        </p:blipFill>
        <p:spPr>
          <a:xfrm>
            <a:off x="5293550" y="2892088"/>
            <a:ext cx="3333750" cy="149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exponentielle: Essentielle</a:t>
            </a:r>
            <a:endParaRPr/>
          </a:p>
        </p:txBody>
      </p:sp>
      <p:sp>
        <p:nvSpPr>
          <p:cNvPr id="146" name="Google Shape;146;p26"/>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Cette distribution permet souvent de décrire le temps d’attente entre deux événements. Il dépend d’un paramètre lambda qui correspond au nombre moyen d’apparition d'événement au cours d’un lapse de temps fixe normalisé à 1</a:t>
            </a:r>
            <a:endParaRPr/>
          </a:p>
          <a:p>
            <a:pPr indent="0" lvl="0" marL="0" rtl="0" algn="l">
              <a:spcBef>
                <a:spcPts val="1200"/>
              </a:spcBef>
              <a:spcAft>
                <a:spcPts val="0"/>
              </a:spcAft>
              <a:buNone/>
            </a:pPr>
            <a:r>
              <a:rPr lang="fr"/>
              <a:t>On peut s’en servir par exemple pour mesurer:</a:t>
            </a:r>
            <a:endParaRPr/>
          </a:p>
          <a:p>
            <a:pPr indent="-325755" lvl="0" marL="457200" rtl="0" algn="l">
              <a:spcBef>
                <a:spcPts val="1200"/>
              </a:spcBef>
              <a:spcAft>
                <a:spcPts val="0"/>
              </a:spcAft>
              <a:buSzPct val="100000"/>
              <a:buChar char="●"/>
            </a:pPr>
            <a:r>
              <a:rPr lang="fr"/>
              <a:t>le temps d’attente d’un bus.</a:t>
            </a:r>
            <a:endParaRPr/>
          </a:p>
          <a:p>
            <a:pPr indent="-325755" lvl="0" marL="457200" rtl="0" algn="l">
              <a:spcBef>
                <a:spcPts val="0"/>
              </a:spcBef>
              <a:spcAft>
                <a:spcPts val="0"/>
              </a:spcAft>
              <a:buSzPct val="100000"/>
              <a:buChar char="●"/>
            </a:pPr>
            <a:r>
              <a:rPr lang="fr"/>
              <a:t>la durée de vie d’un isotope radioactif</a:t>
            </a:r>
            <a:endParaRPr/>
          </a:p>
          <a:p>
            <a:pPr indent="-304165" lvl="1" marL="914400" rtl="0" algn="l">
              <a:spcBef>
                <a:spcPts val="0"/>
              </a:spcBef>
              <a:spcAft>
                <a:spcPts val="0"/>
              </a:spcAft>
              <a:buSzPct val="100000"/>
              <a:buChar char="○"/>
            </a:pPr>
            <a:r>
              <a:rPr lang="fr"/>
              <a:t>La durée de vie d’un ordinateur suit une autre distribution, celle de Weibull qui intègre un paramètre modélisant la l’évolution de la probabilité de l’événement au cours du temps. (plus un ordinateur est vieux plus il a de chance de tomber en panne, contrairement à l’isotope).</a:t>
            </a:r>
            <a:endParaRPr/>
          </a:p>
        </p:txBody>
      </p:sp>
      <p:pic>
        <p:nvPicPr>
          <p:cNvPr id="147" name="Google Shape;147;p26"/>
          <p:cNvPicPr preferRelativeResize="0"/>
          <p:nvPr/>
        </p:nvPicPr>
        <p:blipFill>
          <a:blip r:embed="rId3">
            <a:alphaModFix/>
          </a:blip>
          <a:stretch>
            <a:fillRect/>
          </a:stretch>
        </p:blipFill>
        <p:spPr>
          <a:xfrm>
            <a:off x="5384250" y="1802088"/>
            <a:ext cx="3448050"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de Weibull: Bonus</a:t>
            </a:r>
            <a:endParaRPr/>
          </a:p>
        </p:txBody>
      </p:sp>
      <p:sp>
        <p:nvSpPr>
          <p:cNvPr id="153" name="Google Shape;153;p27"/>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a:t>Cette distribution est proche de la loi exponentielle. Cependant la loi exponentielle part du principe qu’un événement à la même probabilité de survenir à chaque instant (cas d’un isotope). </a:t>
            </a:r>
            <a:endParaRPr/>
          </a:p>
          <a:p>
            <a:pPr indent="0" lvl="0" marL="0" rtl="0" algn="l">
              <a:spcBef>
                <a:spcPts val="1200"/>
              </a:spcBef>
              <a:spcAft>
                <a:spcPts val="0"/>
              </a:spcAft>
              <a:buNone/>
            </a:pPr>
            <a:r>
              <a:rPr lang="fr"/>
              <a:t>A l’inverse Weibull permet de modéliser les cas où cette probabilité augmente ou se réduit.</a:t>
            </a:r>
            <a:endParaRPr/>
          </a:p>
          <a:p>
            <a:pPr indent="0" lvl="0" marL="0" rtl="0" algn="l">
              <a:spcBef>
                <a:spcPts val="1200"/>
              </a:spcBef>
              <a:spcAft>
                <a:spcPts val="0"/>
              </a:spcAft>
              <a:buNone/>
            </a:pPr>
            <a:r>
              <a:rPr lang="fr"/>
              <a:t>Cas concret:</a:t>
            </a:r>
            <a:endParaRPr/>
          </a:p>
          <a:p>
            <a:pPr indent="-325755" lvl="0" marL="457200" rtl="0" algn="l">
              <a:spcBef>
                <a:spcPts val="1200"/>
              </a:spcBef>
              <a:spcAft>
                <a:spcPts val="0"/>
              </a:spcAft>
              <a:buSzPct val="100000"/>
              <a:buChar char="●"/>
            </a:pPr>
            <a:r>
              <a:rPr lang="fr"/>
              <a:t>La durée de vie d’un ordinateur: plus un ordinateur est vieux plus il a de chance de tomber en panne, contrairement à l’isotope</a:t>
            </a:r>
            <a:endParaRPr/>
          </a:p>
        </p:txBody>
      </p:sp>
      <p:pic>
        <p:nvPicPr>
          <p:cNvPr id="154" name="Google Shape;154;p27"/>
          <p:cNvPicPr preferRelativeResize="0"/>
          <p:nvPr/>
        </p:nvPicPr>
        <p:blipFill>
          <a:blip r:embed="rId3">
            <a:alphaModFix/>
          </a:blip>
          <a:stretch>
            <a:fillRect/>
          </a:stretch>
        </p:blipFill>
        <p:spPr>
          <a:xfrm>
            <a:off x="5355675" y="1697700"/>
            <a:ext cx="3476625" cy="221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Gamma: Bonus</a:t>
            </a:r>
            <a:endParaRPr/>
          </a:p>
        </p:txBody>
      </p:sp>
      <p:sp>
        <p:nvSpPr>
          <p:cNvPr id="160" name="Google Shape;160;p28"/>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Cette distribution permet de décrire le temps d’attente pour obtenir k évènement. Elle dépend donc de deux paramètres:</a:t>
            </a:r>
            <a:endParaRPr/>
          </a:p>
          <a:p>
            <a:pPr indent="-325755" lvl="0" marL="457200" rtl="0" algn="l">
              <a:spcBef>
                <a:spcPts val="1200"/>
              </a:spcBef>
              <a:spcAft>
                <a:spcPts val="0"/>
              </a:spcAft>
              <a:buSzPct val="100000"/>
              <a:buChar char="●"/>
            </a:pPr>
            <a:r>
              <a:rPr lang="fr"/>
              <a:t>k le nombre d’événements attendu</a:t>
            </a:r>
            <a:endParaRPr/>
          </a:p>
          <a:p>
            <a:pPr indent="-325755" lvl="0" marL="457200" rtl="0" algn="l">
              <a:spcBef>
                <a:spcPts val="0"/>
              </a:spcBef>
              <a:spcAft>
                <a:spcPts val="0"/>
              </a:spcAft>
              <a:buSzPct val="100000"/>
              <a:buChar char="●"/>
            </a:pPr>
            <a:r>
              <a:rPr lang="fr"/>
              <a:t>lambda: le taux d’événement par période fixe</a:t>
            </a:r>
            <a:endParaRPr/>
          </a:p>
          <a:p>
            <a:pPr indent="0" lvl="0" marL="0" rtl="0" algn="l">
              <a:spcBef>
                <a:spcPts val="1200"/>
              </a:spcBef>
              <a:spcAft>
                <a:spcPts val="0"/>
              </a:spcAft>
              <a:buNone/>
            </a:pPr>
            <a:r>
              <a:rPr lang="fr"/>
              <a:t>Exemple concret:</a:t>
            </a:r>
            <a:endParaRPr/>
          </a:p>
          <a:p>
            <a:pPr indent="0" lvl="0" marL="0" rtl="0" algn="l">
              <a:spcBef>
                <a:spcPts val="1200"/>
              </a:spcBef>
              <a:spcAft>
                <a:spcPts val="1200"/>
              </a:spcAft>
              <a:buNone/>
            </a:pPr>
            <a:r>
              <a:rPr lang="fr"/>
              <a:t>Une attraction doit attendre que 10 personnes entrent dans le manège pour être lancée. En moyenne, il y a 4 personnes qui arrivent chaque minute. Quelle est la distribution des durées d’attente entre deux lancements de l’attraction?</a:t>
            </a:r>
            <a:endParaRPr/>
          </a:p>
        </p:txBody>
      </p:sp>
      <p:pic>
        <p:nvPicPr>
          <p:cNvPr id="161" name="Google Shape;161;p28"/>
          <p:cNvPicPr preferRelativeResize="0"/>
          <p:nvPr/>
        </p:nvPicPr>
        <p:blipFill>
          <a:blip r:embed="rId3">
            <a:alphaModFix/>
          </a:blip>
          <a:stretch>
            <a:fillRect/>
          </a:stretch>
        </p:blipFill>
        <p:spPr>
          <a:xfrm>
            <a:off x="5159900" y="1611025"/>
            <a:ext cx="3552825" cy="224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De la loi de la distribution à l’analyse.</a:t>
            </a:r>
            <a:endParaRPr/>
          </a:p>
        </p:txBody>
      </p:sp>
      <p:sp>
        <p:nvSpPr>
          <p:cNvPr id="167" name="Google Shape;167;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Repérer la distribution d’une variable nous sera très utile lors de la modélisation car nous allons nous appuyer sur ces lois très connues.</a:t>
            </a:r>
            <a:endParaRPr/>
          </a:p>
          <a:p>
            <a:pPr indent="0" lvl="0" marL="0" rtl="0" algn="l">
              <a:spcBef>
                <a:spcPts val="1200"/>
              </a:spcBef>
              <a:spcAft>
                <a:spcPts val="0"/>
              </a:spcAft>
              <a:buNone/>
            </a:pPr>
            <a:r>
              <a:rPr lang="fr"/>
              <a:t>Pour l’analyse cela ne sert à rien de s’en tenir à repérer qu’on a une loi exponentielle ou une loi normale. Il faut réfléchir à la nature du phénomène sous-jacent pour en tirer des enseignements “métier”:</a:t>
            </a:r>
            <a:endParaRPr/>
          </a:p>
          <a:p>
            <a:pPr indent="-334327" lvl="0" marL="457200" rtl="0" algn="l">
              <a:spcBef>
                <a:spcPts val="1200"/>
              </a:spcBef>
              <a:spcAft>
                <a:spcPts val="0"/>
              </a:spcAft>
              <a:buSzPct val="100000"/>
              <a:buChar char="●"/>
            </a:pPr>
            <a:r>
              <a:rPr lang="fr"/>
              <a:t>Pour la loi uniforme:</a:t>
            </a:r>
            <a:endParaRPr/>
          </a:p>
          <a:p>
            <a:pPr indent="-310832" lvl="1" marL="914400" rtl="0" algn="l">
              <a:spcBef>
                <a:spcPts val="0"/>
              </a:spcBef>
              <a:spcAft>
                <a:spcPts val="0"/>
              </a:spcAft>
              <a:buSzPct val="100000"/>
              <a:buChar char="○"/>
            </a:pPr>
            <a:r>
              <a:rPr lang="fr"/>
              <a:t>Est ce que c’est crédible que cet événement soit complètement aléatoire?</a:t>
            </a:r>
            <a:endParaRPr/>
          </a:p>
          <a:p>
            <a:pPr indent="-334327" lvl="0" marL="457200" rtl="0" algn="l">
              <a:spcBef>
                <a:spcPts val="0"/>
              </a:spcBef>
              <a:spcAft>
                <a:spcPts val="0"/>
              </a:spcAft>
              <a:buSzPct val="100000"/>
              <a:buChar char="●"/>
            </a:pPr>
            <a:r>
              <a:rPr lang="fr"/>
              <a:t>Pour une loi normale: </a:t>
            </a:r>
            <a:endParaRPr/>
          </a:p>
          <a:p>
            <a:pPr indent="-310832" lvl="1" marL="914400" rtl="0" algn="l">
              <a:spcBef>
                <a:spcPts val="0"/>
              </a:spcBef>
              <a:spcAft>
                <a:spcPts val="0"/>
              </a:spcAft>
              <a:buSzPct val="100000"/>
              <a:buChar char="○"/>
            </a:pPr>
            <a:r>
              <a:rPr lang="fr"/>
              <a:t>Quelle est la variable originelle dont on a pris la somme?</a:t>
            </a:r>
            <a:endParaRPr/>
          </a:p>
          <a:p>
            <a:pPr indent="-310832" lvl="1" marL="914400" rtl="0" algn="l">
              <a:spcBef>
                <a:spcPts val="0"/>
              </a:spcBef>
              <a:spcAft>
                <a:spcPts val="0"/>
              </a:spcAft>
              <a:buSzPct val="100000"/>
              <a:buChar char="○"/>
            </a:pPr>
            <a:r>
              <a:rPr lang="fr"/>
              <a:t>La concentration, la symétrie, les queues correspondent-elles à ce qu’on pourrait attendre?</a:t>
            </a:r>
            <a:endParaRPr/>
          </a:p>
          <a:p>
            <a:pPr indent="-334327" lvl="0" marL="457200" rtl="0" algn="l">
              <a:spcBef>
                <a:spcPts val="0"/>
              </a:spcBef>
              <a:spcAft>
                <a:spcPts val="0"/>
              </a:spcAft>
              <a:buSzPct val="100000"/>
              <a:buChar char="●"/>
            </a:pPr>
            <a:r>
              <a:rPr lang="fr"/>
              <a:t>Pour la loi exponentielle: </a:t>
            </a:r>
            <a:endParaRPr/>
          </a:p>
          <a:p>
            <a:pPr indent="-310832" lvl="1" marL="914400" rtl="0" algn="l">
              <a:spcBef>
                <a:spcPts val="0"/>
              </a:spcBef>
              <a:spcAft>
                <a:spcPts val="0"/>
              </a:spcAft>
              <a:buSzPct val="100000"/>
              <a:buChar char="○"/>
            </a:pPr>
            <a:r>
              <a:rPr lang="fr"/>
              <a:t>Quel événement attend-t-on? Quel est le lapse de temps de référence?</a:t>
            </a:r>
            <a:endParaRPr/>
          </a:p>
          <a:p>
            <a:pPr indent="-310832" lvl="1" marL="914400" rtl="0" algn="l">
              <a:spcBef>
                <a:spcPts val="0"/>
              </a:spcBef>
              <a:spcAft>
                <a:spcPts val="0"/>
              </a:spcAft>
              <a:buSzPct val="100000"/>
              <a:buChar char="○"/>
            </a:pPr>
            <a:r>
              <a:rPr lang="fr"/>
              <a:t>Est ce que la probabilité d’apparition est constante ou non : Weibull Vs Exponentiel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65500" y="1819600"/>
            <a:ext cx="4045200" cy="78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Point sur les quantiles</a:t>
            </a:r>
            <a:endParaRPr/>
          </a:p>
        </p:txBody>
      </p:sp>
      <p:pic>
        <p:nvPicPr>
          <p:cNvPr id="173" name="Google Shape;173;p30"/>
          <p:cNvPicPr preferRelativeResize="0"/>
          <p:nvPr/>
        </p:nvPicPr>
        <p:blipFill>
          <a:blip r:embed="rId3">
            <a:alphaModFix/>
          </a:blip>
          <a:stretch>
            <a:fillRect/>
          </a:stretch>
        </p:blipFill>
        <p:spPr>
          <a:xfrm>
            <a:off x="5300950" y="1037852"/>
            <a:ext cx="2978324" cy="2978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 boxplot: distribution variables continues</a:t>
            </a:r>
            <a:endParaRPr/>
          </a:p>
        </p:txBody>
      </p:sp>
      <p:sp>
        <p:nvSpPr>
          <p:cNvPr id="179" name="Google Shape;179;p31"/>
          <p:cNvSpPr txBox="1"/>
          <p:nvPr>
            <p:ph idx="1" type="body"/>
          </p:nvPr>
        </p:nvSpPr>
        <p:spPr>
          <a:xfrm>
            <a:off x="311700" y="1225225"/>
            <a:ext cx="40821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Le box plot ne représente pas toutes les valeurs d’une variable mais certains quantiles importants:</a:t>
            </a:r>
            <a:endParaRPr/>
          </a:p>
          <a:p>
            <a:pPr indent="-342900" lvl="0" marL="457200" rtl="0" algn="l">
              <a:spcBef>
                <a:spcPts val="1200"/>
              </a:spcBef>
              <a:spcAft>
                <a:spcPts val="0"/>
              </a:spcAft>
              <a:buSzPts val="1800"/>
              <a:buChar char="●"/>
            </a:pPr>
            <a:r>
              <a:rPr lang="fr"/>
              <a:t>La ligne jaune du centre correspond à la médiane</a:t>
            </a:r>
            <a:endParaRPr/>
          </a:p>
          <a:p>
            <a:pPr indent="-342900" lvl="0" marL="457200" rtl="0" algn="l">
              <a:spcBef>
                <a:spcPts val="0"/>
              </a:spcBef>
              <a:spcAft>
                <a:spcPts val="0"/>
              </a:spcAft>
              <a:buSzPts val="1800"/>
              <a:buChar char="●"/>
            </a:pPr>
            <a:r>
              <a:rPr lang="fr"/>
              <a:t>Le haut et le bas de la boîte aux 1er et 3ème quartiles</a:t>
            </a:r>
            <a:endParaRPr/>
          </a:p>
          <a:p>
            <a:pPr indent="-342900" lvl="0" marL="457200" rtl="0" algn="l">
              <a:spcBef>
                <a:spcPts val="0"/>
              </a:spcBef>
              <a:spcAft>
                <a:spcPts val="0"/>
              </a:spcAft>
              <a:buSzPts val="1800"/>
              <a:buChar char="●"/>
            </a:pPr>
            <a:r>
              <a:rPr lang="fr"/>
              <a:t>Les barres du haut et du bas au maximum et minimum</a:t>
            </a:r>
            <a:endParaRPr/>
          </a:p>
          <a:p>
            <a:pPr indent="-342900" lvl="0" marL="457200" rtl="0" algn="l">
              <a:spcBef>
                <a:spcPts val="0"/>
              </a:spcBef>
              <a:spcAft>
                <a:spcPts val="0"/>
              </a:spcAft>
              <a:buSzPts val="1800"/>
              <a:buChar char="●"/>
            </a:pPr>
            <a:r>
              <a:rPr lang="fr"/>
              <a:t>Les points aux données considérées comme aberrantes.</a:t>
            </a:r>
            <a:endParaRPr/>
          </a:p>
        </p:txBody>
      </p:sp>
      <p:pic>
        <p:nvPicPr>
          <p:cNvPr id="180" name="Google Shape;180;p31"/>
          <p:cNvPicPr preferRelativeResize="0"/>
          <p:nvPr/>
        </p:nvPicPr>
        <p:blipFill>
          <a:blip r:embed="rId3">
            <a:alphaModFix/>
          </a:blip>
          <a:stretch>
            <a:fillRect/>
          </a:stretch>
        </p:blipFill>
        <p:spPr>
          <a:xfrm>
            <a:off x="4546200" y="1299625"/>
            <a:ext cx="4451025" cy="3115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quantiles</a:t>
            </a:r>
            <a:endParaRPr/>
          </a:p>
        </p:txBody>
      </p:sp>
      <p:sp>
        <p:nvSpPr>
          <p:cNvPr id="186" name="Google Shape;186;p32"/>
          <p:cNvSpPr txBox="1"/>
          <p:nvPr>
            <p:ph idx="1" type="body"/>
          </p:nvPr>
        </p:nvSpPr>
        <p:spPr>
          <a:xfrm>
            <a:off x="311700" y="1225225"/>
            <a:ext cx="8520600" cy="362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Considérons un jeu de données: X = [1, 3 , 8, 13, 14, 27, 31, 47, 51, 1224] </a:t>
            </a:r>
            <a:endParaRPr/>
          </a:p>
          <a:p>
            <a:pPr indent="0" lvl="0" marL="0" rtl="0" algn="l">
              <a:spcBef>
                <a:spcPts val="1200"/>
              </a:spcBef>
              <a:spcAft>
                <a:spcPts val="0"/>
              </a:spcAft>
              <a:buNone/>
            </a:pPr>
            <a:r>
              <a:rPr lang="fr"/>
              <a:t>Les quantiles sont des valeurs permettant de diviser un jeu de données en parts égales:</a:t>
            </a:r>
            <a:endParaRPr/>
          </a:p>
          <a:p>
            <a:pPr indent="-334327" lvl="0" marL="457200" rtl="0" algn="l">
              <a:spcBef>
                <a:spcPts val="1200"/>
              </a:spcBef>
              <a:spcAft>
                <a:spcPts val="0"/>
              </a:spcAft>
              <a:buSzPct val="100000"/>
              <a:buChar char="●"/>
            </a:pPr>
            <a:r>
              <a:rPr lang="fr"/>
              <a:t>La </a:t>
            </a:r>
            <a:r>
              <a:rPr b="1" lang="fr">
                <a:solidFill>
                  <a:schemeClr val="lt2"/>
                </a:solidFill>
              </a:rPr>
              <a:t>médiane</a:t>
            </a:r>
            <a:r>
              <a:rPr lang="fr"/>
              <a:t> divise le jeu en deux part égales:</a:t>
            </a:r>
            <a:endParaRPr/>
          </a:p>
          <a:p>
            <a:pPr indent="-310832" lvl="1" marL="914400" rtl="0" algn="l">
              <a:spcBef>
                <a:spcPts val="0"/>
              </a:spcBef>
              <a:spcAft>
                <a:spcPts val="0"/>
              </a:spcAft>
              <a:buSzPct val="100000"/>
              <a:buChar char="○"/>
            </a:pPr>
            <a:r>
              <a:rPr lang="fr"/>
              <a:t>Dans le jeux 50% des valeurs sont inférieures à </a:t>
            </a:r>
            <a:r>
              <a:rPr b="1" lang="fr"/>
              <a:t>29</a:t>
            </a:r>
            <a:r>
              <a:rPr lang="fr"/>
              <a:t> et 50% supérieures</a:t>
            </a:r>
            <a:endParaRPr/>
          </a:p>
          <a:p>
            <a:pPr indent="-334327" lvl="0" marL="457200" rtl="0" algn="l">
              <a:spcBef>
                <a:spcPts val="0"/>
              </a:spcBef>
              <a:spcAft>
                <a:spcPts val="0"/>
              </a:spcAft>
              <a:buSzPct val="100000"/>
              <a:buChar char="●"/>
            </a:pPr>
            <a:r>
              <a:rPr lang="fr"/>
              <a:t>Les </a:t>
            </a:r>
            <a:r>
              <a:rPr b="1" lang="fr">
                <a:solidFill>
                  <a:schemeClr val="lt2"/>
                </a:solidFill>
              </a:rPr>
              <a:t>quartiles</a:t>
            </a:r>
            <a:r>
              <a:rPr lang="fr"/>
              <a:t> divisent le jeu en quatre part égales:</a:t>
            </a:r>
            <a:endParaRPr/>
          </a:p>
          <a:p>
            <a:pPr indent="-310832" lvl="1" marL="914400" rtl="0" algn="l">
              <a:spcBef>
                <a:spcPts val="0"/>
              </a:spcBef>
              <a:spcAft>
                <a:spcPts val="0"/>
              </a:spcAft>
              <a:buSzPct val="100000"/>
              <a:buChar char="○"/>
            </a:pPr>
            <a:r>
              <a:rPr lang="fr"/>
              <a:t>25% des valeurs sont inférieurs à </a:t>
            </a:r>
            <a:r>
              <a:rPr b="1" lang="fr"/>
              <a:t>8</a:t>
            </a:r>
            <a:r>
              <a:rPr lang="fr"/>
              <a:t> (le 1er quartiles)</a:t>
            </a:r>
            <a:endParaRPr/>
          </a:p>
          <a:p>
            <a:pPr indent="-310832" lvl="1" marL="914400" rtl="0" algn="l">
              <a:spcBef>
                <a:spcPts val="0"/>
              </a:spcBef>
              <a:spcAft>
                <a:spcPts val="0"/>
              </a:spcAft>
              <a:buSzPct val="100000"/>
              <a:buChar char="○"/>
            </a:pPr>
            <a:r>
              <a:rPr lang="fr"/>
              <a:t>25% des valeurs sont entre </a:t>
            </a:r>
            <a:r>
              <a:rPr b="1" lang="fr"/>
              <a:t>8</a:t>
            </a:r>
            <a:r>
              <a:rPr lang="fr"/>
              <a:t> et </a:t>
            </a:r>
            <a:r>
              <a:rPr b="1" lang="fr"/>
              <a:t>29</a:t>
            </a:r>
            <a:r>
              <a:rPr lang="fr"/>
              <a:t> (le 2ème quartiles aka la médiane)</a:t>
            </a:r>
            <a:endParaRPr/>
          </a:p>
          <a:p>
            <a:pPr indent="-310832" lvl="1" marL="914400" rtl="0" algn="l">
              <a:spcBef>
                <a:spcPts val="0"/>
              </a:spcBef>
              <a:spcAft>
                <a:spcPts val="0"/>
              </a:spcAft>
              <a:buSzPct val="100000"/>
              <a:buChar char="○"/>
            </a:pPr>
            <a:r>
              <a:rPr lang="fr"/>
              <a:t>25% des valeurs sont entre </a:t>
            </a:r>
            <a:r>
              <a:rPr b="1" lang="fr"/>
              <a:t>29</a:t>
            </a:r>
            <a:r>
              <a:rPr lang="fr"/>
              <a:t> et </a:t>
            </a:r>
            <a:r>
              <a:rPr b="1" lang="fr"/>
              <a:t>47</a:t>
            </a:r>
            <a:r>
              <a:rPr lang="fr"/>
              <a:t>(le 3ème et dernier quartile) </a:t>
            </a:r>
            <a:endParaRPr/>
          </a:p>
          <a:p>
            <a:pPr indent="-334327" lvl="0" marL="457200" rtl="0" algn="l">
              <a:spcBef>
                <a:spcPts val="0"/>
              </a:spcBef>
              <a:spcAft>
                <a:spcPts val="0"/>
              </a:spcAft>
              <a:buSzPct val="100000"/>
              <a:buChar char="●"/>
            </a:pPr>
            <a:r>
              <a:rPr lang="fr"/>
              <a:t>Les </a:t>
            </a:r>
            <a:r>
              <a:rPr b="1" lang="fr">
                <a:solidFill>
                  <a:schemeClr val="lt2"/>
                </a:solidFill>
              </a:rPr>
              <a:t>déciles</a:t>
            </a:r>
            <a:r>
              <a:rPr lang="fr"/>
              <a:t> divisent le jeu en 10 parts égales</a:t>
            </a:r>
            <a:endParaRPr/>
          </a:p>
          <a:p>
            <a:pPr indent="-334327" lvl="0" marL="457200" rtl="0" algn="l">
              <a:spcBef>
                <a:spcPts val="0"/>
              </a:spcBef>
              <a:spcAft>
                <a:spcPts val="0"/>
              </a:spcAft>
              <a:buSzPct val="100000"/>
              <a:buChar char="●"/>
            </a:pPr>
            <a:r>
              <a:rPr lang="fr"/>
              <a:t>Les </a:t>
            </a:r>
            <a:r>
              <a:rPr b="1" lang="fr">
                <a:solidFill>
                  <a:schemeClr val="lt2"/>
                </a:solidFill>
              </a:rPr>
              <a:t>percentiles</a:t>
            </a:r>
            <a:r>
              <a:rPr lang="fr"/>
              <a:t> divisent le jeu en 100 parts égales</a:t>
            </a:r>
            <a:endParaRPr/>
          </a:p>
          <a:p>
            <a:pPr indent="0" lvl="0" marL="0" rtl="0" algn="l">
              <a:spcBef>
                <a:spcPts val="1200"/>
              </a:spcBef>
              <a:spcAft>
                <a:spcPts val="1200"/>
              </a:spcAft>
              <a:buNone/>
            </a:pPr>
            <a:r>
              <a:rPr lang="fr"/>
              <a:t>Contrairement à la moyenne, les quantiles ne sont pas sensibles aux points aberrants.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modules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65500" y="1530175"/>
            <a:ext cx="4045200" cy="1833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Point sur les distributions discrètes qui méritent pourtant d’être connue</a:t>
            </a:r>
            <a:endParaRPr/>
          </a:p>
        </p:txBody>
      </p:sp>
      <p:pic>
        <p:nvPicPr>
          <p:cNvPr id="192" name="Google Shape;192;p33"/>
          <p:cNvPicPr preferRelativeResize="0"/>
          <p:nvPr/>
        </p:nvPicPr>
        <p:blipFill>
          <a:blip r:embed="rId3">
            <a:alphaModFix/>
          </a:blip>
          <a:stretch>
            <a:fillRect/>
          </a:stretch>
        </p:blipFill>
        <p:spPr>
          <a:xfrm>
            <a:off x="5471625" y="1040975"/>
            <a:ext cx="2911825" cy="291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Le barplot: distribution variables discrètes ou catégorielles</a:t>
            </a:r>
            <a:endParaRPr sz="3680"/>
          </a:p>
        </p:txBody>
      </p:sp>
      <p:sp>
        <p:nvSpPr>
          <p:cNvPr id="198" name="Google Shape;198;p34"/>
          <p:cNvSpPr txBox="1"/>
          <p:nvPr>
            <p:ph idx="1" type="body"/>
          </p:nvPr>
        </p:nvSpPr>
        <p:spPr>
          <a:xfrm>
            <a:off x="311700" y="1225225"/>
            <a:ext cx="8559300" cy="1276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fr"/>
              <a:t>Permet de représenter pour chaque catégorie ou chaque valeur discrète combien on a d'occurrences dans notre base.</a:t>
            </a:r>
            <a:endParaRPr/>
          </a:p>
          <a:p>
            <a:pPr indent="0" lvl="0" marL="0" rtl="0" algn="l">
              <a:spcBef>
                <a:spcPts val="1200"/>
              </a:spcBef>
              <a:spcAft>
                <a:spcPts val="1200"/>
              </a:spcAft>
              <a:buNone/>
            </a:pPr>
            <a:r>
              <a:rPr lang="fr"/>
              <a:t>On peut facilement trier ces catégories par nombre d'occurrences croissant ou décroissant</a:t>
            </a:r>
            <a:endParaRPr/>
          </a:p>
        </p:txBody>
      </p:sp>
      <p:pic>
        <p:nvPicPr>
          <p:cNvPr id="199" name="Google Shape;199;p34"/>
          <p:cNvPicPr preferRelativeResize="0"/>
          <p:nvPr/>
        </p:nvPicPr>
        <p:blipFill>
          <a:blip r:embed="rId3">
            <a:alphaModFix/>
          </a:blip>
          <a:stretch>
            <a:fillRect/>
          </a:stretch>
        </p:blipFill>
        <p:spPr>
          <a:xfrm>
            <a:off x="1026425" y="2501750"/>
            <a:ext cx="3132500" cy="2302400"/>
          </a:xfrm>
          <a:prstGeom prst="rect">
            <a:avLst/>
          </a:prstGeom>
          <a:noFill/>
          <a:ln>
            <a:noFill/>
          </a:ln>
        </p:spPr>
      </p:pic>
      <p:pic>
        <p:nvPicPr>
          <p:cNvPr id="200" name="Google Shape;200;p34"/>
          <p:cNvPicPr preferRelativeResize="0"/>
          <p:nvPr/>
        </p:nvPicPr>
        <p:blipFill>
          <a:blip r:embed="rId4">
            <a:alphaModFix/>
          </a:blip>
          <a:stretch>
            <a:fillRect/>
          </a:stretch>
        </p:blipFill>
        <p:spPr>
          <a:xfrm>
            <a:off x="4923300" y="2450762"/>
            <a:ext cx="3205850" cy="240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de Bernoulli: essentielle</a:t>
            </a:r>
            <a:endParaRPr/>
          </a:p>
        </p:txBody>
      </p:sp>
      <p:sp>
        <p:nvSpPr>
          <p:cNvPr id="206" name="Google Shape;206;p35"/>
          <p:cNvSpPr txBox="1"/>
          <p:nvPr>
            <p:ph idx="1" type="body"/>
          </p:nvPr>
        </p:nvSpPr>
        <p:spPr>
          <a:xfrm>
            <a:off x="311700" y="1225225"/>
            <a:ext cx="4653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Soit un événement qui n’a que deux résultats: succès ou échec (exemple pile ou face). </a:t>
            </a:r>
            <a:endParaRPr/>
          </a:p>
          <a:p>
            <a:pPr indent="0" lvl="0" marL="0" rtl="0" algn="l">
              <a:spcBef>
                <a:spcPts val="1200"/>
              </a:spcBef>
              <a:spcAft>
                <a:spcPts val="0"/>
              </a:spcAft>
              <a:buNone/>
            </a:pPr>
            <a:r>
              <a:rPr lang="fr"/>
              <a:t>Cette distribution représente le nombre de Succès ou d’échec </a:t>
            </a:r>
            <a:endParaRPr/>
          </a:p>
          <a:p>
            <a:pPr indent="0" lvl="0" marL="0" rtl="0" algn="l">
              <a:spcBef>
                <a:spcPts val="1200"/>
              </a:spcBef>
              <a:spcAft>
                <a:spcPts val="1200"/>
              </a:spcAft>
              <a:buNone/>
            </a:pPr>
            <a:r>
              <a:rPr lang="fr"/>
              <a:t>Cette probabilité ne dépend que d’un seul paramètre, le paramètre P</a:t>
            </a:r>
            <a:endParaRPr/>
          </a:p>
        </p:txBody>
      </p:sp>
      <p:pic>
        <p:nvPicPr>
          <p:cNvPr id="207" name="Google Shape;207;p35"/>
          <p:cNvPicPr preferRelativeResize="0"/>
          <p:nvPr/>
        </p:nvPicPr>
        <p:blipFill>
          <a:blip r:embed="rId3">
            <a:alphaModFix/>
          </a:blip>
          <a:stretch>
            <a:fillRect/>
          </a:stretch>
        </p:blipFill>
        <p:spPr>
          <a:xfrm>
            <a:off x="5296100" y="1721150"/>
            <a:ext cx="3388275" cy="253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Binomiale: essentielle</a:t>
            </a:r>
            <a:endParaRPr/>
          </a:p>
        </p:txBody>
      </p:sp>
      <p:sp>
        <p:nvSpPr>
          <p:cNvPr id="213" name="Google Shape;213;p36"/>
          <p:cNvSpPr txBox="1"/>
          <p:nvPr>
            <p:ph idx="1" type="body"/>
          </p:nvPr>
        </p:nvSpPr>
        <p:spPr>
          <a:xfrm>
            <a:off x="311700" y="1225225"/>
            <a:ext cx="46539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Soit un événement qui n’a que deux résultats: succès ou échec (exemple pile ou face). </a:t>
            </a:r>
            <a:endParaRPr/>
          </a:p>
          <a:p>
            <a:pPr indent="0" lvl="0" marL="0" rtl="0" algn="l">
              <a:spcBef>
                <a:spcPts val="1200"/>
              </a:spcBef>
              <a:spcAft>
                <a:spcPts val="0"/>
              </a:spcAft>
              <a:buNone/>
            </a:pPr>
            <a:r>
              <a:rPr lang="fr"/>
              <a:t>Cette distribution représente le nombre de Succès ou d’échec </a:t>
            </a:r>
            <a:r>
              <a:rPr lang="fr">
                <a:solidFill>
                  <a:schemeClr val="lt2"/>
                </a:solidFill>
              </a:rPr>
              <a:t>pour un nombre de répétition K</a:t>
            </a:r>
            <a:r>
              <a:rPr lang="fr"/>
              <a:t> de l’expérience.</a:t>
            </a:r>
            <a:endParaRPr/>
          </a:p>
          <a:p>
            <a:pPr indent="0" lvl="0" marL="0" rtl="0" algn="l">
              <a:spcBef>
                <a:spcPts val="1200"/>
              </a:spcBef>
              <a:spcAft>
                <a:spcPts val="0"/>
              </a:spcAft>
              <a:buNone/>
            </a:pPr>
            <a:r>
              <a:rPr lang="fr"/>
              <a:t>Par exemple, si je lance 10 fois une pièce combien de fois est-ce que j’obtiens Pile?</a:t>
            </a:r>
            <a:endParaRPr/>
          </a:p>
          <a:p>
            <a:pPr indent="0" lvl="0" marL="0" rtl="0" algn="l">
              <a:spcBef>
                <a:spcPts val="1200"/>
              </a:spcBef>
              <a:spcAft>
                <a:spcPts val="1200"/>
              </a:spcAft>
              <a:buNone/>
            </a:pPr>
            <a:r>
              <a:rPr lang="fr"/>
              <a:t>(La binomiale tend vers la loi normale d’après le théorème central limite)</a:t>
            </a:r>
            <a:endParaRPr/>
          </a:p>
        </p:txBody>
      </p:sp>
      <p:pic>
        <p:nvPicPr>
          <p:cNvPr id="214" name="Google Shape;214;p36"/>
          <p:cNvPicPr preferRelativeResize="0"/>
          <p:nvPr/>
        </p:nvPicPr>
        <p:blipFill>
          <a:blip r:embed="rId3">
            <a:alphaModFix/>
          </a:blip>
          <a:stretch>
            <a:fillRect/>
          </a:stretch>
        </p:blipFill>
        <p:spPr>
          <a:xfrm>
            <a:off x="5118000" y="1528225"/>
            <a:ext cx="3786350" cy="244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distribution de Poisson: bonus</a:t>
            </a:r>
            <a:endParaRPr/>
          </a:p>
        </p:txBody>
      </p:sp>
      <p:sp>
        <p:nvSpPr>
          <p:cNvPr id="220" name="Google Shape;220;p37"/>
          <p:cNvSpPr txBox="1"/>
          <p:nvPr>
            <p:ph idx="1" type="body"/>
          </p:nvPr>
        </p:nvSpPr>
        <p:spPr>
          <a:xfrm>
            <a:off x="311700" y="1225225"/>
            <a:ext cx="46539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Elle décrit le nombre d'événements dans un temps donné. Elle dépend d’un paramètre lambda qui est le nombre moyen d’apparition de cet événement dans ce lapse de temps.</a:t>
            </a:r>
            <a:endParaRPr/>
          </a:p>
          <a:p>
            <a:pPr indent="0" lvl="0" marL="0" rtl="0" algn="l">
              <a:spcBef>
                <a:spcPts val="1200"/>
              </a:spcBef>
              <a:spcAft>
                <a:spcPts val="0"/>
              </a:spcAft>
              <a:buNone/>
            </a:pPr>
            <a:r>
              <a:rPr lang="fr"/>
              <a:t>Exemple concret de distribution:</a:t>
            </a:r>
            <a:endParaRPr/>
          </a:p>
          <a:p>
            <a:pPr indent="-334327" lvl="0" marL="457200" rtl="0" algn="l">
              <a:spcBef>
                <a:spcPts val="1200"/>
              </a:spcBef>
              <a:spcAft>
                <a:spcPts val="0"/>
              </a:spcAft>
              <a:buSzPct val="100000"/>
              <a:buChar char="●"/>
            </a:pPr>
            <a:r>
              <a:rPr lang="fr"/>
              <a:t>le nombre de bus qui passent en une heure sachant son taux d’apparition moyen</a:t>
            </a:r>
            <a:endParaRPr/>
          </a:p>
          <a:p>
            <a:pPr indent="-334327" lvl="0" marL="457200" rtl="0" algn="l">
              <a:spcBef>
                <a:spcPts val="0"/>
              </a:spcBef>
              <a:spcAft>
                <a:spcPts val="0"/>
              </a:spcAft>
              <a:buSzPct val="100000"/>
              <a:buChar char="●"/>
            </a:pPr>
            <a:r>
              <a:rPr lang="fr"/>
              <a:t>le nombre de clients qui entrent dans un magasin en une heure.</a:t>
            </a:r>
            <a:endParaRPr/>
          </a:p>
        </p:txBody>
      </p:sp>
      <p:pic>
        <p:nvPicPr>
          <p:cNvPr id="221" name="Google Shape;221;p37"/>
          <p:cNvPicPr preferRelativeResize="0"/>
          <p:nvPr/>
        </p:nvPicPr>
        <p:blipFill>
          <a:blip r:embed="rId3">
            <a:alphaModFix/>
          </a:blip>
          <a:stretch>
            <a:fillRect/>
          </a:stretch>
        </p:blipFill>
        <p:spPr>
          <a:xfrm>
            <a:off x="5298950" y="1729125"/>
            <a:ext cx="3371850" cy="219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Le pieplot: distribution variables discrètes ou catégorielles</a:t>
            </a:r>
            <a:endParaRPr sz="3680"/>
          </a:p>
        </p:txBody>
      </p:sp>
      <p:sp>
        <p:nvSpPr>
          <p:cNvPr id="227" name="Google Shape;227;p38"/>
          <p:cNvSpPr txBox="1"/>
          <p:nvPr>
            <p:ph idx="1" type="body"/>
          </p:nvPr>
        </p:nvSpPr>
        <p:spPr>
          <a:xfrm>
            <a:off x="311700" y="1225225"/>
            <a:ext cx="40821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Même fonction que le barplot mais avec des distinctions importantes:</a:t>
            </a:r>
            <a:endParaRPr/>
          </a:p>
          <a:p>
            <a:pPr indent="-334327" lvl="0" marL="457200" rtl="0" algn="l">
              <a:spcBef>
                <a:spcPts val="1200"/>
              </a:spcBef>
              <a:spcAft>
                <a:spcPts val="0"/>
              </a:spcAft>
              <a:buSzPct val="100000"/>
              <a:buChar char="●"/>
            </a:pPr>
            <a:r>
              <a:rPr lang="fr"/>
              <a:t>Ne convient pas aux variables discrètes ni ordonnées</a:t>
            </a:r>
            <a:endParaRPr/>
          </a:p>
          <a:p>
            <a:pPr indent="-334327" lvl="0" marL="457200" rtl="0" algn="l">
              <a:spcBef>
                <a:spcPts val="0"/>
              </a:spcBef>
              <a:spcAft>
                <a:spcPts val="0"/>
              </a:spcAft>
              <a:buSzPct val="100000"/>
              <a:buChar char="●"/>
            </a:pPr>
            <a:r>
              <a:rPr lang="fr"/>
              <a:t>Ne convient pas aux variables avec des distributions proches</a:t>
            </a:r>
            <a:endParaRPr/>
          </a:p>
          <a:p>
            <a:pPr indent="0" lvl="0" marL="0" rtl="0" algn="l">
              <a:spcBef>
                <a:spcPts val="1200"/>
              </a:spcBef>
              <a:spcAft>
                <a:spcPts val="0"/>
              </a:spcAft>
              <a:buNone/>
            </a:pPr>
            <a:r>
              <a:rPr lang="fr"/>
              <a:t>mais:</a:t>
            </a:r>
            <a:endParaRPr/>
          </a:p>
          <a:p>
            <a:pPr indent="-334327" lvl="0" marL="457200" rtl="0" algn="l">
              <a:spcBef>
                <a:spcPts val="1200"/>
              </a:spcBef>
              <a:spcAft>
                <a:spcPts val="0"/>
              </a:spcAft>
              <a:buSzPct val="100000"/>
              <a:buChar char="●"/>
            </a:pPr>
            <a:r>
              <a:rPr lang="fr"/>
              <a:t>Avec des variables purement catégorielles, quand une modalité est prépondérante, le pieplot est plus esthétique.</a:t>
            </a:r>
            <a:endParaRPr/>
          </a:p>
        </p:txBody>
      </p:sp>
      <p:pic>
        <p:nvPicPr>
          <p:cNvPr id="228" name="Google Shape;228;p38"/>
          <p:cNvPicPr preferRelativeResize="0"/>
          <p:nvPr/>
        </p:nvPicPr>
        <p:blipFill>
          <a:blip r:embed="rId3">
            <a:alphaModFix/>
          </a:blip>
          <a:stretch>
            <a:fillRect/>
          </a:stretch>
        </p:blipFill>
        <p:spPr>
          <a:xfrm>
            <a:off x="4546200" y="1299625"/>
            <a:ext cx="4445400" cy="3556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Représenter des évolutions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Le lineplot: évolution variables continues</a:t>
            </a:r>
            <a:endParaRPr sz="3680"/>
          </a:p>
        </p:txBody>
      </p:sp>
      <p:sp>
        <p:nvSpPr>
          <p:cNvPr id="239" name="Google Shape;239;p40"/>
          <p:cNvSpPr txBox="1"/>
          <p:nvPr>
            <p:ph idx="1" type="body"/>
          </p:nvPr>
        </p:nvSpPr>
        <p:spPr>
          <a:xfrm>
            <a:off x="311700" y="1225225"/>
            <a:ext cx="4082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Permet de représenter une évolution au cours du temps.</a:t>
            </a:r>
            <a:endParaRPr/>
          </a:p>
        </p:txBody>
      </p:sp>
      <p:pic>
        <p:nvPicPr>
          <p:cNvPr id="240" name="Google Shape;240;p40"/>
          <p:cNvPicPr preferRelativeResize="0"/>
          <p:nvPr/>
        </p:nvPicPr>
        <p:blipFill>
          <a:blip r:embed="rId3">
            <a:alphaModFix/>
          </a:blip>
          <a:stretch>
            <a:fillRect/>
          </a:stretch>
        </p:blipFill>
        <p:spPr>
          <a:xfrm>
            <a:off x="4546200" y="1299625"/>
            <a:ext cx="4445401" cy="35890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Le stackplot: évolution variables catégorielles</a:t>
            </a:r>
            <a:endParaRPr sz="3680"/>
          </a:p>
        </p:txBody>
      </p:sp>
      <p:sp>
        <p:nvSpPr>
          <p:cNvPr id="246" name="Google Shape;246;p41"/>
          <p:cNvSpPr txBox="1"/>
          <p:nvPr>
            <p:ph idx="1" type="body"/>
          </p:nvPr>
        </p:nvSpPr>
        <p:spPr>
          <a:xfrm>
            <a:off x="311700" y="1225225"/>
            <a:ext cx="4082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Il permet de voir comment progresse la distribution d’une variable catégorielle au cours du temps.</a:t>
            </a:r>
            <a:endParaRPr/>
          </a:p>
        </p:txBody>
      </p:sp>
      <p:pic>
        <p:nvPicPr>
          <p:cNvPr id="247" name="Google Shape;247;p41"/>
          <p:cNvPicPr preferRelativeResize="0"/>
          <p:nvPr/>
        </p:nvPicPr>
        <p:blipFill>
          <a:blip r:embed="rId3">
            <a:alphaModFix/>
          </a:blip>
          <a:stretch>
            <a:fillRect/>
          </a:stretch>
        </p:blipFill>
        <p:spPr>
          <a:xfrm>
            <a:off x="4546200" y="1299625"/>
            <a:ext cx="4427550" cy="3167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Représenter des relations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packages pour réaliser des visualisations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solidFill>
                  <a:schemeClr val="lt2"/>
                </a:solidFill>
              </a:rPr>
              <a:t>Matplotlib</a:t>
            </a:r>
            <a:r>
              <a:rPr lang="fr"/>
              <a:t>: le package central sur lequel s’appuie toutes les autres librairies. Facile pour faire des visualisations simples, très complexe pour faire des visualisations avancées et esthétiques</a:t>
            </a:r>
            <a:endParaRPr/>
          </a:p>
          <a:p>
            <a:pPr indent="-342900" lvl="0" marL="457200" rtl="0" algn="l">
              <a:spcBef>
                <a:spcPts val="0"/>
              </a:spcBef>
              <a:spcAft>
                <a:spcPts val="0"/>
              </a:spcAft>
              <a:buSzPts val="1800"/>
              <a:buChar char="●"/>
            </a:pPr>
            <a:r>
              <a:rPr b="1" lang="fr">
                <a:solidFill>
                  <a:schemeClr val="lt2"/>
                </a:solidFill>
              </a:rPr>
              <a:t>Seaborn</a:t>
            </a:r>
            <a:r>
              <a:rPr lang="fr"/>
              <a:t>: Un des packages les plus utilisés pour faire facilement des visualisations esthétiques</a:t>
            </a:r>
            <a:endParaRPr/>
          </a:p>
          <a:p>
            <a:pPr indent="-342900" lvl="0" marL="457200" rtl="0" algn="l">
              <a:spcBef>
                <a:spcPts val="0"/>
              </a:spcBef>
              <a:spcAft>
                <a:spcPts val="0"/>
              </a:spcAft>
              <a:buSzPts val="1800"/>
              <a:buChar char="●"/>
            </a:pPr>
            <a:r>
              <a:rPr b="1" lang="fr">
                <a:solidFill>
                  <a:schemeClr val="lt2"/>
                </a:solidFill>
              </a:rPr>
              <a:t>Plotly</a:t>
            </a:r>
            <a:r>
              <a:rPr lang="fr"/>
              <a:t>: Permet de faire des visualisations interactives (affichage de données, zoom intelligent)</a:t>
            </a:r>
            <a:endParaRPr/>
          </a:p>
          <a:p>
            <a:pPr indent="-342900" lvl="0" marL="457200" rtl="0" algn="l">
              <a:spcBef>
                <a:spcPts val="0"/>
              </a:spcBef>
              <a:spcAft>
                <a:spcPts val="0"/>
              </a:spcAft>
              <a:buSzPts val="1800"/>
              <a:buChar char="●"/>
            </a:pPr>
            <a:r>
              <a:rPr b="1" lang="fr">
                <a:solidFill>
                  <a:schemeClr val="lt2"/>
                </a:solidFill>
              </a:rPr>
              <a:t>Folium</a:t>
            </a:r>
            <a:r>
              <a:rPr lang="fr"/>
              <a:t>: librairie spécialisée dans l’affichage de cartes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65500" y="1748300"/>
            <a:ext cx="4045200" cy="131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Point sur les relations entre variables continues</a:t>
            </a:r>
            <a:endParaRPr/>
          </a:p>
        </p:txBody>
      </p:sp>
      <p:pic>
        <p:nvPicPr>
          <p:cNvPr id="258" name="Google Shape;258;p43"/>
          <p:cNvPicPr preferRelativeResize="0"/>
          <p:nvPr/>
        </p:nvPicPr>
        <p:blipFill>
          <a:blip r:embed="rId3">
            <a:alphaModFix/>
          </a:blip>
          <a:stretch>
            <a:fillRect/>
          </a:stretch>
        </p:blipFill>
        <p:spPr>
          <a:xfrm>
            <a:off x="5615425" y="1146425"/>
            <a:ext cx="2566100" cy="256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Le scatterplot: relation entre deux variables continues</a:t>
            </a:r>
            <a:endParaRPr sz="3680"/>
          </a:p>
        </p:txBody>
      </p:sp>
      <p:sp>
        <p:nvSpPr>
          <p:cNvPr id="264" name="Google Shape;264;p44"/>
          <p:cNvSpPr txBox="1"/>
          <p:nvPr>
            <p:ph idx="1" type="body"/>
          </p:nvPr>
        </p:nvSpPr>
        <p:spPr>
          <a:xfrm>
            <a:off x="311700" y="1225225"/>
            <a:ext cx="40821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a:t>C’est le fameux nuage de point qui permet d’observer la relation entre une variable y (souvent celle qu’on cherche à prédire) et x (usuellement une variable explicative)</a:t>
            </a:r>
            <a:endParaRPr/>
          </a:p>
          <a:p>
            <a:pPr indent="0" lvl="0" marL="0" rtl="0" algn="l">
              <a:spcBef>
                <a:spcPts val="1200"/>
              </a:spcBef>
              <a:spcAft>
                <a:spcPts val="0"/>
              </a:spcAft>
              <a:buNone/>
            </a:pPr>
            <a:r>
              <a:rPr lang="fr"/>
              <a:t>Cette relation peut-être majoritairement de 5 types: </a:t>
            </a:r>
            <a:endParaRPr/>
          </a:p>
          <a:p>
            <a:pPr indent="-325755" lvl="0" marL="457200" rtl="0" algn="l">
              <a:spcBef>
                <a:spcPts val="1200"/>
              </a:spcBef>
              <a:spcAft>
                <a:spcPts val="0"/>
              </a:spcAft>
              <a:buSzPct val="100000"/>
              <a:buChar char="●"/>
            </a:pPr>
            <a:r>
              <a:rPr lang="fr"/>
              <a:t>Absence de relation</a:t>
            </a:r>
            <a:endParaRPr/>
          </a:p>
          <a:p>
            <a:pPr indent="-325755" lvl="0" marL="457200" rtl="0" algn="l">
              <a:spcBef>
                <a:spcPts val="0"/>
              </a:spcBef>
              <a:spcAft>
                <a:spcPts val="0"/>
              </a:spcAft>
              <a:buSzPct val="100000"/>
              <a:buChar char="●"/>
            </a:pPr>
            <a:r>
              <a:rPr lang="fr"/>
              <a:t>Relation linéaire</a:t>
            </a:r>
            <a:endParaRPr/>
          </a:p>
          <a:p>
            <a:pPr indent="-325755" lvl="0" marL="457200" rtl="0" algn="l">
              <a:spcBef>
                <a:spcPts val="0"/>
              </a:spcBef>
              <a:spcAft>
                <a:spcPts val="0"/>
              </a:spcAft>
              <a:buSzPct val="100000"/>
              <a:buChar char="●"/>
            </a:pPr>
            <a:r>
              <a:rPr lang="fr"/>
              <a:t>Relation polynomiale</a:t>
            </a:r>
            <a:endParaRPr/>
          </a:p>
          <a:p>
            <a:pPr indent="-325755" lvl="0" marL="457200" rtl="0" algn="l">
              <a:spcBef>
                <a:spcPts val="0"/>
              </a:spcBef>
              <a:spcAft>
                <a:spcPts val="0"/>
              </a:spcAft>
              <a:buSzPct val="100000"/>
              <a:buChar char="●"/>
            </a:pPr>
            <a:r>
              <a:rPr lang="fr"/>
              <a:t>Relation exponentielle</a:t>
            </a:r>
            <a:endParaRPr/>
          </a:p>
          <a:p>
            <a:pPr indent="-325755" lvl="0" marL="457200" rtl="0" algn="l">
              <a:spcBef>
                <a:spcPts val="0"/>
              </a:spcBef>
              <a:spcAft>
                <a:spcPts val="0"/>
              </a:spcAft>
              <a:buSzPct val="100000"/>
              <a:buChar char="●"/>
            </a:pPr>
            <a:r>
              <a:rPr lang="fr"/>
              <a:t>Relation logarithmique</a:t>
            </a:r>
            <a:endParaRPr/>
          </a:p>
        </p:txBody>
      </p:sp>
      <p:pic>
        <p:nvPicPr>
          <p:cNvPr id="265" name="Google Shape;265;p44"/>
          <p:cNvPicPr preferRelativeResize="0"/>
          <p:nvPr/>
        </p:nvPicPr>
        <p:blipFill>
          <a:blip r:embed="rId3">
            <a:alphaModFix/>
          </a:blip>
          <a:stretch>
            <a:fillRect/>
          </a:stretch>
        </p:blipFill>
        <p:spPr>
          <a:xfrm>
            <a:off x="4546200" y="1299625"/>
            <a:ext cx="4445400" cy="26672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Relation aléatoire</a:t>
            </a:r>
            <a:endParaRPr sz="3680"/>
          </a:p>
        </p:txBody>
      </p:sp>
      <p:sp>
        <p:nvSpPr>
          <p:cNvPr id="271" name="Google Shape;271;p45"/>
          <p:cNvSpPr txBox="1"/>
          <p:nvPr>
            <p:ph idx="1" type="body"/>
          </p:nvPr>
        </p:nvSpPr>
        <p:spPr>
          <a:xfrm>
            <a:off x="311700" y="1225225"/>
            <a:ext cx="4082100" cy="26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Ici aucune relation ne semble se dégager entre la variable représentée sur l’axe des abscisses et celle sur les ordonnés.</a:t>
            </a:r>
            <a:endParaRPr/>
          </a:p>
          <a:p>
            <a:pPr indent="0" lvl="0" marL="0" rtl="0" algn="l">
              <a:spcBef>
                <a:spcPts val="1200"/>
              </a:spcBef>
              <a:spcAft>
                <a:spcPts val="0"/>
              </a:spcAft>
              <a:buNone/>
            </a:pPr>
            <a:r>
              <a:rPr lang="fr"/>
              <a:t>On conclura qu'a priori il n’y a pas de corrélations entre les deux. </a:t>
            </a:r>
            <a:endParaRPr/>
          </a:p>
          <a:p>
            <a:pPr indent="0" lvl="0" marL="0" rtl="0" algn="l">
              <a:spcBef>
                <a:spcPts val="1200"/>
              </a:spcBef>
              <a:spcAft>
                <a:spcPts val="1200"/>
              </a:spcAft>
              <a:buNone/>
            </a:pPr>
            <a:r>
              <a:rPr lang="fr"/>
              <a:t>X ne nous permettra d’expliquer Y</a:t>
            </a:r>
            <a:endParaRPr/>
          </a:p>
        </p:txBody>
      </p:sp>
      <p:pic>
        <p:nvPicPr>
          <p:cNvPr id="272" name="Google Shape;272;p45"/>
          <p:cNvPicPr preferRelativeResize="0"/>
          <p:nvPr/>
        </p:nvPicPr>
        <p:blipFill>
          <a:blip r:embed="rId3">
            <a:alphaModFix/>
          </a:blip>
          <a:stretch>
            <a:fillRect/>
          </a:stretch>
        </p:blipFill>
        <p:spPr>
          <a:xfrm>
            <a:off x="4691700" y="1301425"/>
            <a:ext cx="3962800" cy="297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Relation linéaire</a:t>
            </a:r>
            <a:endParaRPr sz="3680"/>
          </a:p>
        </p:txBody>
      </p:sp>
      <p:sp>
        <p:nvSpPr>
          <p:cNvPr id="278" name="Google Shape;278;p46"/>
          <p:cNvSpPr txBox="1"/>
          <p:nvPr>
            <p:ph idx="1" type="body"/>
          </p:nvPr>
        </p:nvSpPr>
        <p:spPr>
          <a:xfrm>
            <a:off x="311700" y="1225225"/>
            <a:ext cx="4082100" cy="3510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fr"/>
              <a:t>La plus célèbre des relations. Y et X sont dans une relation linéaire. Plus X augmente, plus Y augmente. Ou inversement plus X augmente, moins Y augmente.</a:t>
            </a:r>
            <a:endParaRPr/>
          </a:p>
          <a:p>
            <a:pPr indent="-300037" lvl="0" marL="457200" rtl="0" algn="l">
              <a:spcBef>
                <a:spcPts val="1200"/>
              </a:spcBef>
              <a:spcAft>
                <a:spcPts val="0"/>
              </a:spcAft>
              <a:buSzPct val="100000"/>
              <a:buChar char="●"/>
            </a:pPr>
            <a:r>
              <a:rPr lang="fr"/>
              <a:t>Relation entre la surface d’une maison et son prix</a:t>
            </a:r>
            <a:endParaRPr/>
          </a:p>
          <a:p>
            <a:pPr indent="-300037" lvl="0" marL="457200" rtl="0" algn="l">
              <a:spcBef>
                <a:spcPts val="0"/>
              </a:spcBef>
              <a:spcAft>
                <a:spcPts val="0"/>
              </a:spcAft>
              <a:buSzPct val="100000"/>
              <a:buChar char="●"/>
            </a:pPr>
            <a:r>
              <a:rPr lang="fr"/>
              <a:t>Relation entre l’âge et la distance nécessaire pour lire un panneau</a:t>
            </a:r>
            <a:endParaRPr/>
          </a:p>
          <a:p>
            <a:pPr indent="0" lvl="0" marL="0" rtl="0" algn="l">
              <a:spcBef>
                <a:spcPts val="1200"/>
              </a:spcBef>
              <a:spcAft>
                <a:spcPts val="0"/>
              </a:spcAft>
              <a:buNone/>
            </a:pPr>
            <a:r>
              <a:rPr lang="fr"/>
              <a:t>Une telle relation est définie par deux critères:</a:t>
            </a:r>
            <a:endParaRPr/>
          </a:p>
          <a:p>
            <a:pPr indent="-300037" lvl="0" marL="457200" rtl="0" algn="l">
              <a:spcBef>
                <a:spcPts val="1200"/>
              </a:spcBef>
              <a:spcAft>
                <a:spcPts val="0"/>
              </a:spcAft>
              <a:buSzPct val="100000"/>
              <a:buChar char="●"/>
            </a:pPr>
            <a:r>
              <a:rPr b="1" lang="fr">
                <a:solidFill>
                  <a:schemeClr val="lt2"/>
                </a:solidFill>
              </a:rPr>
              <a:t>b</a:t>
            </a:r>
            <a:r>
              <a:rPr lang="fr"/>
              <a:t> : la valeur à l’origine: quand x vaut 0, combien vaut Y? </a:t>
            </a:r>
            <a:endParaRPr b="1">
              <a:solidFill>
                <a:schemeClr val="lt2"/>
              </a:solidFill>
            </a:endParaRPr>
          </a:p>
          <a:p>
            <a:pPr indent="-300037" lvl="0" marL="457200" rtl="0" algn="l">
              <a:spcBef>
                <a:spcPts val="0"/>
              </a:spcBef>
              <a:spcAft>
                <a:spcPts val="0"/>
              </a:spcAft>
              <a:buSzPct val="100000"/>
              <a:buChar char="●"/>
            </a:pPr>
            <a:r>
              <a:rPr b="1" lang="fr">
                <a:solidFill>
                  <a:schemeClr val="lt2"/>
                </a:solidFill>
              </a:rPr>
              <a:t>a</a:t>
            </a:r>
            <a:r>
              <a:rPr lang="fr"/>
              <a:t> : la valeur et le signe de la pente. Plus a est grand plus y augmente vite quand x augmente (plus la pente est raide)</a:t>
            </a:r>
            <a:endParaRPr/>
          </a:p>
          <a:p>
            <a:pPr indent="0" lvl="0" marL="0" rtl="0" algn="l">
              <a:spcBef>
                <a:spcPts val="1200"/>
              </a:spcBef>
              <a:spcAft>
                <a:spcPts val="1200"/>
              </a:spcAft>
              <a:buNone/>
            </a:pPr>
            <a:r>
              <a:rPr lang="fr"/>
              <a:t>Y = a.X + b</a:t>
            </a:r>
            <a:endParaRPr/>
          </a:p>
        </p:txBody>
      </p:sp>
      <p:pic>
        <p:nvPicPr>
          <p:cNvPr id="279" name="Google Shape;279;p46"/>
          <p:cNvPicPr preferRelativeResize="0"/>
          <p:nvPr/>
        </p:nvPicPr>
        <p:blipFill>
          <a:blip r:embed="rId3">
            <a:alphaModFix/>
          </a:blip>
          <a:stretch>
            <a:fillRect/>
          </a:stretch>
        </p:blipFill>
        <p:spPr>
          <a:xfrm>
            <a:off x="4572000" y="315925"/>
            <a:ext cx="3923800" cy="2604100"/>
          </a:xfrm>
          <a:prstGeom prst="rect">
            <a:avLst/>
          </a:prstGeom>
          <a:noFill/>
          <a:ln>
            <a:noFill/>
          </a:ln>
        </p:spPr>
      </p:pic>
      <p:pic>
        <p:nvPicPr>
          <p:cNvPr id="280" name="Google Shape;280;p46"/>
          <p:cNvPicPr preferRelativeResize="0"/>
          <p:nvPr/>
        </p:nvPicPr>
        <p:blipFill>
          <a:blip r:embed="rId4">
            <a:alphaModFix/>
          </a:blip>
          <a:stretch>
            <a:fillRect/>
          </a:stretch>
        </p:blipFill>
        <p:spPr>
          <a:xfrm>
            <a:off x="4546200" y="2963250"/>
            <a:ext cx="3226775" cy="2027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Relation polynomiale</a:t>
            </a:r>
            <a:endParaRPr sz="3680"/>
          </a:p>
        </p:txBody>
      </p:sp>
      <p:sp>
        <p:nvSpPr>
          <p:cNvPr id="286" name="Google Shape;286;p47"/>
          <p:cNvSpPr txBox="1"/>
          <p:nvPr>
            <p:ph idx="1" type="body"/>
          </p:nvPr>
        </p:nvSpPr>
        <p:spPr>
          <a:xfrm>
            <a:off x="311700" y="1225225"/>
            <a:ext cx="4082100" cy="3510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Y et X sont dans une relation plus complexe de la forme:</a:t>
            </a:r>
            <a:endParaRPr/>
          </a:p>
          <a:p>
            <a:pPr indent="0" lvl="0" marL="0" rtl="0" algn="l">
              <a:spcBef>
                <a:spcPts val="1200"/>
              </a:spcBef>
              <a:spcAft>
                <a:spcPts val="0"/>
              </a:spcAft>
              <a:buNone/>
            </a:pPr>
            <a:r>
              <a:rPr lang="fr"/>
              <a:t>Y = a.X² + b.X + c  (relation polynomiale d’ordre 2)</a:t>
            </a:r>
            <a:endParaRPr/>
          </a:p>
          <a:p>
            <a:pPr indent="0" lvl="0" marL="0" rtl="0" algn="l">
              <a:spcBef>
                <a:spcPts val="1200"/>
              </a:spcBef>
              <a:spcAft>
                <a:spcPts val="0"/>
              </a:spcAft>
              <a:buNone/>
            </a:pPr>
            <a:r>
              <a:rPr lang="fr"/>
              <a:t>Conséquences:</a:t>
            </a:r>
            <a:endParaRPr/>
          </a:p>
          <a:p>
            <a:pPr indent="-308610" lvl="0" marL="457200" rtl="0" algn="l">
              <a:spcBef>
                <a:spcPts val="1200"/>
              </a:spcBef>
              <a:spcAft>
                <a:spcPts val="0"/>
              </a:spcAft>
              <a:buSzPct val="100000"/>
              <a:buChar char="●"/>
            </a:pPr>
            <a:r>
              <a:rPr lang="fr"/>
              <a:t>Y augmente ou diminue en fonction du carré de X</a:t>
            </a:r>
            <a:endParaRPr/>
          </a:p>
          <a:p>
            <a:pPr indent="-308610" lvl="0" marL="457200" rtl="0" algn="l">
              <a:spcBef>
                <a:spcPts val="0"/>
              </a:spcBef>
              <a:spcAft>
                <a:spcPts val="0"/>
              </a:spcAft>
              <a:buSzPct val="100000"/>
              <a:buChar char="●"/>
            </a:pPr>
            <a:r>
              <a:rPr lang="fr"/>
              <a:t>Y peut atteindre un maximum puis décroitre (ou un minimum)</a:t>
            </a:r>
            <a:endParaRPr/>
          </a:p>
          <a:p>
            <a:pPr indent="0" lvl="0" marL="0" rtl="0" algn="l">
              <a:spcBef>
                <a:spcPts val="1200"/>
              </a:spcBef>
              <a:spcAft>
                <a:spcPts val="0"/>
              </a:spcAft>
              <a:buNone/>
            </a:pPr>
            <a:r>
              <a:rPr lang="fr"/>
              <a:t>Exemple:</a:t>
            </a:r>
            <a:endParaRPr/>
          </a:p>
          <a:p>
            <a:pPr indent="-308610" lvl="0" marL="457200" rtl="0" algn="l">
              <a:spcBef>
                <a:spcPts val="1200"/>
              </a:spcBef>
              <a:spcAft>
                <a:spcPts val="0"/>
              </a:spcAft>
              <a:buSzPct val="100000"/>
              <a:buChar char="●"/>
            </a:pPr>
            <a:r>
              <a:rPr lang="fr"/>
              <a:t>Relation entre le nombre d’individus d’une certaine espèce et le taux d’humidité d’une zone: cette valeur atteint un maximum avant de décroitre.</a:t>
            </a:r>
            <a:endParaRPr/>
          </a:p>
        </p:txBody>
      </p:sp>
      <p:pic>
        <p:nvPicPr>
          <p:cNvPr id="287" name="Google Shape;287;p47"/>
          <p:cNvPicPr preferRelativeResize="0"/>
          <p:nvPr/>
        </p:nvPicPr>
        <p:blipFill>
          <a:blip r:embed="rId3">
            <a:alphaModFix/>
          </a:blip>
          <a:stretch>
            <a:fillRect/>
          </a:stretch>
        </p:blipFill>
        <p:spPr>
          <a:xfrm>
            <a:off x="5353050" y="547694"/>
            <a:ext cx="2943575" cy="2250025"/>
          </a:xfrm>
          <a:prstGeom prst="rect">
            <a:avLst/>
          </a:prstGeom>
          <a:noFill/>
          <a:ln>
            <a:noFill/>
          </a:ln>
        </p:spPr>
      </p:pic>
      <p:pic>
        <p:nvPicPr>
          <p:cNvPr id="288" name="Google Shape;288;p47"/>
          <p:cNvPicPr preferRelativeResize="0"/>
          <p:nvPr/>
        </p:nvPicPr>
        <p:blipFill>
          <a:blip r:embed="rId4">
            <a:alphaModFix/>
          </a:blip>
          <a:stretch>
            <a:fillRect/>
          </a:stretch>
        </p:blipFill>
        <p:spPr>
          <a:xfrm>
            <a:off x="5528250" y="2877500"/>
            <a:ext cx="2391401" cy="1973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680"/>
              <a:t>Relation exponentielle et logarithmique</a:t>
            </a:r>
            <a:endParaRPr sz="3680"/>
          </a:p>
        </p:txBody>
      </p:sp>
      <p:sp>
        <p:nvSpPr>
          <p:cNvPr id="294" name="Google Shape;294;p48"/>
          <p:cNvSpPr txBox="1"/>
          <p:nvPr>
            <p:ph idx="1" type="body"/>
          </p:nvPr>
        </p:nvSpPr>
        <p:spPr>
          <a:xfrm>
            <a:off x="586750" y="1235700"/>
            <a:ext cx="2503800" cy="1048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fr" sz="1500" u="sng"/>
              <a:t>Relation exponentielle</a:t>
            </a:r>
            <a:endParaRPr sz="1500" u="sng"/>
          </a:p>
          <a:p>
            <a:pPr indent="0" lvl="0" marL="0" rtl="0" algn="l">
              <a:spcBef>
                <a:spcPts val="1200"/>
              </a:spcBef>
              <a:spcAft>
                <a:spcPts val="1200"/>
              </a:spcAft>
              <a:buNone/>
            </a:pPr>
            <a:r>
              <a:rPr lang="fr" sz="1500"/>
              <a:t>Quand X augmente, Y explose.</a:t>
            </a:r>
            <a:endParaRPr sz="1500"/>
          </a:p>
        </p:txBody>
      </p:sp>
      <p:pic>
        <p:nvPicPr>
          <p:cNvPr id="295" name="Google Shape;295;p48"/>
          <p:cNvPicPr preferRelativeResize="0"/>
          <p:nvPr/>
        </p:nvPicPr>
        <p:blipFill rotWithShape="1">
          <a:blip r:embed="rId3">
            <a:alphaModFix/>
          </a:blip>
          <a:srcRect b="9779" l="0" r="0" t="0"/>
          <a:stretch/>
        </p:blipFill>
        <p:spPr>
          <a:xfrm>
            <a:off x="772100" y="2942400"/>
            <a:ext cx="2035450" cy="1836325"/>
          </a:xfrm>
          <a:prstGeom prst="rect">
            <a:avLst/>
          </a:prstGeom>
          <a:noFill/>
          <a:ln>
            <a:noFill/>
          </a:ln>
        </p:spPr>
      </p:pic>
      <p:sp>
        <p:nvSpPr>
          <p:cNvPr id="296" name="Google Shape;296;p48"/>
          <p:cNvSpPr txBox="1"/>
          <p:nvPr>
            <p:ph idx="1" type="body"/>
          </p:nvPr>
        </p:nvSpPr>
        <p:spPr>
          <a:xfrm>
            <a:off x="4274150" y="1235700"/>
            <a:ext cx="4546500" cy="147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500" u="sng"/>
              <a:t>Relation logarithmique</a:t>
            </a:r>
            <a:endParaRPr sz="1500" u="sng"/>
          </a:p>
          <a:p>
            <a:pPr indent="0" lvl="0" marL="0" rtl="0" algn="l">
              <a:spcBef>
                <a:spcPts val="1200"/>
              </a:spcBef>
              <a:spcAft>
                <a:spcPts val="1200"/>
              </a:spcAft>
              <a:buNone/>
            </a:pPr>
            <a:r>
              <a:rPr lang="fr" sz="1500"/>
              <a:t>L’inverse l’exponentielle, quand x augmente, Y commence par augmenter fortement jusqu’à pratiquement stagner</a:t>
            </a:r>
            <a:endParaRPr sz="1500"/>
          </a:p>
        </p:txBody>
      </p:sp>
      <p:pic>
        <p:nvPicPr>
          <p:cNvPr id="297" name="Google Shape;297;p48"/>
          <p:cNvPicPr preferRelativeResize="0"/>
          <p:nvPr/>
        </p:nvPicPr>
        <p:blipFill>
          <a:blip r:embed="rId4">
            <a:alphaModFix/>
          </a:blip>
          <a:stretch>
            <a:fillRect/>
          </a:stretch>
        </p:blipFill>
        <p:spPr>
          <a:xfrm>
            <a:off x="5985275" y="2893850"/>
            <a:ext cx="1944850" cy="194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468325"/>
            <a:ext cx="85593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29891"/>
              <a:buNone/>
            </a:pPr>
            <a:r>
              <a:rPr lang="fr" sz="3680"/>
              <a:t>barplot, boxplot, errorbar: relation entre des variables catégorielles et continues</a:t>
            </a:r>
            <a:endParaRPr sz="3680"/>
          </a:p>
        </p:txBody>
      </p:sp>
      <p:sp>
        <p:nvSpPr>
          <p:cNvPr id="303" name="Google Shape;303;p49"/>
          <p:cNvSpPr txBox="1"/>
          <p:nvPr>
            <p:ph idx="1" type="body"/>
          </p:nvPr>
        </p:nvSpPr>
        <p:spPr>
          <a:xfrm>
            <a:off x="311700" y="1225225"/>
            <a:ext cx="8559300" cy="1279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fr"/>
              <a:t>Analyser la relation entre une variable continue et une variable catégorielle consiste à analyser la variable continue pour les différentes catégories en les comparant. On peut donc:</a:t>
            </a:r>
            <a:endParaRPr/>
          </a:p>
          <a:p>
            <a:pPr indent="-317182" lvl="0" marL="457200" rtl="0" algn="l">
              <a:spcBef>
                <a:spcPts val="1200"/>
              </a:spcBef>
              <a:spcAft>
                <a:spcPts val="0"/>
              </a:spcAft>
              <a:buSzPct val="100000"/>
              <a:buChar char="●"/>
            </a:pPr>
            <a:r>
              <a:rPr lang="fr"/>
              <a:t>Comparer les moyenne et les écarts types à l’aide d’un barplot augmenté d’un errorbar</a:t>
            </a:r>
            <a:endParaRPr/>
          </a:p>
          <a:p>
            <a:pPr indent="-317182" lvl="0" marL="457200" rtl="0" algn="l">
              <a:spcBef>
                <a:spcPts val="0"/>
              </a:spcBef>
              <a:spcAft>
                <a:spcPts val="0"/>
              </a:spcAft>
              <a:buSzPct val="100000"/>
              <a:buChar char="●"/>
            </a:pPr>
            <a:r>
              <a:rPr lang="fr"/>
              <a:t>Comparer les valeurs des quantiles en représentant plusieurs boxplots.</a:t>
            </a:r>
            <a:endParaRPr/>
          </a:p>
        </p:txBody>
      </p:sp>
      <p:pic>
        <p:nvPicPr>
          <p:cNvPr id="304" name="Google Shape;304;p49"/>
          <p:cNvPicPr preferRelativeResize="0"/>
          <p:nvPr/>
        </p:nvPicPr>
        <p:blipFill>
          <a:blip r:embed="rId3">
            <a:alphaModFix/>
          </a:blip>
          <a:stretch>
            <a:fillRect/>
          </a:stretch>
        </p:blipFill>
        <p:spPr>
          <a:xfrm>
            <a:off x="871300" y="2653850"/>
            <a:ext cx="3203825" cy="2205750"/>
          </a:xfrm>
          <a:prstGeom prst="rect">
            <a:avLst/>
          </a:prstGeom>
          <a:noFill/>
          <a:ln>
            <a:noFill/>
          </a:ln>
        </p:spPr>
      </p:pic>
      <p:pic>
        <p:nvPicPr>
          <p:cNvPr id="305" name="Google Shape;305;p49"/>
          <p:cNvPicPr preferRelativeResize="0"/>
          <p:nvPr/>
        </p:nvPicPr>
        <p:blipFill>
          <a:blip r:embed="rId4">
            <a:alphaModFix/>
          </a:blip>
          <a:stretch>
            <a:fillRect/>
          </a:stretch>
        </p:blipFill>
        <p:spPr>
          <a:xfrm>
            <a:off x="6270400" y="2342525"/>
            <a:ext cx="2690943" cy="2606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315925"/>
            <a:ext cx="8559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3212"/>
              <a:t>La heatmap: relation entre des variables catégorielles ou continues</a:t>
            </a:r>
            <a:endParaRPr sz="3212"/>
          </a:p>
        </p:txBody>
      </p:sp>
      <p:sp>
        <p:nvSpPr>
          <p:cNvPr id="311" name="Google Shape;311;p50"/>
          <p:cNvSpPr txBox="1"/>
          <p:nvPr>
            <p:ph idx="1" type="body"/>
          </p:nvPr>
        </p:nvSpPr>
        <p:spPr>
          <a:xfrm>
            <a:off x="311700" y="1225225"/>
            <a:ext cx="4082100" cy="335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fr"/>
              <a:t>Pour analyser deux variables catégorielles on crée </a:t>
            </a:r>
            <a:r>
              <a:rPr b="1" lang="fr">
                <a:solidFill>
                  <a:schemeClr val="lt2"/>
                </a:solidFill>
              </a:rPr>
              <a:t>la matrice de distribution</a:t>
            </a:r>
            <a:r>
              <a:rPr lang="fr"/>
              <a:t>. L’idée est de savoir quelle est la population de chaque croisement de catégorie. On peut ajouter des couleurs de différente intensité pour rendre cela plus visuel. On appelle alors ce graphique une heatmap. </a:t>
            </a:r>
            <a:endParaRPr/>
          </a:p>
          <a:p>
            <a:pPr indent="0" lvl="0" marL="0" rtl="0" algn="l">
              <a:spcBef>
                <a:spcPts val="1200"/>
              </a:spcBef>
              <a:spcAft>
                <a:spcPts val="1200"/>
              </a:spcAft>
              <a:buNone/>
            </a:pPr>
            <a:r>
              <a:rPr lang="fr"/>
              <a:t>Il ne faut pas confondre cette heatmap avec la heatmap de corrélation.</a:t>
            </a:r>
            <a:endParaRPr/>
          </a:p>
        </p:txBody>
      </p:sp>
      <p:pic>
        <p:nvPicPr>
          <p:cNvPr id="312" name="Google Shape;312;p50"/>
          <p:cNvPicPr preferRelativeResize="0"/>
          <p:nvPr/>
        </p:nvPicPr>
        <p:blipFill>
          <a:blip r:embed="rId3">
            <a:alphaModFix/>
          </a:blip>
          <a:stretch>
            <a:fillRect/>
          </a:stretch>
        </p:blipFill>
        <p:spPr>
          <a:xfrm>
            <a:off x="5111875" y="1477725"/>
            <a:ext cx="3342025" cy="2862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modules python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packages pour réaliser des visualisations</a:t>
            </a:r>
            <a:endParaRPr/>
          </a:p>
        </p:txBody>
      </p:sp>
      <p:sp>
        <p:nvSpPr>
          <p:cNvPr id="323" name="Google Shape;323;p52"/>
          <p:cNvSpPr txBox="1"/>
          <p:nvPr>
            <p:ph idx="1" type="body"/>
          </p:nvPr>
        </p:nvSpPr>
        <p:spPr>
          <a:xfrm>
            <a:off x="311700" y="1225225"/>
            <a:ext cx="8520600" cy="3741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fr">
                <a:solidFill>
                  <a:schemeClr val="lt2"/>
                </a:solidFill>
              </a:rPr>
              <a:t>Matplotlib</a:t>
            </a:r>
            <a:r>
              <a:rPr lang="fr"/>
              <a:t>: le package central sur lequel s’appuie toutes les autres librairies. Facile pour faire des visualisations simples, très complexe pour faire des visualisations avancées et esthétiques: </a:t>
            </a:r>
            <a:r>
              <a:rPr lang="fr" u="sng">
                <a:solidFill>
                  <a:schemeClr val="hlink"/>
                </a:solidFill>
                <a:hlinkClick r:id="rId3"/>
              </a:rPr>
              <a:t>documentation</a:t>
            </a:r>
            <a:endParaRPr/>
          </a:p>
          <a:p>
            <a:pPr indent="-342900" lvl="0" marL="457200" rtl="0" algn="l">
              <a:spcBef>
                <a:spcPts val="0"/>
              </a:spcBef>
              <a:spcAft>
                <a:spcPts val="0"/>
              </a:spcAft>
              <a:buSzPts val="1800"/>
              <a:buChar char="●"/>
            </a:pPr>
            <a:r>
              <a:rPr b="1" lang="fr">
                <a:solidFill>
                  <a:schemeClr val="lt2"/>
                </a:solidFill>
              </a:rPr>
              <a:t>Seaborn</a:t>
            </a:r>
            <a:r>
              <a:rPr lang="fr"/>
              <a:t>: Un des packages les plus utilisés pour faire facilement des visualisations esthétiques: </a:t>
            </a:r>
            <a:r>
              <a:rPr lang="fr" u="sng">
                <a:solidFill>
                  <a:schemeClr val="hlink"/>
                </a:solidFill>
                <a:hlinkClick r:id="rId4"/>
              </a:rPr>
              <a:t>documentation</a:t>
            </a:r>
            <a:endParaRPr/>
          </a:p>
          <a:p>
            <a:pPr indent="-342900" lvl="0" marL="457200" rtl="0" algn="l">
              <a:spcBef>
                <a:spcPts val="0"/>
              </a:spcBef>
              <a:spcAft>
                <a:spcPts val="0"/>
              </a:spcAft>
              <a:buSzPts val="1800"/>
              <a:buChar char="●"/>
            </a:pPr>
            <a:r>
              <a:rPr b="1" lang="fr">
                <a:solidFill>
                  <a:schemeClr val="lt2"/>
                </a:solidFill>
              </a:rPr>
              <a:t>Plotly</a:t>
            </a:r>
            <a:r>
              <a:rPr lang="fr"/>
              <a:t>: Permet de faire des visualisations interactives (affichage de données, zoom intelligent): </a:t>
            </a:r>
            <a:r>
              <a:rPr lang="fr" u="sng">
                <a:solidFill>
                  <a:schemeClr val="hlink"/>
                </a:solidFill>
                <a:hlinkClick r:id="rId5"/>
              </a:rPr>
              <a:t>documentation</a:t>
            </a:r>
            <a:endParaRPr/>
          </a:p>
          <a:p>
            <a:pPr indent="-342900" lvl="0" marL="457200" rtl="0" algn="l">
              <a:spcBef>
                <a:spcPts val="0"/>
              </a:spcBef>
              <a:spcAft>
                <a:spcPts val="0"/>
              </a:spcAft>
              <a:buSzPts val="1800"/>
              <a:buChar char="●"/>
            </a:pPr>
            <a:r>
              <a:rPr b="1" lang="fr">
                <a:solidFill>
                  <a:schemeClr val="lt2"/>
                </a:solidFill>
              </a:rPr>
              <a:t>Folium</a:t>
            </a:r>
            <a:r>
              <a:rPr lang="fr"/>
              <a:t>: librairie spécialisée dans l’affichage de cartes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plupart des librairies permettent de représenter tous les types de graphes présentés et </a:t>
            </a:r>
            <a:r>
              <a:rPr lang="fr" u="sng">
                <a:solidFill>
                  <a:schemeClr val="hlink"/>
                </a:solidFill>
                <a:hlinkClick r:id="rId6"/>
              </a:rPr>
              <a:t>bien d’autres</a:t>
            </a:r>
            <a:r>
              <a:rPr lang="fr"/>
              <a:t> en supplément. Mais il y a des exceptions (pas de heatmap avec Matplotlib par exemple).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Quelles visualisations réaliser?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Ce que doit contenir une visualisation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Ce que doit contenir une visualisation</a:t>
            </a:r>
            <a:endParaRPr/>
          </a:p>
        </p:txBody>
      </p:sp>
      <p:sp>
        <p:nvSpPr>
          <p:cNvPr id="334" name="Google Shape;334;p54"/>
          <p:cNvSpPr txBox="1"/>
          <p:nvPr>
            <p:ph idx="1" type="body"/>
          </p:nvPr>
        </p:nvSpPr>
        <p:spPr>
          <a:xfrm>
            <a:off x="311700" y="1225225"/>
            <a:ext cx="8520600" cy="374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fois la partie graphique réalisée, il reste de nombreuses choses à faire pour présenter correctement un graphique. Une visualisation doit contenir:</a:t>
            </a:r>
            <a:endParaRPr/>
          </a:p>
          <a:p>
            <a:pPr indent="-342900" lvl="0" marL="457200" rtl="0" algn="l">
              <a:spcBef>
                <a:spcPts val="0"/>
              </a:spcBef>
              <a:spcAft>
                <a:spcPts val="0"/>
              </a:spcAft>
              <a:buSzPts val="1800"/>
              <a:buChar char="●"/>
            </a:pPr>
            <a:r>
              <a:rPr lang="fr"/>
              <a:t>Un titre global</a:t>
            </a:r>
            <a:endParaRPr/>
          </a:p>
          <a:p>
            <a:pPr indent="-342900" lvl="0" marL="457200" rtl="0" algn="l">
              <a:spcBef>
                <a:spcPts val="0"/>
              </a:spcBef>
              <a:spcAft>
                <a:spcPts val="0"/>
              </a:spcAft>
              <a:buSzPts val="1800"/>
              <a:buChar char="●"/>
            </a:pPr>
            <a:r>
              <a:rPr lang="fr"/>
              <a:t>Un graduation, un titre pour chaque axe</a:t>
            </a:r>
            <a:endParaRPr/>
          </a:p>
          <a:p>
            <a:pPr indent="-342900" lvl="0" marL="457200" rtl="0" algn="l">
              <a:spcBef>
                <a:spcPts val="0"/>
              </a:spcBef>
              <a:spcAft>
                <a:spcPts val="0"/>
              </a:spcAft>
              <a:buSzPts val="1800"/>
              <a:buChar char="●"/>
            </a:pPr>
            <a:r>
              <a:rPr b="1" lang="fr"/>
              <a:t>Une analyse </a:t>
            </a:r>
            <a:endParaRPr/>
          </a:p>
          <a:p>
            <a:pPr indent="-342900" lvl="0" marL="457200" rtl="0" algn="l">
              <a:spcBef>
                <a:spcPts val="0"/>
              </a:spcBef>
              <a:spcAft>
                <a:spcPts val="0"/>
              </a:spcAft>
              <a:buSzPts val="1800"/>
              <a:buChar char="●"/>
            </a:pPr>
            <a:r>
              <a:rPr lang="fr"/>
              <a:t>Une légende (si plusieurs axes)</a:t>
            </a:r>
            <a:endParaRPr/>
          </a:p>
          <a:p>
            <a:pPr indent="-342900" lvl="0" marL="457200" rtl="0" algn="l">
              <a:spcBef>
                <a:spcPts val="0"/>
              </a:spcBef>
              <a:spcAft>
                <a:spcPts val="0"/>
              </a:spcAft>
              <a:buSzPts val="1800"/>
              <a:buChar char="●"/>
            </a:pPr>
            <a:r>
              <a:rPr lang="fr"/>
              <a:t>Une grille de lecture (si complexe)</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Sources et ressources</a:t>
            </a:r>
            <a:endParaRPr/>
          </a:p>
        </p:txBody>
      </p:sp>
      <p:sp>
        <p:nvSpPr>
          <p:cNvPr id="340" name="Google Shape;340;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https://towardsdatascience.com/7-statistical-distributions-that-every-data-scientist-should-know-with-intuitive-explanations-bf967db81f0b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Pourquoi faire des visualisations</a:t>
            </a:r>
            <a:endParaRPr/>
          </a:p>
        </p:txBody>
      </p:sp>
      <p:sp>
        <p:nvSpPr>
          <p:cNvPr id="92" name="Google Shape;92;p18"/>
          <p:cNvSpPr txBox="1"/>
          <p:nvPr>
            <p:ph idx="1" type="body"/>
          </p:nvPr>
        </p:nvSpPr>
        <p:spPr>
          <a:xfrm>
            <a:off x="311700" y="1225225"/>
            <a:ext cx="8520600" cy="374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visualisations permettent principalement deux choses:</a:t>
            </a:r>
            <a:endParaRPr/>
          </a:p>
          <a:p>
            <a:pPr indent="-342900" lvl="0" marL="457200" rtl="0" algn="l">
              <a:spcBef>
                <a:spcPts val="0"/>
              </a:spcBef>
              <a:spcAft>
                <a:spcPts val="0"/>
              </a:spcAft>
              <a:buSzPts val="1800"/>
              <a:buChar char="●"/>
            </a:pPr>
            <a:r>
              <a:rPr lang="fr"/>
              <a:t>Synthétiser les informations d’un jeu de données</a:t>
            </a:r>
            <a:endParaRPr/>
          </a:p>
          <a:p>
            <a:pPr indent="-342900" lvl="0" marL="457200" rtl="0" algn="l">
              <a:spcBef>
                <a:spcPts val="0"/>
              </a:spcBef>
              <a:spcAft>
                <a:spcPts val="0"/>
              </a:spcAft>
              <a:buSzPts val="1800"/>
              <a:buChar char="●"/>
            </a:pPr>
            <a:r>
              <a:rPr lang="fr"/>
              <a:t>Rendre largement accessibles ces informations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Que vous fassiez des graphiques pour vous ou pour les partager, il est donc crucial que le type de représentation coïncide avec les informations que l’on souhaite représenter.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deux grilles d’analyse</a:t>
            </a:r>
            <a:endParaRPr/>
          </a:p>
        </p:txBody>
      </p:sp>
      <p:sp>
        <p:nvSpPr>
          <p:cNvPr id="98" name="Google Shape;98;p19"/>
          <p:cNvSpPr txBox="1"/>
          <p:nvPr>
            <p:ph idx="1" type="body"/>
          </p:nvPr>
        </p:nvSpPr>
        <p:spPr>
          <a:xfrm>
            <a:off x="311700" y="1692075"/>
            <a:ext cx="3738600" cy="3275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fr">
                <a:solidFill>
                  <a:schemeClr val="accent1"/>
                </a:solidFill>
              </a:rPr>
              <a:t>Le type de données</a:t>
            </a:r>
            <a:endParaRPr b="1">
              <a:solidFill>
                <a:schemeClr val="accent1"/>
              </a:solidFill>
            </a:endParaRPr>
          </a:p>
          <a:p>
            <a:pPr indent="0" lvl="0" marL="0" rtl="0" algn="l">
              <a:spcBef>
                <a:spcPts val="0"/>
              </a:spcBef>
              <a:spcAft>
                <a:spcPts val="0"/>
              </a:spcAft>
              <a:buNone/>
            </a:pPr>
            <a:r>
              <a:t/>
            </a:r>
            <a:endParaRPr/>
          </a:p>
          <a:p>
            <a:pPr indent="-325755" lvl="0" marL="457200" rtl="0" algn="l">
              <a:spcBef>
                <a:spcPts val="0"/>
              </a:spcBef>
              <a:spcAft>
                <a:spcPts val="0"/>
              </a:spcAft>
              <a:buSzPct val="100000"/>
              <a:buChar char="●"/>
            </a:pPr>
            <a:r>
              <a:rPr lang="fr"/>
              <a:t>Les variables </a:t>
            </a:r>
            <a:r>
              <a:rPr b="1" lang="fr">
                <a:solidFill>
                  <a:schemeClr val="lt2"/>
                </a:solidFill>
              </a:rPr>
              <a:t>quantitatives</a:t>
            </a:r>
            <a:endParaRPr b="1">
              <a:solidFill>
                <a:schemeClr val="lt2"/>
              </a:solidFill>
            </a:endParaRPr>
          </a:p>
          <a:p>
            <a:pPr indent="-304165" lvl="1" marL="914400" rtl="0" algn="l">
              <a:spcBef>
                <a:spcPts val="0"/>
              </a:spcBef>
              <a:spcAft>
                <a:spcPts val="0"/>
              </a:spcAft>
              <a:buSzPct val="100000"/>
              <a:buChar char="○"/>
            </a:pPr>
            <a:r>
              <a:rPr b="1" lang="fr">
                <a:solidFill>
                  <a:schemeClr val="accent1"/>
                </a:solidFill>
              </a:rPr>
              <a:t>continues</a:t>
            </a:r>
            <a:r>
              <a:rPr lang="fr"/>
              <a:t>: chiffre_affaire_mensuel</a:t>
            </a:r>
            <a:endParaRPr/>
          </a:p>
          <a:p>
            <a:pPr indent="-304165" lvl="1" marL="914400" rtl="0" algn="l">
              <a:spcBef>
                <a:spcPts val="0"/>
              </a:spcBef>
              <a:spcAft>
                <a:spcPts val="0"/>
              </a:spcAft>
              <a:buSzPct val="100000"/>
              <a:buChar char="○"/>
            </a:pPr>
            <a:r>
              <a:rPr b="1" lang="fr">
                <a:solidFill>
                  <a:schemeClr val="accent1"/>
                </a:solidFill>
              </a:rPr>
              <a:t>discrètes</a:t>
            </a:r>
            <a:r>
              <a:rPr lang="fr"/>
              <a:t>: nombre_chambre</a:t>
            </a:r>
            <a:endParaRPr/>
          </a:p>
          <a:p>
            <a:pPr indent="-325755" lvl="0" marL="457200" rtl="0" algn="l">
              <a:spcBef>
                <a:spcPts val="0"/>
              </a:spcBef>
              <a:spcAft>
                <a:spcPts val="0"/>
              </a:spcAft>
              <a:buSzPct val="100000"/>
              <a:buChar char="●"/>
            </a:pPr>
            <a:r>
              <a:rPr lang="fr"/>
              <a:t>Les variables </a:t>
            </a:r>
            <a:r>
              <a:rPr b="1" lang="fr">
                <a:solidFill>
                  <a:schemeClr val="lt2"/>
                </a:solidFill>
              </a:rPr>
              <a:t>qualitatives</a:t>
            </a:r>
            <a:endParaRPr b="1">
              <a:solidFill>
                <a:schemeClr val="lt2"/>
              </a:solidFill>
            </a:endParaRPr>
          </a:p>
          <a:p>
            <a:pPr indent="-304165" lvl="1" marL="914400" rtl="0" algn="l">
              <a:spcBef>
                <a:spcPts val="0"/>
              </a:spcBef>
              <a:spcAft>
                <a:spcPts val="0"/>
              </a:spcAft>
              <a:buSzPct val="100000"/>
              <a:buChar char="○"/>
            </a:pPr>
            <a:r>
              <a:rPr b="1" lang="fr">
                <a:solidFill>
                  <a:schemeClr val="accent1"/>
                </a:solidFill>
              </a:rPr>
              <a:t>booléennes</a:t>
            </a:r>
            <a:r>
              <a:rPr b="1" lang="fr"/>
              <a:t>:</a:t>
            </a:r>
            <a:r>
              <a:rPr lang="fr"/>
              <a:t> indicatrice_femme</a:t>
            </a:r>
            <a:endParaRPr/>
          </a:p>
          <a:p>
            <a:pPr indent="-304165" lvl="1" marL="914400" rtl="0" algn="l">
              <a:spcBef>
                <a:spcPts val="0"/>
              </a:spcBef>
              <a:spcAft>
                <a:spcPts val="0"/>
              </a:spcAft>
              <a:buSzPct val="100000"/>
              <a:buChar char="○"/>
            </a:pPr>
            <a:r>
              <a:rPr b="1" lang="fr">
                <a:solidFill>
                  <a:schemeClr val="accent1"/>
                </a:solidFill>
              </a:rPr>
              <a:t>catégorielles</a:t>
            </a:r>
            <a:r>
              <a:rPr lang="fr"/>
              <a:t>: couleur_de_cheveux</a:t>
            </a:r>
            <a:endParaRPr/>
          </a:p>
          <a:p>
            <a:pPr indent="-304165" lvl="1" marL="914400" rtl="0" algn="l">
              <a:spcBef>
                <a:spcPts val="0"/>
              </a:spcBef>
              <a:spcAft>
                <a:spcPts val="0"/>
              </a:spcAft>
              <a:buSzPct val="100000"/>
              <a:buChar char="○"/>
            </a:pPr>
            <a:r>
              <a:rPr b="1" lang="fr">
                <a:solidFill>
                  <a:schemeClr val="accent1"/>
                </a:solidFill>
              </a:rPr>
              <a:t>catégorielles ordonnées</a:t>
            </a:r>
            <a:r>
              <a:rPr lang="fr"/>
              <a:t>: satisfaction entre “déçu”, “un peu déçu”, “content”, “très content”</a:t>
            </a:r>
            <a:endParaRPr/>
          </a:p>
          <a:p>
            <a:pPr indent="-304165" lvl="1" marL="914400" rtl="0" algn="l">
              <a:spcBef>
                <a:spcPts val="0"/>
              </a:spcBef>
              <a:spcAft>
                <a:spcPts val="0"/>
              </a:spcAft>
              <a:buSzPct val="100000"/>
              <a:buChar char="○"/>
            </a:pPr>
            <a:r>
              <a:rPr b="1" lang="fr">
                <a:solidFill>
                  <a:schemeClr val="accent1"/>
                </a:solidFill>
              </a:rPr>
              <a:t>texte</a:t>
            </a:r>
            <a:r>
              <a:rPr lang="fr"/>
              <a:t>: commentaire_utilisateur</a:t>
            </a:r>
            <a:endParaRPr/>
          </a:p>
          <a:p>
            <a:pPr indent="-325755" lvl="0" marL="457200" rtl="0" algn="l">
              <a:spcBef>
                <a:spcPts val="0"/>
              </a:spcBef>
              <a:spcAft>
                <a:spcPts val="0"/>
              </a:spcAft>
              <a:buSzPct val="100000"/>
              <a:buChar char="●"/>
            </a:pPr>
            <a:r>
              <a:rPr lang="fr" sz="1800"/>
              <a:t>Les variables </a:t>
            </a:r>
            <a:r>
              <a:rPr b="1" lang="fr" sz="1800">
                <a:solidFill>
                  <a:schemeClr val="lt2"/>
                </a:solidFill>
              </a:rPr>
              <a:t>temporelles</a:t>
            </a:r>
            <a:endParaRPr b="1" sz="1800">
              <a:solidFill>
                <a:schemeClr val="lt2"/>
              </a:solidFill>
            </a:endParaRPr>
          </a:p>
          <a:p>
            <a:pPr indent="-304165" lvl="1" marL="914400" rtl="0" algn="l">
              <a:spcBef>
                <a:spcPts val="0"/>
              </a:spcBef>
              <a:spcAft>
                <a:spcPts val="0"/>
              </a:spcAft>
              <a:buSzPct val="100000"/>
              <a:buChar char="○"/>
            </a:pPr>
            <a:r>
              <a:rPr lang="fr"/>
              <a:t>exemple: date_de_creation</a:t>
            </a:r>
            <a:endParaRPr/>
          </a:p>
          <a:p>
            <a:pPr indent="-325755" lvl="0" marL="457200" rtl="0" algn="l">
              <a:spcBef>
                <a:spcPts val="0"/>
              </a:spcBef>
              <a:spcAft>
                <a:spcPts val="0"/>
              </a:spcAft>
              <a:buSzPct val="100000"/>
              <a:buChar char="●"/>
            </a:pPr>
            <a:r>
              <a:rPr lang="fr"/>
              <a:t>Les variables </a:t>
            </a:r>
            <a:r>
              <a:rPr b="1" lang="fr">
                <a:solidFill>
                  <a:schemeClr val="lt2"/>
                </a:solidFill>
              </a:rPr>
              <a:t>géographiques</a:t>
            </a:r>
            <a:endParaRPr b="1">
              <a:solidFill>
                <a:schemeClr val="lt2"/>
              </a:solidFill>
            </a:endParaRPr>
          </a:p>
          <a:p>
            <a:pPr indent="-304165" lvl="1" marL="914400" rtl="0" algn="l">
              <a:spcBef>
                <a:spcPts val="0"/>
              </a:spcBef>
              <a:spcAft>
                <a:spcPts val="0"/>
              </a:spcAft>
              <a:buSzPct val="100000"/>
              <a:buChar char="○"/>
            </a:pPr>
            <a:r>
              <a:rPr lang="fr"/>
              <a:t>exemple: latitude, longitude</a:t>
            </a:r>
            <a:endParaRPr/>
          </a:p>
        </p:txBody>
      </p:sp>
      <p:sp>
        <p:nvSpPr>
          <p:cNvPr id="99" name="Google Shape;99;p19"/>
          <p:cNvSpPr txBox="1"/>
          <p:nvPr/>
        </p:nvSpPr>
        <p:spPr>
          <a:xfrm>
            <a:off x="330200" y="1135075"/>
            <a:ext cx="8354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300">
                <a:solidFill>
                  <a:schemeClr val="dk1"/>
                </a:solidFill>
                <a:latin typeface="Open Sans"/>
                <a:ea typeface="Open Sans"/>
                <a:cs typeface="Open Sans"/>
                <a:sym typeface="Open Sans"/>
              </a:rPr>
              <a:t>Pour savoir quelle visualisation réalisée, il faut tenir compte de deux critères:</a:t>
            </a:r>
            <a:endParaRPr sz="900">
              <a:latin typeface="Open Sans"/>
              <a:ea typeface="Open Sans"/>
              <a:cs typeface="Open Sans"/>
              <a:sym typeface="Open Sans"/>
            </a:endParaRPr>
          </a:p>
        </p:txBody>
      </p:sp>
      <p:sp>
        <p:nvSpPr>
          <p:cNvPr id="100" name="Google Shape;100;p19"/>
          <p:cNvSpPr txBox="1"/>
          <p:nvPr>
            <p:ph idx="1" type="body"/>
          </p:nvPr>
        </p:nvSpPr>
        <p:spPr>
          <a:xfrm>
            <a:off x="4899325" y="1692075"/>
            <a:ext cx="3738600" cy="327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solidFill>
                  <a:schemeClr val="accent1"/>
                </a:solidFill>
              </a:rPr>
              <a:t>Le type d’analyse</a:t>
            </a:r>
            <a:endParaRPr b="1">
              <a:solidFill>
                <a:schemeClr val="accent1"/>
              </a:solidFill>
            </a:endParaRPr>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fr" sz="1500"/>
              <a:t>Les </a:t>
            </a:r>
            <a:r>
              <a:rPr b="1" lang="fr" sz="1500">
                <a:solidFill>
                  <a:schemeClr val="lt2"/>
                </a:solidFill>
              </a:rPr>
              <a:t>distributions</a:t>
            </a:r>
            <a:r>
              <a:rPr lang="fr" sz="1500"/>
              <a:t>:</a:t>
            </a:r>
            <a:endParaRPr sz="1500"/>
          </a:p>
          <a:p>
            <a:pPr indent="-304800" lvl="1" marL="914400" rtl="0" algn="l">
              <a:spcBef>
                <a:spcPts val="0"/>
              </a:spcBef>
              <a:spcAft>
                <a:spcPts val="0"/>
              </a:spcAft>
              <a:buSzPts val="1200"/>
              <a:buChar char="○"/>
            </a:pPr>
            <a:r>
              <a:rPr lang="fr" sz="1200"/>
              <a:t>On analyse les valeurs prises par une seule variable</a:t>
            </a:r>
            <a:endParaRPr sz="1200"/>
          </a:p>
          <a:p>
            <a:pPr indent="-323850" lvl="0" marL="457200" rtl="0" algn="l">
              <a:spcBef>
                <a:spcPts val="0"/>
              </a:spcBef>
              <a:spcAft>
                <a:spcPts val="0"/>
              </a:spcAft>
              <a:buSzPts val="1500"/>
              <a:buChar char="●"/>
            </a:pPr>
            <a:r>
              <a:rPr lang="fr" sz="1500"/>
              <a:t>Les </a:t>
            </a:r>
            <a:r>
              <a:rPr b="1" lang="fr" sz="1500">
                <a:solidFill>
                  <a:schemeClr val="lt2"/>
                </a:solidFill>
              </a:rPr>
              <a:t>évolutions</a:t>
            </a:r>
            <a:endParaRPr b="1" sz="1500">
              <a:solidFill>
                <a:schemeClr val="lt2"/>
              </a:solidFill>
            </a:endParaRPr>
          </a:p>
          <a:p>
            <a:pPr indent="-304800" lvl="1" marL="914400" rtl="0" algn="l">
              <a:spcBef>
                <a:spcPts val="0"/>
              </a:spcBef>
              <a:spcAft>
                <a:spcPts val="0"/>
              </a:spcAft>
              <a:buSzPts val="1200"/>
              <a:buChar char="○"/>
            </a:pPr>
            <a:r>
              <a:rPr lang="fr" sz="1200"/>
              <a:t>On analyse les valeurs prises par une variable au cours du temps</a:t>
            </a:r>
            <a:endParaRPr sz="1200"/>
          </a:p>
          <a:p>
            <a:pPr indent="-323850" lvl="0" marL="457200" rtl="0" algn="l">
              <a:spcBef>
                <a:spcPts val="0"/>
              </a:spcBef>
              <a:spcAft>
                <a:spcPts val="0"/>
              </a:spcAft>
              <a:buSzPts val="1500"/>
              <a:buChar char="●"/>
            </a:pPr>
            <a:r>
              <a:rPr lang="fr" sz="1500"/>
              <a:t>Les </a:t>
            </a:r>
            <a:r>
              <a:rPr b="1" lang="fr" sz="1500">
                <a:solidFill>
                  <a:schemeClr val="lt2"/>
                </a:solidFill>
              </a:rPr>
              <a:t>relations</a:t>
            </a:r>
            <a:endParaRPr b="1" sz="1500">
              <a:solidFill>
                <a:schemeClr val="lt2"/>
              </a:solidFill>
            </a:endParaRPr>
          </a:p>
          <a:p>
            <a:pPr indent="-304800" lvl="1" marL="914400" rtl="0" algn="l">
              <a:spcBef>
                <a:spcPts val="0"/>
              </a:spcBef>
              <a:spcAft>
                <a:spcPts val="0"/>
              </a:spcAft>
              <a:buSzPts val="1200"/>
              <a:buChar char="○"/>
            </a:pPr>
            <a:r>
              <a:rPr lang="fr" sz="1200"/>
              <a:t>On analyse la distribution croisée de deux variables ou plus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Représenter des distributions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65500" y="1530175"/>
            <a:ext cx="4045200" cy="145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Point sur les distributions continues à connaître</a:t>
            </a:r>
            <a:endParaRPr/>
          </a:p>
        </p:txBody>
      </p:sp>
      <p:pic>
        <p:nvPicPr>
          <p:cNvPr id="111" name="Google Shape;111;p21"/>
          <p:cNvPicPr preferRelativeResize="0"/>
          <p:nvPr/>
        </p:nvPicPr>
        <p:blipFill>
          <a:blip r:embed="rId3">
            <a:alphaModFix/>
          </a:blip>
          <a:stretch>
            <a:fillRect/>
          </a:stretch>
        </p:blipFill>
        <p:spPr>
          <a:xfrm>
            <a:off x="5100250" y="912225"/>
            <a:ext cx="3519400" cy="351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L’histogramme: distribution variables continues</a:t>
            </a:r>
            <a:endParaRPr/>
          </a:p>
        </p:txBody>
      </p:sp>
      <p:sp>
        <p:nvSpPr>
          <p:cNvPr id="117" name="Google Shape;117;p22"/>
          <p:cNvSpPr txBox="1"/>
          <p:nvPr>
            <p:ph idx="1" type="body"/>
          </p:nvPr>
        </p:nvSpPr>
        <p:spPr>
          <a:xfrm>
            <a:off x="311700" y="1225225"/>
            <a:ext cx="4082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principe est de diviser notre variable continue en “bins” (intervalles) et de compter combien d'occurrences on a dans chaque intervalle.</a:t>
            </a:r>
            <a:endParaRPr/>
          </a:p>
        </p:txBody>
      </p:sp>
      <p:pic>
        <p:nvPicPr>
          <p:cNvPr id="118" name="Google Shape;118;p22"/>
          <p:cNvPicPr preferRelativeResize="0"/>
          <p:nvPr/>
        </p:nvPicPr>
        <p:blipFill>
          <a:blip r:embed="rId3">
            <a:alphaModFix/>
          </a:blip>
          <a:stretch>
            <a:fillRect/>
          </a:stretch>
        </p:blipFill>
        <p:spPr>
          <a:xfrm>
            <a:off x="4470000" y="1223425"/>
            <a:ext cx="4445401" cy="34266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