
<file path=[Content_Types].xml><?xml version="1.0" encoding="utf-8"?>
<Types xmlns="http://schemas.openxmlformats.org/package/2006/content-types">
  <Default ContentType="image/jpeg" Extension="jpg"/>
  <Default ContentType="image/png" Extension="png"/>
  <Default ContentType="application/vnd.openxmlformats-package.relationships+xml" Extension="rels"/>
  <Default ContentType="application/xml" Extension="xml"/>
  <Default ContentType="image/jpeg" Extension="jpeg"/>
  <Override ContentType="application/vnd.ms-office.drawingml.diagramDrawing+xml" PartName="/ppt/diagrams/drawing1.xml"/>
  <Override ContentType="application/vnd.ms-office.drawingml.diagramDrawing+xml" PartName="/ppt/diagrams/drawing2.xml"/>
  <Override ContentType="application/vnd.openxmlformats-officedocument.drawingml.diagramColors+xml" PartName="/ppt/diagrams/colors1.xml"/>
  <Override ContentType="application/vnd.openxmlformats-officedocument.drawingml.diagramColors+xml" PartName="/ppt/diagrams/colors2.xml"/>
  <Override ContentType="application/vnd.openxmlformats-officedocument.drawingml.diagramStyle+xml" PartName="/ppt/diagrams/quickStyle1.xml"/>
  <Override ContentType="application/vnd.openxmlformats-officedocument.drawingml.diagramStyle+xml" PartName="/ppt/diagrams/quickStyle2.xml"/>
  <Override ContentType="application/vnd.openxmlformats-officedocument.drawingml.diagramLayout+xml" PartName="/ppt/diagrams/layout2.xml"/>
  <Override ContentType="application/vnd.openxmlformats-officedocument.drawingml.diagramLayout+xml" PartName="/ppt/diagrams/layout1.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Master+xml" PartName="/ppt/slideMasters/slideMaster2.xml"/>
  <Override ContentType="application/vnd.openxmlformats-officedocument.presentationml.slideLayout+xml" PartName="/ppt/slideLayouts/slideLayout23.xml"/>
  <Override ContentType="application/vnd.openxmlformats-officedocument.presentationml.slideLayout+xml" PartName="/ppt/slideLayouts/slideLayout3.xml"/>
  <Override ContentType="application/vnd.openxmlformats-officedocument.presentationml.slideLayout+xml" PartName="/ppt/slideLayouts/slideLayout27.xml"/>
  <Override ContentType="application/vnd.openxmlformats-officedocument.presentationml.slideLayout+xml" PartName="/ppt/slideLayouts/slideLayout18.xml"/>
  <Override ContentType="application/vnd.openxmlformats-officedocument.presentationml.slideLayout+xml" PartName="/ppt/slideLayouts/slideLayout12.xml"/>
  <Override ContentType="application/vnd.openxmlformats-officedocument.presentationml.slideLayout+xml" PartName="/ppt/slideLayouts/slideLayout5.xml"/>
  <Override ContentType="application/vnd.openxmlformats-officedocument.presentationml.slideLayout+xml" PartName="/ppt/slideLayouts/slideLayout22.xml"/>
  <Override ContentType="application/vnd.openxmlformats-officedocument.presentationml.slideLayout+xml" PartName="/ppt/slideLayouts/slideLayout8.xml"/>
  <Override ContentType="application/vnd.openxmlformats-officedocument.presentationml.slideLayout+xml" PartName="/ppt/slideLayouts/slideLayout28.xml"/>
  <Override ContentType="application/vnd.openxmlformats-officedocument.presentationml.slideLayout+xml" PartName="/ppt/slideLayouts/slideLayout2.xml"/>
  <Override ContentType="application/vnd.openxmlformats-officedocument.presentationml.slideLayout+xml" PartName="/ppt/slideLayouts/slideLayout13.xml"/>
  <Override ContentType="application/vnd.openxmlformats-officedocument.presentationml.slideLayout+xml" PartName="/ppt/slideLayouts/slideLayout6.xml"/>
  <Override ContentType="application/vnd.openxmlformats-officedocument.presentationml.slideLayout+xml" PartName="/ppt/slideLayouts/slideLayout25.xml"/>
  <Override ContentType="application/vnd.openxmlformats-officedocument.presentationml.slideLayout+xml" PartName="/ppt/slideLayouts/slideLayout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9.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slideLayout+xml" PartName="/ppt/slideLayouts/slideLayout14.xml"/>
  <Override ContentType="application/vnd.openxmlformats-officedocument.presentationml.slideLayout+xml" PartName="/ppt/slideLayouts/slideLayout7.xml"/>
  <Override ContentType="application/vnd.openxmlformats-officedocument.presentationml.slideLayout+xml" PartName="/ppt/slideLayouts/slideLayout26.xml"/>
  <Override ContentType="application/vnd.openxmlformats-officedocument.presentationml.slideLayout+xml" PartName="/ppt/slideLayouts/slideLayout20.xml"/>
  <Override ContentType="application/vnd.openxmlformats-officedocument.presentationml.slideLayout+xml" PartName="/ppt/slideLayouts/slideLayout17.xml"/>
  <Override ContentType="application/vnd.openxmlformats-officedocument.presentationml.slideLayout+xml" PartName="/ppt/slideLayouts/slideLayout21.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xml" PartName="/ppt/slides/slide8.xml"/>
  <Override ContentType="application/vnd.openxmlformats-officedocument.presentationml.slide+xml" PartName="/ppt/slides/slide10.xml"/>
  <Override ContentType="application/vnd.openxmlformats-officedocument.presentationml.slide+xml" PartName="/ppt/slides/slide16.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7.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15.xml"/>
  <Override ContentType="application/vnd.openxmlformats-officedocument.presentationml.slide+xml" PartName="/ppt/slides/slide5.xml"/>
  <Override ContentType="application/vnd.openxmlformats-officedocument.presentationml.slide+xml" PartName="/ppt/slides/slide18.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6.xml"/>
  <Override ContentType="application/vnd.openxmlformats-officedocument.presentationml.slide+xml" PartName="/ppt/slides/slide2.xml"/>
  <Override ContentType="application/vnd.openxmlformats-officedocument.presentationml.slide+xml" PartName="/ppt/slides/slide1.xml"/>
  <Override ContentType="application/vnd.openxmlformats-officedocument.presentationml.slide+xml" PartName="/ppt/slides/slide12.xml"/>
  <Override ContentType="application/vnd.openxmlformats-officedocument.presentationml.slide+xml" PartName="/ppt/slides/slide9.xml"/>
  <Override ContentType="application/vnd.openxmlformats-officedocument.presentationml.slide+xml" PartName="/ppt/slides/slide21.xml"/>
  <Override ContentType="application/vnd.openxmlformats-officedocument.presentationml.slide+xml" PartName="/ppt/slides/slide3.xml"/>
  <Override ContentType="application/vnd.openxmlformats-officedocument.drawingml.diagramData+xml" PartName="/ppt/diagrams/data1.xml"/>
  <Override ContentType="application/vnd.openxmlformats-officedocument.drawingml.diagramData+xml" PartName="/ppt/diagrams/data2.xml"/>
  <Override ContentType="application/vnd.openxmlformats-officedocument.presentationml.presentation.main+xml" PartName="/ppt/presentation.xml"/>
  <Override ContentType="application/vnd.openxmlformats-officedocument.presentationml.presProps+xml" PartName="/ppt/pres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48" r:id="rId3"/>
    <p:sldMasterId id="2147483649"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9144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2" Type="http://schemas.openxmlformats.org/officeDocument/2006/relationships/slide" Target="slides/slide8.xml"/><Relationship Id="rId16" Type="http://schemas.openxmlformats.org/officeDocument/2006/relationships/slide" Target="slides/slide12.xml"/><Relationship Id="rId20" Type="http://schemas.openxmlformats.org/officeDocument/2006/relationships/slide" Target="slides/slide16.xml"/><Relationship Id="rId15" Type="http://schemas.openxmlformats.org/officeDocument/2006/relationships/slide" Target="slides/slide11.xml"/><Relationship Id="rId11" Type="http://schemas.openxmlformats.org/officeDocument/2006/relationships/slide" Target="slides/slide7.xml"/><Relationship Id="rId25" Type="http://schemas.openxmlformats.org/officeDocument/2006/relationships/slide" Target="slides/slide21.xml"/><Relationship Id="rId7" Type="http://schemas.openxmlformats.org/officeDocument/2006/relationships/slide" Target="slides/slide3.xml"/><Relationship Id="rId14" Type="http://schemas.openxmlformats.org/officeDocument/2006/relationships/slide" Target="slides/slide10.xml"/><Relationship Id="rId8" Type="http://schemas.openxmlformats.org/officeDocument/2006/relationships/slide" Target="slides/slide4.xml"/><Relationship Id="rId13" Type="http://schemas.openxmlformats.org/officeDocument/2006/relationships/slide" Target="slides/slide9.xml"/><Relationship Id="rId4" Type="http://schemas.openxmlformats.org/officeDocument/2006/relationships/slideMaster" Target="slideMasters/slideMaster1.xml"/><Relationship Id="rId9" Type="http://schemas.openxmlformats.org/officeDocument/2006/relationships/slide" Target="slides/slide5.xml"/><Relationship Id="rId1" Type="http://schemas.openxmlformats.org/officeDocument/2006/relationships/theme" Target="theme/theme1.xml"/><Relationship Id="rId22" Type="http://schemas.openxmlformats.org/officeDocument/2006/relationships/slide" Target="slides/slide18.xml"/><Relationship Id="rId18" Type="http://schemas.openxmlformats.org/officeDocument/2006/relationships/slide" Target="slides/slide14.xml"/><Relationship Id="rId5" Type="http://schemas.openxmlformats.org/officeDocument/2006/relationships/slide" Target="slides/slide1.xml"/><Relationship Id="rId26" Type="http://schemas.openxmlformats.org/officeDocument/2006/relationships/slide" Target="slides/slide22.xml"/><Relationship Id="rId24" Type="http://schemas.openxmlformats.org/officeDocument/2006/relationships/slide" Target="slides/slide20.xml"/><Relationship Id="rId2" Type="http://schemas.openxmlformats.org/officeDocument/2006/relationships/presProps" Target="presProps1.xml"/><Relationship Id="rId21" Type="http://schemas.openxmlformats.org/officeDocument/2006/relationships/slide" Target="slides/slide17.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17" Type="http://schemas.openxmlformats.org/officeDocument/2006/relationships/slide" Target="slides/slide13.xml"/><Relationship Id="rId3" Type="http://schemas.openxmlformats.org/officeDocument/2006/relationships/slideMaster" Target="slideMasters/slideMaster2.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F05F42-D458-4FFA-B419-604918BB7BAF}" type="doc">
      <dgm:prSet loTypeId="urn:microsoft.com/office/officeart/2005/8/layout/process2" loCatId="process" qsTypeId="urn:microsoft.com/office/officeart/2005/8/quickstyle/3d7" qsCatId="3D" csTypeId="urn:microsoft.com/office/officeart/2005/8/colors/accent2_4" csCatId="accent2" phldr="1"/>
      <dgm:spPr/>
      <dgm:t>
        <a:bodyPr/>
        <a:lstStyle/>
        <a:p>
          <a:endParaRPr lang="en-IN"/>
        </a:p>
      </dgm:t>
    </dgm:pt>
    <dgm:pt modelId="{2B38E0DF-85BF-4D78-8E9A-C89BE429D59D}">
      <dgm:prSet phldrT="[Text]" custT="1"/>
      <dgm:spPr/>
      <dgm:t>
        <a:bodyPr/>
        <a:lstStyle/>
        <a:p>
          <a:r>
            <a:rPr lang="en-IN" sz="8000" b="1" dirty="0">
              <a:solidFill>
                <a:srgbClr val="FF0000"/>
              </a:solidFill>
            </a:rPr>
            <a:t>Work from home </a:t>
          </a:r>
        </a:p>
      </dgm:t>
    </dgm:pt>
    <dgm:pt modelId="{2350B28A-97FA-44B9-94F4-DE446559DC0B}" type="parTrans" cxnId="{AB98A228-285F-4265-A83E-41996F9DC31A}">
      <dgm:prSet/>
      <dgm:spPr/>
      <dgm:t>
        <a:bodyPr/>
        <a:lstStyle/>
        <a:p>
          <a:endParaRPr lang="en-IN"/>
        </a:p>
      </dgm:t>
    </dgm:pt>
    <dgm:pt modelId="{BF3C3D9C-5B2B-42EC-AED1-51F3B91C8B34}" type="sibTrans" cxnId="{AB98A228-285F-4265-A83E-41996F9DC31A}">
      <dgm:prSet/>
      <dgm:spPr/>
      <dgm:t>
        <a:bodyPr/>
        <a:lstStyle/>
        <a:p>
          <a:endParaRPr lang="en-IN"/>
        </a:p>
      </dgm:t>
    </dgm:pt>
    <dgm:pt modelId="{1F13E8A0-AC37-4401-9A0B-54C7E79D0D01}" type="pres">
      <dgm:prSet presAssocID="{EBF05F42-D458-4FFA-B419-604918BB7BAF}" presName="linearFlow" presStyleCnt="0">
        <dgm:presLayoutVars>
          <dgm:resizeHandles val="exact"/>
        </dgm:presLayoutVars>
      </dgm:prSet>
      <dgm:spPr/>
    </dgm:pt>
    <dgm:pt modelId="{6ACC8346-7D83-4B6A-A70F-BC738EADF3F0}" type="pres">
      <dgm:prSet presAssocID="{2B38E0DF-85BF-4D78-8E9A-C89BE429D59D}" presName="node" presStyleLbl="node1" presStyleIdx="0" presStyleCnt="1" custLinFactNeighborX="175" custLinFactNeighborY="-3972">
        <dgm:presLayoutVars>
          <dgm:bulletEnabled val="1"/>
        </dgm:presLayoutVars>
      </dgm:prSet>
      <dgm:spPr/>
    </dgm:pt>
  </dgm:ptLst>
  <dgm:cxnLst>
    <dgm:cxn modelId="{AB98A228-285F-4265-A83E-41996F9DC31A}" srcId="{EBF05F42-D458-4FFA-B419-604918BB7BAF}" destId="{2B38E0DF-85BF-4D78-8E9A-C89BE429D59D}" srcOrd="0" destOrd="0" parTransId="{2350B28A-97FA-44B9-94F4-DE446559DC0B}" sibTransId="{BF3C3D9C-5B2B-42EC-AED1-51F3B91C8B34}"/>
    <dgm:cxn modelId="{966B3777-2808-4653-89A1-48F994DBAB3A}" type="presOf" srcId="{2B38E0DF-85BF-4D78-8E9A-C89BE429D59D}" destId="{6ACC8346-7D83-4B6A-A70F-BC738EADF3F0}" srcOrd="0" destOrd="0" presId="urn:microsoft.com/office/officeart/2005/8/layout/process2"/>
    <dgm:cxn modelId="{A09264D3-4D33-460A-B216-EF3899E234A4}" type="presOf" srcId="{EBF05F42-D458-4FFA-B419-604918BB7BAF}" destId="{1F13E8A0-AC37-4401-9A0B-54C7E79D0D01}" srcOrd="0" destOrd="0" presId="urn:microsoft.com/office/officeart/2005/8/layout/process2"/>
    <dgm:cxn modelId="{D6B2DADD-5048-4B84-92D5-BDAB9C388984}" type="presParOf" srcId="{1F13E8A0-AC37-4401-9A0B-54C7E79D0D01}" destId="{6ACC8346-7D83-4B6A-A70F-BC738EADF3F0}" srcOrd="0"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F05F42-D458-4FFA-B419-604918BB7BAF}" type="doc">
      <dgm:prSet loTypeId="urn:microsoft.com/office/officeart/2005/8/layout/process2" loCatId="process" qsTypeId="urn:microsoft.com/office/officeart/2005/8/quickstyle/3d7" qsCatId="3D" csTypeId="urn:microsoft.com/office/officeart/2005/8/colors/accent2_4" csCatId="accent2" phldr="1"/>
      <dgm:spPr/>
      <dgm:t>
        <a:bodyPr/>
        <a:lstStyle/>
        <a:p>
          <a:endParaRPr lang="en-IN"/>
        </a:p>
      </dgm:t>
    </dgm:pt>
    <dgm:pt modelId="{2B38E0DF-85BF-4D78-8E9A-C89BE429D59D}">
      <dgm:prSet phldrT="[Text]" custT="1"/>
      <dgm:spPr/>
      <dgm:t>
        <a:bodyPr/>
        <a:lstStyle/>
        <a:p>
          <a:r>
            <a:rPr lang="en-IN" sz="8000" b="1" dirty="0">
              <a:solidFill>
                <a:srgbClr val="FF0000"/>
              </a:solidFill>
            </a:rPr>
            <a:t>Work from home </a:t>
          </a:r>
        </a:p>
      </dgm:t>
    </dgm:pt>
    <dgm:pt modelId="{2350B28A-97FA-44B9-94F4-DE446559DC0B}" type="parTrans" cxnId="{AB98A228-285F-4265-A83E-41996F9DC31A}">
      <dgm:prSet/>
      <dgm:spPr/>
      <dgm:t>
        <a:bodyPr/>
        <a:lstStyle/>
        <a:p>
          <a:endParaRPr lang="en-IN"/>
        </a:p>
      </dgm:t>
    </dgm:pt>
    <dgm:pt modelId="{BF3C3D9C-5B2B-42EC-AED1-51F3B91C8B34}" type="sibTrans" cxnId="{AB98A228-285F-4265-A83E-41996F9DC31A}">
      <dgm:prSet/>
      <dgm:spPr/>
      <dgm:t>
        <a:bodyPr/>
        <a:lstStyle/>
        <a:p>
          <a:endParaRPr lang="en-IN"/>
        </a:p>
      </dgm:t>
    </dgm:pt>
    <dgm:pt modelId="{1F13E8A0-AC37-4401-9A0B-54C7E79D0D01}" type="pres">
      <dgm:prSet presAssocID="{EBF05F42-D458-4FFA-B419-604918BB7BAF}" presName="linearFlow" presStyleCnt="0">
        <dgm:presLayoutVars>
          <dgm:resizeHandles val="exact"/>
        </dgm:presLayoutVars>
      </dgm:prSet>
      <dgm:spPr/>
    </dgm:pt>
    <dgm:pt modelId="{6ACC8346-7D83-4B6A-A70F-BC738EADF3F0}" type="pres">
      <dgm:prSet presAssocID="{2B38E0DF-85BF-4D78-8E9A-C89BE429D59D}" presName="node" presStyleLbl="node1" presStyleIdx="0" presStyleCnt="1" custLinFactNeighborX="175" custLinFactNeighborY="-3972">
        <dgm:presLayoutVars>
          <dgm:bulletEnabled val="1"/>
        </dgm:presLayoutVars>
      </dgm:prSet>
      <dgm:spPr/>
    </dgm:pt>
  </dgm:ptLst>
  <dgm:cxnLst>
    <dgm:cxn modelId="{AB98A228-285F-4265-A83E-41996F9DC31A}" srcId="{EBF05F42-D458-4FFA-B419-604918BB7BAF}" destId="{2B38E0DF-85BF-4D78-8E9A-C89BE429D59D}" srcOrd="0" destOrd="0" parTransId="{2350B28A-97FA-44B9-94F4-DE446559DC0B}" sibTransId="{BF3C3D9C-5B2B-42EC-AED1-51F3B91C8B34}"/>
    <dgm:cxn modelId="{966B3777-2808-4653-89A1-48F994DBAB3A}" type="presOf" srcId="{2B38E0DF-85BF-4D78-8E9A-C89BE429D59D}" destId="{6ACC8346-7D83-4B6A-A70F-BC738EADF3F0}" srcOrd="0" destOrd="0" presId="urn:microsoft.com/office/officeart/2005/8/layout/process2"/>
    <dgm:cxn modelId="{A09264D3-4D33-460A-B216-EF3899E234A4}" type="presOf" srcId="{EBF05F42-D458-4FFA-B419-604918BB7BAF}" destId="{1F13E8A0-AC37-4401-9A0B-54C7E79D0D01}" srcOrd="0" destOrd="0" presId="urn:microsoft.com/office/officeart/2005/8/layout/process2"/>
    <dgm:cxn modelId="{D6B2DADD-5048-4B84-92D5-BDAB9C388984}" type="presParOf" srcId="{1F13E8A0-AC37-4401-9A0B-54C7E79D0D01}" destId="{6ACC8346-7D83-4B6A-A70F-BC738EADF3F0}" srcOrd="0"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CC8346-7D83-4B6A-A70F-BC738EADF3F0}">
      <dsp:nvSpPr>
        <dsp:cNvPr id="0" name=""/>
        <dsp:cNvSpPr/>
      </dsp:nvSpPr>
      <dsp:spPr>
        <a:xfrm>
          <a:off x="0" y="0"/>
          <a:ext cx="8001000" cy="5404915"/>
        </a:xfrm>
        <a:prstGeom prst="roundRect">
          <a:avLst>
            <a:gd name="adj" fmla="val 10000"/>
          </a:avLst>
        </a:prstGeom>
        <a:solidFill>
          <a:schemeClr val="accent2">
            <a:shade val="50000"/>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304800" tIns="304800" rIns="304800" bIns="304800" numCol="1" spcCol="1270" anchor="ctr" anchorCtr="0">
          <a:noAutofit/>
        </a:bodyPr>
        <a:lstStyle/>
        <a:p>
          <a:pPr marL="0" lvl="0" indent="0" algn="ctr" defTabSz="3556000">
            <a:lnSpc>
              <a:spcPct val="90000"/>
            </a:lnSpc>
            <a:spcBef>
              <a:spcPct val="0"/>
            </a:spcBef>
            <a:spcAft>
              <a:spcPct val="35000"/>
            </a:spcAft>
            <a:buNone/>
          </a:pPr>
          <a:r>
            <a:rPr lang="en-IN" sz="8000" b="1" kern="1200" dirty="0">
              <a:solidFill>
                <a:srgbClr val="FF0000"/>
              </a:solidFill>
            </a:rPr>
            <a:t>Work from home </a:t>
          </a:r>
        </a:p>
      </dsp:txBody>
      <dsp:txXfrm>
        <a:off x="158305" y="158305"/>
        <a:ext cx="7684390" cy="50883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CC8346-7D83-4B6A-A70F-BC738EADF3F0}">
      <dsp:nvSpPr>
        <dsp:cNvPr id="0" name=""/>
        <dsp:cNvSpPr/>
      </dsp:nvSpPr>
      <dsp:spPr>
        <a:xfrm>
          <a:off x="0" y="0"/>
          <a:ext cx="8001000" cy="5404915"/>
        </a:xfrm>
        <a:prstGeom prst="roundRect">
          <a:avLst>
            <a:gd name="adj" fmla="val 10000"/>
          </a:avLst>
        </a:prstGeom>
        <a:solidFill>
          <a:schemeClr val="accent2">
            <a:shade val="50000"/>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304800" tIns="304800" rIns="304800" bIns="304800" numCol="1" spcCol="1270" anchor="ctr" anchorCtr="0">
          <a:noAutofit/>
        </a:bodyPr>
        <a:lstStyle/>
        <a:p>
          <a:pPr marL="0" lvl="0" indent="0" algn="ctr" defTabSz="3556000">
            <a:lnSpc>
              <a:spcPct val="90000"/>
            </a:lnSpc>
            <a:spcBef>
              <a:spcPct val="0"/>
            </a:spcBef>
            <a:spcAft>
              <a:spcPct val="35000"/>
            </a:spcAft>
            <a:buNone/>
          </a:pPr>
          <a:r>
            <a:rPr lang="en-IN" sz="8000" b="1" kern="1200" dirty="0">
              <a:solidFill>
                <a:srgbClr val="FF0000"/>
              </a:solidFill>
            </a:rPr>
            <a:t>Work from home </a:t>
          </a:r>
        </a:p>
      </dsp:txBody>
      <dsp:txXfrm>
        <a:off x="158305" y="158305"/>
        <a:ext cx="7684390" cy="5088305"/>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799D6D-E903-4679-8FEA-4FC52400E5AB}" type="datetimeFigureOut">
              <a:rPr lang="en-US" smtClean="0"/>
              <a:pPr/>
              <a:t>8/17/2020</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8405E028-9063-426E-9CF1-54D7B331D9E4}" type="slidenum">
              <a:rPr lang="en-US" smtClean="0"/>
              <a:pPr/>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17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799D6D-E903-4679-8FEA-4FC52400E5AB}" type="datetimeFigureOut">
              <a:rPr lang="en-US" smtClean="0"/>
              <a:pPr/>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5E028-9063-426E-9CF1-54D7B331D9E4}" type="slidenum">
              <a:rPr lang="en-US" smtClean="0"/>
              <a:pPr/>
              <a:t>‹#›</a:t>
            </a:fld>
            <a:endParaRPr lang="en-US"/>
          </a:p>
        </p:txBody>
      </p:sp>
    </p:spTree>
    <p:extLst>
      <p:ext uri="{BB962C8B-B14F-4D97-AF65-F5344CB8AC3E}">
        <p14:creationId xmlns:p14="http://schemas.microsoft.com/office/powerpoint/2010/main" val="3823498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799D6D-E903-4679-8FEA-4FC52400E5AB}" type="datetimeFigureOut">
              <a:rPr lang="en-US" smtClean="0"/>
              <a:pPr/>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5E028-9063-426E-9CF1-54D7B331D9E4}" type="slidenum">
              <a:rPr lang="en-US" smtClean="0"/>
              <a:pPr/>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1887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9144000" cy="6858000"/>
          </a:xfrm>
        </p:grpSpPr>
        <p:pic>
          <p:nvPicPr>
            <p:cNvPr id="7" name="Picture 6" descr="S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rot="5400000">
              <a:off x="3739196" y="525780"/>
              <a:ext cx="1664208" cy="612648"/>
            </a:xfrm>
            <a:prstGeom prst="rect">
              <a:avLst/>
            </a:prstGeom>
          </p:spPr>
        </p:pic>
        <p:pic>
          <p:nvPicPr>
            <p:cNvPr id="14" name="Picture 13"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rot="5400000">
              <a:off x="3739196" y="5719572"/>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58799D6D-E903-4679-8FEA-4FC52400E5AB}" type="datetimeFigureOut">
              <a:rPr lang="en-US" smtClean="0"/>
              <a:pPr/>
              <a:t>8/17/2020</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8405E028-9063-426E-9CF1-54D7B331D9E4}" type="slidenum">
              <a:rPr lang="en-US" smtClean="0"/>
              <a:pPr/>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1975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6" y="2354670"/>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799D6D-E903-4679-8FEA-4FC52400E5AB}" type="datetimeFigureOut">
              <a:rPr lang="en-US" smtClean="0"/>
              <a:pPr/>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5E028-9063-426E-9CF1-54D7B331D9E4}" type="slidenum">
              <a:rPr lang="en-US" smtClean="0"/>
              <a:pPr/>
              <a:t>‹#›</a:t>
            </a:fld>
            <a:endParaRPr lang="en-US"/>
          </a:p>
        </p:txBody>
      </p:sp>
    </p:spTree>
    <p:extLst>
      <p:ext uri="{BB962C8B-B14F-4D97-AF65-F5344CB8AC3E}">
        <p14:creationId xmlns:p14="http://schemas.microsoft.com/office/powerpoint/2010/main" val="2694756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799D6D-E903-4679-8FEA-4FC52400E5AB}" type="datetimeFigureOut">
              <a:rPr lang="en-US" smtClean="0"/>
              <a:pPr/>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5E028-9063-426E-9CF1-54D7B331D9E4}" type="slidenum">
              <a:rPr lang="en-US" smtClean="0"/>
              <a:pPr/>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5378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799D6D-E903-4679-8FEA-4FC52400E5AB}" type="datetimeFigureOut">
              <a:rPr lang="en-US" smtClean="0"/>
              <a:pPr/>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5E028-9063-426E-9CF1-54D7B331D9E4}" type="slidenum">
              <a:rPr lang="en-US" smtClean="0"/>
              <a:pPr/>
              <a:t>‹#›</a:t>
            </a:fld>
            <a:endParaRPr lang="en-US"/>
          </a:p>
        </p:txBody>
      </p:sp>
    </p:spTree>
    <p:extLst>
      <p:ext uri="{BB962C8B-B14F-4D97-AF65-F5344CB8AC3E}">
        <p14:creationId xmlns:p14="http://schemas.microsoft.com/office/powerpoint/2010/main" val="169707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799D6D-E903-4679-8FEA-4FC52400E5AB}" type="datetimeFigureOut">
              <a:rPr lang="en-US" smtClean="0"/>
              <a:pPr/>
              <a:t>8/17/2020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05E028-9063-426E-9CF1-54D7B331D9E4}" type="slidenum">
              <a:rPr lang="en-US" smtClean="0"/>
              <a:pPr/>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78351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799D6D-E903-4679-8FEA-4FC52400E5AB}" type="datetimeFigureOut">
              <a:rPr lang="en-US" smtClean="0"/>
              <a:pPr/>
              <a:t>8/17/2020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05E028-9063-426E-9CF1-54D7B331D9E4}" type="slidenum">
              <a:rPr lang="en-US" smtClean="0"/>
              <a:pPr/>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33832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99D6D-E903-4679-8FEA-4FC52400E5AB}" type="datetimeFigureOut">
              <a:rPr lang="en-US" smtClean="0"/>
              <a:pPr/>
              <a:t>8/17/2020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05E028-9063-426E-9CF1-54D7B331D9E4}" type="slidenum">
              <a:rPr lang="en-US" smtClean="0"/>
              <a:pPr/>
              <a:t>‹#›</a:t>
            </a:fld>
            <a:endParaRPr lang="en-US"/>
          </a:p>
        </p:txBody>
      </p:sp>
    </p:spTree>
    <p:extLst>
      <p:ext uri="{BB962C8B-B14F-4D97-AF65-F5344CB8AC3E}">
        <p14:creationId xmlns:p14="http://schemas.microsoft.com/office/powerpoint/2010/main" val="31137765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799D6D-E903-4679-8FEA-4FC52400E5AB}" type="datetimeFigureOut">
              <a:rPr lang="en-US" smtClean="0"/>
              <a:pPr/>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5E028-9063-426E-9CF1-54D7B331D9E4}" type="slidenum">
              <a:rPr lang="en-US" smtClean="0"/>
              <a:pPr/>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540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799D6D-E903-4679-8FEA-4FC52400E5AB}" type="datetimeFigureOut">
              <a:rPr lang="en-US" smtClean="0"/>
              <a:pPr/>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5E028-9063-426E-9CF1-54D7B331D9E4}"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78687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70"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799D6D-E903-4679-8FEA-4FC52400E5AB}" type="datetimeFigureOut">
              <a:rPr lang="en-US" smtClean="0"/>
              <a:pPr/>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5E028-9063-426E-9CF1-54D7B331D9E4}" type="slidenum">
              <a:rPr lang="en-US" smtClean="0"/>
              <a:pPr/>
              <a:t>‹#›</a:t>
            </a:fld>
            <a:endParaRPr lang="en-US"/>
          </a:p>
        </p:txBody>
      </p:sp>
    </p:spTree>
    <p:extLst>
      <p:ext uri="{BB962C8B-B14F-4D97-AF65-F5344CB8AC3E}">
        <p14:creationId xmlns:p14="http://schemas.microsoft.com/office/powerpoint/2010/main" val="10727985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799D6D-E903-4679-8FEA-4FC52400E5AB}" type="datetimeFigureOut">
              <a:rPr lang="en-US" smtClean="0"/>
              <a:pPr/>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5E028-9063-426E-9CF1-54D7B331D9E4}" type="slidenum">
              <a:rPr lang="en-US" smtClean="0"/>
              <a:pPr/>
              <a:t>‹#›</a:t>
            </a:fld>
            <a:endParaRPr lang="en-US"/>
          </a:p>
        </p:txBody>
      </p:sp>
    </p:spTree>
    <p:extLst>
      <p:ext uri="{BB962C8B-B14F-4D97-AF65-F5344CB8AC3E}">
        <p14:creationId xmlns:p14="http://schemas.microsoft.com/office/powerpoint/2010/main" val="15261634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799D6D-E903-4679-8FEA-4FC52400E5AB}" type="datetimeFigureOut">
              <a:rPr lang="en-US" smtClean="0"/>
              <a:pPr/>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5E028-9063-426E-9CF1-54D7B331D9E4}" type="slidenum">
              <a:rPr lang="en-US" smtClean="0"/>
              <a:pPr/>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29483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799D6D-E903-4679-8FEA-4FC52400E5AB}" type="datetimeFigureOut">
              <a:rPr lang="en-US" smtClean="0"/>
              <a:pPr/>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5E028-9063-426E-9CF1-54D7B331D9E4}" type="slidenum">
              <a:rPr lang="en-US" smtClean="0"/>
              <a:pPr/>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33319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799D6D-E903-4679-8FEA-4FC52400E5AB}" type="datetimeFigureOut">
              <a:rPr lang="en-US" smtClean="0"/>
              <a:pPr/>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5E028-9063-426E-9CF1-54D7B331D9E4}" type="slidenum">
              <a:rPr lang="en-US" smtClean="0"/>
              <a:pPr/>
              <a:t>‹#›</a:t>
            </a:fld>
            <a:endParaRPr lang="en-US"/>
          </a:p>
        </p:txBody>
      </p:sp>
    </p:spTree>
    <p:extLst>
      <p:ext uri="{BB962C8B-B14F-4D97-AF65-F5344CB8AC3E}">
        <p14:creationId xmlns:p14="http://schemas.microsoft.com/office/powerpoint/2010/main" val="34653384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799D6D-E903-4679-8FEA-4FC52400E5AB}" type="datetimeFigureOut">
              <a:rPr lang="en-US" smtClean="0"/>
              <a:pPr/>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5E028-9063-426E-9CF1-54D7B331D9E4}" type="slidenum">
              <a:rPr lang="en-US" smtClean="0"/>
              <a:pPr/>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63587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7"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799D6D-E903-4679-8FEA-4FC52400E5AB}" type="datetimeFigureOut">
              <a:rPr lang="en-US" smtClean="0"/>
              <a:pPr/>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5E028-9063-426E-9CF1-54D7B331D9E4}" type="slidenum">
              <a:rPr lang="en-US" smtClean="0"/>
              <a:pPr/>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96246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799D6D-E903-4679-8FEA-4FC52400E5AB}" type="datetimeFigureOut">
              <a:rPr lang="en-US" smtClean="0"/>
              <a:pPr/>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5E028-9063-426E-9CF1-54D7B331D9E4}" type="slidenum">
              <a:rPr lang="en-US" smtClean="0"/>
              <a:pPr/>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26423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799D6D-E903-4679-8FEA-4FC52400E5AB}" type="datetimeFigureOut">
              <a:rPr lang="en-US" smtClean="0"/>
              <a:pPr/>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5E028-9063-426E-9CF1-54D7B331D9E4}" type="slidenum">
              <a:rPr lang="en-US" smtClean="0"/>
              <a:pPr/>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6900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799D6D-E903-4679-8FEA-4FC52400E5AB}" type="datetimeFigureOut">
              <a:rPr lang="en-US" smtClean="0"/>
              <a:pPr/>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5E028-9063-426E-9CF1-54D7B331D9E4}" type="slidenum">
              <a:rPr lang="en-US" smtClean="0"/>
              <a:pPr/>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7735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799D6D-E903-4679-8FEA-4FC52400E5AB}" type="datetimeFigureOut">
              <a:rPr lang="en-US" smtClean="0"/>
              <a:pPr/>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5E028-9063-426E-9CF1-54D7B331D9E4}"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6277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799D6D-E903-4679-8FEA-4FC52400E5AB}" type="datetimeFigureOut">
              <a:rPr lang="en-US" smtClean="0"/>
              <a:pPr/>
              <a:t>8/17/2020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05E028-9063-426E-9CF1-54D7B331D9E4}" type="slidenum">
              <a:rPr lang="en-US" smtClean="0"/>
              <a:pPr/>
              <a:t>‹#›</a:t>
            </a:fld>
            <a:endParaRPr lang="en-US"/>
          </a:p>
        </p:txBody>
      </p:sp>
    </p:spTree>
    <p:extLst>
      <p:ext uri="{BB962C8B-B14F-4D97-AF65-F5344CB8AC3E}">
        <p14:creationId xmlns:p14="http://schemas.microsoft.com/office/powerpoint/2010/main" val="422318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799D6D-E903-4679-8FEA-4FC52400E5AB}" type="datetimeFigureOut">
              <a:rPr lang="en-US" smtClean="0"/>
              <a:pPr/>
              <a:t>8/17/2020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05E028-9063-426E-9CF1-54D7B331D9E4}" type="slidenum">
              <a:rPr lang="en-US" smtClean="0"/>
              <a:pPr/>
              <a:t>‹#›</a:t>
            </a:fld>
            <a:endParaRPr lang="en-US"/>
          </a:p>
        </p:txBody>
      </p:sp>
    </p:spTree>
    <p:extLst>
      <p:ext uri="{BB962C8B-B14F-4D97-AF65-F5344CB8AC3E}">
        <p14:creationId xmlns:p14="http://schemas.microsoft.com/office/powerpoint/2010/main" val="1590090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99D6D-E903-4679-8FEA-4FC52400E5AB}" type="datetimeFigureOut">
              <a:rPr lang="en-US" smtClean="0"/>
              <a:pPr/>
              <a:t>8/17/2020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05E028-9063-426E-9CF1-54D7B331D9E4}" type="slidenum">
              <a:rPr lang="en-US" smtClean="0"/>
              <a:pPr/>
              <a:t>‹#›</a:t>
            </a:fld>
            <a:endParaRPr lang="en-US"/>
          </a:p>
        </p:txBody>
      </p:sp>
    </p:spTree>
    <p:extLst>
      <p:ext uri="{BB962C8B-B14F-4D97-AF65-F5344CB8AC3E}">
        <p14:creationId xmlns:p14="http://schemas.microsoft.com/office/powerpoint/2010/main" val="183856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8799D6D-E903-4679-8FEA-4FC52400E5AB}" type="datetimeFigureOut">
              <a:rPr lang="en-US" smtClean="0"/>
              <a:pPr/>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5E028-9063-426E-9CF1-54D7B331D9E4}" type="slidenum">
              <a:rPr lang="en-US" smtClean="0"/>
              <a:pPr/>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9244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8799D6D-E903-4679-8FEA-4FC52400E5AB}" type="datetimeFigureOut">
              <a:rPr lang="en-US" smtClean="0"/>
              <a:pPr/>
              <a:t>8/17/2020</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8405E028-9063-426E-9CF1-54D7B331D9E4}" type="slidenum">
              <a:rPr lang="en-US" smtClean="0"/>
              <a:pPr/>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8931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4.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8799D6D-E903-4679-8FEA-4FC52400E5AB}" type="datetimeFigureOut">
              <a:rPr lang="en-US" smtClean="0"/>
              <a:pPr/>
              <a:t>8/17/2020</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8405E028-9063-426E-9CF1-54D7B331D9E4}" type="slidenum">
              <a:rPr lang="en-US" smtClean="0"/>
              <a:pPr/>
              <a:t>‹#›</a:t>
            </a:fld>
            <a:endParaRPr lang="en-US"/>
          </a:p>
        </p:txBody>
      </p:sp>
    </p:spTree>
    <p:extLst>
      <p:ext uri="{BB962C8B-B14F-4D97-AF65-F5344CB8AC3E}">
        <p14:creationId xmlns:p14="http://schemas.microsoft.com/office/powerpoint/2010/main" val="107611712"/>
      </p:ext>
    </p:extLst>
  </p:cSld>
  <p:clrMap bg1="lt1" tx1="dk1" bg2="lt2" tx2="dk2" accent1="accent1" accent2="accent2" accent3="accent3" accent4="accent4" accent5="accent5" accent6="accent6" hlink="hlink" folHlink="folHlink"/>
  <p:sldLayoutIdLst>
    <p:sldLayoutId id="2147484006" r:id="rId1"/>
    <p:sldLayoutId id="2147484007" r:id="rId2"/>
    <p:sldLayoutId id="2147484008" r:id="rId3"/>
    <p:sldLayoutId id="2147484009" r:id="rId4"/>
    <p:sldLayoutId id="2147484010" r:id="rId5"/>
    <p:sldLayoutId id="2147484011" r:id="rId6"/>
    <p:sldLayoutId id="2147484012" r:id="rId7"/>
    <p:sldLayoutId id="2147484013" r:id="rId8"/>
    <p:sldLayoutId id="2147484014" r:id="rId9"/>
    <p:sldLayoutId id="2147484015" r:id="rId10"/>
    <p:sldLayoutId id="2147484016"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44000" cy="6858001"/>
            <a:chOff x="0" y="0"/>
            <a:chExt cx="9144000" cy="6858001"/>
          </a:xfrm>
        </p:grpSpPr>
        <p:pic>
          <p:nvPicPr>
            <p:cNvPr id="8" name="Picture 7" descr="S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rot="5400000">
              <a:off x="4221675" y="39689"/>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rot="5400000">
              <a:off x="4221675" y="6211888"/>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8799D6D-E903-4679-8FEA-4FC52400E5AB}" type="datetimeFigureOut">
              <a:rPr lang="en-US" smtClean="0"/>
              <a:pPr/>
              <a:t>8/17/2020</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05E028-9063-426E-9CF1-54D7B331D9E4}" type="slidenum">
              <a:rPr lang="en-US" smtClean="0"/>
              <a:pPr/>
              <a:t>‹#›</a:t>
            </a:fld>
            <a:endParaRPr lang="en-US"/>
          </a:p>
        </p:txBody>
      </p:sp>
    </p:spTree>
    <p:extLst>
      <p:ext uri="{BB962C8B-B14F-4D97-AF65-F5344CB8AC3E}">
        <p14:creationId xmlns:p14="http://schemas.microsoft.com/office/powerpoint/2010/main" val="3560425096"/>
      </p:ext>
    </p:extLst>
  </p:cSld>
  <p:clrMap bg1="lt1" tx1="dk1" bg2="lt2" tx2="dk2" accent1="accent1" accent2="accent2" accent3="accent3" accent4="accent4" accent5="accent5" accent6="accent6" hlink="hlink" folHlink="folHlink"/>
  <p:sldLayoutIdLst>
    <p:sldLayoutId id="2147484054" r:id="rId1"/>
    <p:sldLayoutId id="2147484055" r:id="rId2"/>
    <p:sldLayoutId id="2147484056" r:id="rId3"/>
    <p:sldLayoutId id="2147484057" r:id="rId4"/>
    <p:sldLayoutId id="2147484058" r:id="rId5"/>
    <p:sldLayoutId id="2147484059" r:id="rId6"/>
    <p:sldLayoutId id="2147484060" r:id="rId7"/>
    <p:sldLayoutId id="2147484061" r:id="rId8"/>
    <p:sldLayoutId id="2147484062" r:id="rId9"/>
    <p:sldLayoutId id="2147484063" r:id="rId10"/>
    <p:sldLayoutId id="2147484064" r:id="rId11"/>
    <p:sldLayoutId id="2147484065" r:id="rId12"/>
    <p:sldLayoutId id="2147484066" r:id="rId13"/>
    <p:sldLayoutId id="2147484067" r:id="rId14"/>
    <p:sldLayoutId id="2147484068" r:id="rId15"/>
    <p:sldLayoutId id="2147484069" r:id="rId16"/>
    <p:sldLayoutId id="2147484070"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hyperlink" Target="http://www.ncs.gov.in/"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hyperlink" Target="https://www.ncs.gov.in/_layouts/15/NCSP/Registration.aspx"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59B75EA0-A8E9-4A71-933C-3AD1F5C8D205}"/>
              </a:ext>
            </a:extLst>
          </p:cNvPr>
          <p:cNvGraphicFramePr/>
          <p:nvPr>
            <p:extLst>
              <p:ext uri="{D42A27DB-BD31-4B8C-83A1-F6EECF244321}">
                <p14:modId xmlns:p14="http://schemas.microsoft.com/office/powerpoint/2010/main" val="332054583"/>
              </p:ext>
            </p:extLst>
          </p:nvPr>
        </p:nvGraphicFramePr>
        <p:xfrm>
          <a:off x="228600" y="685800"/>
          <a:ext cx="8001000" cy="5410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6">
            <a:extLst>
              <a:ext uri="{FF2B5EF4-FFF2-40B4-BE49-F238E27FC236}">
                <a16:creationId xmlns:a16="http://schemas.microsoft.com/office/drawing/2014/main" id="{2E428ED7-DB22-4F0F-A4C5-4A7E4780608B}"/>
              </a:ext>
            </a:extLst>
          </p:cNvPr>
          <p:cNvSpPr>
            <a:spLocks noGrp="1"/>
          </p:cNvSpPr>
          <p:nvPr>
            <p:ph type="ctrTitle"/>
          </p:nvPr>
        </p:nvSpPr>
        <p:spPr>
          <a:xfrm>
            <a:off x="1143000" y="552938"/>
            <a:ext cx="6858000" cy="418124"/>
          </a:xfrm>
        </p:spPr>
        <p:txBody>
          <a:bodyPr>
            <a:normAutofit fontScale="90000"/>
          </a:bodyPr>
          <a:lstStyle/>
          <a:p>
            <a:r>
              <a:rPr lang="en-IN" dirty="0"/>
              <a:t>`</a:t>
            </a:r>
          </a:p>
        </p:txBody>
      </p:sp>
      <p:sp>
        <p:nvSpPr>
          <p:cNvPr id="2" name="Rectangle 1">
            <a:extLst>
              <a:ext uri="{FF2B5EF4-FFF2-40B4-BE49-F238E27FC236}">
                <a16:creationId xmlns:a16="http://schemas.microsoft.com/office/drawing/2014/main" id="{EC93921B-DEA9-4A4D-A066-E6E761B784D3}"/>
              </a:ext>
            </a:extLst>
          </p:cNvPr>
          <p:cNvSpPr/>
          <p:nvPr/>
        </p:nvSpPr>
        <p:spPr>
          <a:xfrm>
            <a:off x="4800600" y="4648200"/>
            <a:ext cx="3200400" cy="9906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SURESH S</a:t>
            </a:r>
          </a:p>
          <a:p>
            <a:pPr algn="ctr"/>
            <a:r>
              <a:rPr lang="en-IN" dirty="0"/>
              <a:t>STATE BEST TEACHER AWARDEE</a:t>
            </a:r>
          </a:p>
        </p:txBody>
      </p:sp>
    </p:spTree>
    <p:extLst>
      <p:ext uri="{BB962C8B-B14F-4D97-AF65-F5344CB8AC3E}">
        <p14:creationId xmlns:p14="http://schemas.microsoft.com/office/powerpoint/2010/main" val="41952353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19100" y="552450"/>
            <a:ext cx="8305800" cy="5753100"/>
          </a:xfrm>
          <a:solidFill>
            <a:schemeClr val="accent4">
              <a:lumMod val="20000"/>
              <a:lumOff val="80000"/>
            </a:schemeClr>
          </a:solidFill>
        </p:spPr>
        <p:txBody>
          <a:bodyPr>
            <a:normAutofit fontScale="92500" lnSpcReduction="20000"/>
          </a:bodyPr>
          <a:lstStyle/>
          <a:p>
            <a:r>
              <a:rPr lang="en-US" sz="2800" b="1" dirty="0"/>
              <a:t>NCS Download Resume</a:t>
            </a:r>
          </a:p>
          <a:p>
            <a:r>
              <a:rPr lang="en-US" sz="2800" b="1" u="sng" dirty="0"/>
              <a:t>Jobseekers can download a standard CV by selecting View and download CV on the Left Navigation Panel</a:t>
            </a:r>
            <a:r>
              <a:rPr lang="en-US" sz="2800" b="1" dirty="0"/>
              <a:t>. The CV would be system generated as per the details updated by the jobseeker in View/Update NCS Profile.</a:t>
            </a:r>
          </a:p>
          <a:p>
            <a:r>
              <a:rPr lang="en-US" sz="2800" b="1" dirty="0"/>
              <a:t>Search and Apply for jobs</a:t>
            </a:r>
          </a:p>
          <a:p>
            <a:pPr lvl="0"/>
            <a:r>
              <a:rPr lang="en-US" sz="2800" b="1" dirty="0"/>
              <a:t>Once the profile is updated, Jobseeker </a:t>
            </a:r>
            <a:r>
              <a:rPr lang="en-US" sz="2800" b="1" u="sng" dirty="0"/>
              <a:t>can search for jobs by clicking on Search Jobs tab in the left navigation panel of the job seeker dashboard</a:t>
            </a:r>
          </a:p>
          <a:p>
            <a:pPr lvl="0"/>
            <a:r>
              <a:rPr lang="en-US" sz="2800" b="1" dirty="0"/>
              <a:t> search can be customized by using specific keywords, Location, Expected Salary, etc. or using advanced search parameters to further narrow down the results</a:t>
            </a:r>
          </a:p>
          <a:p>
            <a:pPr lvl="0"/>
            <a:r>
              <a:rPr lang="en-US" sz="2800" b="1" dirty="0"/>
              <a:t>After setting the search criteria, click the Search button to view search results in the Jobs section of the screen</a:t>
            </a:r>
          </a:p>
          <a:p>
            <a:endParaRPr lang="en-US" dirty="0"/>
          </a:p>
        </p:txBody>
      </p:sp>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FF03E-E26F-488D-A61A-77176FDB2A72}"/>
              </a:ext>
            </a:extLst>
          </p:cNvPr>
          <p:cNvSpPr>
            <a:spLocks noGrp="1"/>
          </p:cNvSpPr>
          <p:nvPr>
            <p:ph type="title"/>
          </p:nvPr>
        </p:nvSpPr>
        <p:spPr>
          <a:xfrm>
            <a:off x="695325" y="-56271"/>
            <a:ext cx="7753350" cy="1064454"/>
          </a:xfrm>
        </p:spPr>
        <p:txBody>
          <a:bodyPr/>
          <a:lstStyle/>
          <a:p>
            <a:endParaRPr lang="en-IN" dirty="0"/>
          </a:p>
        </p:txBody>
      </p:sp>
      <p:sp>
        <p:nvSpPr>
          <p:cNvPr id="3" name="Content Placeholder 2">
            <a:extLst>
              <a:ext uri="{FF2B5EF4-FFF2-40B4-BE49-F238E27FC236}">
                <a16:creationId xmlns:a16="http://schemas.microsoft.com/office/drawing/2014/main" id="{DB3EACA2-C875-41C6-BAE4-DD0443C2275C}"/>
              </a:ext>
            </a:extLst>
          </p:cNvPr>
          <p:cNvSpPr>
            <a:spLocks noGrp="1"/>
          </p:cNvSpPr>
          <p:nvPr>
            <p:ph idx="1"/>
          </p:nvPr>
        </p:nvSpPr>
        <p:spPr>
          <a:xfrm>
            <a:off x="457200" y="457200"/>
            <a:ext cx="8305800" cy="5943600"/>
          </a:xfrm>
          <a:solidFill>
            <a:schemeClr val="accent5">
              <a:lumMod val="40000"/>
              <a:lumOff val="60000"/>
            </a:schemeClr>
          </a:solidFill>
        </p:spPr>
        <p:txBody>
          <a:bodyPr>
            <a:normAutofit/>
          </a:bodyPr>
          <a:lstStyle/>
          <a:p>
            <a:pPr lvl="0"/>
            <a:r>
              <a:rPr lang="en-US" sz="2400" b="1" u="sng" dirty="0"/>
              <a:t>Jobseeker can also save his search criteria to get job notification emails on his registered email id.</a:t>
            </a:r>
          </a:p>
          <a:p>
            <a:pPr lvl="0"/>
            <a:r>
              <a:rPr lang="en-US" sz="2400" dirty="0"/>
              <a:t>The search results can also be refined using the filters in the right navigation of the search page  The job search results displays two types of jobs as follows:</a:t>
            </a:r>
          </a:p>
          <a:p>
            <a:pPr lvl="1"/>
            <a:r>
              <a:rPr lang="en-US" sz="2400" b="1" u="sng" dirty="0"/>
              <a:t>Direct Job Postings on NCS – Jobs posted on the NCS portal</a:t>
            </a:r>
          </a:p>
          <a:p>
            <a:pPr lvl="1"/>
            <a:r>
              <a:rPr lang="en-US" sz="2400" b="1" u="sng" dirty="0"/>
              <a:t>Job Postings by NCS Partners – Jobs posted on the NCS portal by partners</a:t>
            </a:r>
          </a:p>
          <a:p>
            <a:pPr lvl="0"/>
            <a:r>
              <a:rPr lang="en-US" sz="2400" dirty="0"/>
              <a:t>Click the “Apply” button on right side of each job posting to apply for that particular job role</a:t>
            </a:r>
          </a:p>
          <a:p>
            <a:pPr lvl="0"/>
            <a:r>
              <a:rPr lang="en-US" sz="2400" dirty="0"/>
              <a:t>For NCS partner jobs, jobseeker would be redirected to the partner’s website to finish the application process</a:t>
            </a:r>
          </a:p>
          <a:p>
            <a:endParaRPr lang="en-IN" dirty="0"/>
          </a:p>
        </p:txBody>
      </p:sp>
    </p:spTree>
    <p:extLst>
      <p:ext uri="{BB962C8B-B14F-4D97-AF65-F5344CB8AC3E}">
        <p14:creationId xmlns:p14="http://schemas.microsoft.com/office/powerpoint/2010/main" val="6982309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25474"/>
          </a:xfrm>
        </p:spPr>
        <p:txBody>
          <a:bodyPr>
            <a:normAutofit fontScale="90000"/>
          </a:bodyPr>
          <a:lstStyle/>
          <a:p>
            <a:endParaRPr lang="en-US" dirty="0"/>
          </a:p>
        </p:txBody>
      </p:sp>
      <p:sp>
        <p:nvSpPr>
          <p:cNvPr id="3" name="Content Placeholder 2"/>
          <p:cNvSpPr>
            <a:spLocks noGrp="1"/>
          </p:cNvSpPr>
          <p:nvPr>
            <p:ph idx="1"/>
          </p:nvPr>
        </p:nvSpPr>
        <p:spPr>
          <a:xfrm>
            <a:off x="625133" y="1447799"/>
            <a:ext cx="7886700" cy="5045073"/>
          </a:xfrm>
          <a:solidFill>
            <a:srgbClr val="92D050"/>
          </a:solidFill>
        </p:spPr>
        <p:txBody>
          <a:bodyPr>
            <a:normAutofit fontScale="92500" lnSpcReduction="10000"/>
          </a:bodyPr>
          <a:lstStyle/>
          <a:p>
            <a:r>
              <a:rPr lang="en-US" sz="2800" dirty="0">
                <a:latin typeface="Arial Black" panose="020B0A04020102020204" pitchFamily="34" charset="0"/>
              </a:rPr>
              <a:t>NCS Scheduled Interview</a:t>
            </a:r>
          </a:p>
          <a:p>
            <a:pPr lvl="0"/>
            <a:r>
              <a:rPr lang="en-US" sz="2800" dirty="0">
                <a:latin typeface="Arial Black" panose="020B0A04020102020204" pitchFamily="34" charset="0"/>
              </a:rPr>
              <a:t>If an employer has selected the job seeker for an interview the same can be viewed by the jobseeker</a:t>
            </a:r>
          </a:p>
          <a:p>
            <a:pPr lvl="0"/>
            <a:r>
              <a:rPr lang="en-US" sz="2800" dirty="0">
                <a:latin typeface="Arial Black" panose="020B0A04020102020204" pitchFamily="34" charset="0"/>
              </a:rPr>
              <a:t>Job seekers can view all of his/her scheduled interviews with various employers in My Interviews tab section in the Left Panel of the job seeker dashboard</a:t>
            </a:r>
          </a:p>
          <a:p>
            <a:pPr lvl="0"/>
            <a:r>
              <a:rPr lang="en-US" sz="2800" dirty="0">
                <a:latin typeface="Arial Black" panose="020B0A04020102020204" pitchFamily="34" charset="0"/>
              </a:rPr>
              <a:t>Jobseekers have the option to accept the interview invite or reject the same requesting for a change in slot</a:t>
            </a:r>
          </a:p>
          <a:p>
            <a:endParaRPr lang="en-US" dirty="0"/>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886700" cy="1325563"/>
          </a:xfrm>
        </p:spPr>
        <p:txBody>
          <a:bodyPr/>
          <a:lstStyle/>
          <a:p>
            <a:endParaRPr lang="en-US" dirty="0"/>
          </a:p>
        </p:txBody>
      </p:sp>
      <p:sp>
        <p:nvSpPr>
          <p:cNvPr id="3" name="Content Placeholder 2"/>
          <p:cNvSpPr>
            <a:spLocks noGrp="1"/>
          </p:cNvSpPr>
          <p:nvPr>
            <p:ph idx="1"/>
          </p:nvPr>
        </p:nvSpPr>
        <p:spPr>
          <a:solidFill>
            <a:schemeClr val="tx2">
              <a:lumMod val="20000"/>
              <a:lumOff val="80000"/>
            </a:schemeClr>
          </a:solidFill>
        </p:spPr>
        <p:txBody>
          <a:bodyPr>
            <a:normAutofit fontScale="55000" lnSpcReduction="20000"/>
          </a:bodyPr>
          <a:lstStyle/>
          <a:p>
            <a:r>
              <a:rPr lang="en-US" sz="3200" dirty="0">
                <a:latin typeface="Arial Black" panose="020B0A04020102020204" pitchFamily="34" charset="0"/>
              </a:rPr>
              <a:t>National Career Service Contact Number</a:t>
            </a:r>
          </a:p>
          <a:p>
            <a:endParaRPr lang="en-US" sz="3200" dirty="0">
              <a:latin typeface="Arial Black" panose="020B0A04020102020204" pitchFamily="34" charset="0"/>
            </a:endParaRPr>
          </a:p>
          <a:p>
            <a:pPr lvl="0"/>
            <a:r>
              <a:rPr lang="en-US" sz="3200" b="1" dirty="0">
                <a:latin typeface="Arial Black" panose="020B0A04020102020204" pitchFamily="34" charset="0"/>
              </a:rPr>
              <a:t>National Career Service Centre for Differently Abled, Himachal Pradesh:</a:t>
            </a:r>
            <a:r>
              <a:rPr lang="en-US" sz="3200" dirty="0">
                <a:latin typeface="Arial Black" panose="020B0A04020102020204" pitchFamily="34" charset="0"/>
              </a:rPr>
              <a:t> 1800 425 1514</a:t>
            </a:r>
          </a:p>
          <a:p>
            <a:pPr lvl="0"/>
            <a:endParaRPr lang="en-US" sz="3200" dirty="0">
              <a:latin typeface="Arial Black" panose="020B0A04020102020204" pitchFamily="34" charset="0"/>
            </a:endParaRPr>
          </a:p>
          <a:p>
            <a:pPr lvl="0"/>
            <a:r>
              <a:rPr lang="en-US" sz="3200" b="1" dirty="0">
                <a:latin typeface="Arial Black" panose="020B0A04020102020204" pitchFamily="34" charset="0"/>
              </a:rPr>
              <a:t>National Career Service, New Delhi:</a:t>
            </a:r>
            <a:r>
              <a:rPr lang="en-US" sz="3200" dirty="0">
                <a:latin typeface="Arial Black" panose="020B0A04020102020204" pitchFamily="34" charset="0"/>
              </a:rPr>
              <a:t> 011 2237 2704</a:t>
            </a:r>
          </a:p>
          <a:p>
            <a:pPr lvl="0"/>
            <a:endParaRPr lang="en-US" sz="3200" dirty="0">
              <a:latin typeface="Arial Black" panose="020B0A04020102020204" pitchFamily="34" charset="0"/>
            </a:endParaRPr>
          </a:p>
          <a:p>
            <a:pPr lvl="0"/>
            <a:r>
              <a:rPr lang="en-US" sz="3200" b="1" dirty="0">
                <a:latin typeface="Arial Black" panose="020B0A04020102020204" pitchFamily="34" charset="0"/>
              </a:rPr>
              <a:t>National Institute for Career Service (NICS), Ministry of </a:t>
            </a:r>
            <a:r>
              <a:rPr lang="en-US" sz="3200" b="1" dirty="0" err="1">
                <a:latin typeface="Arial Black" panose="020B0A04020102020204" pitchFamily="34" charset="0"/>
              </a:rPr>
              <a:t>Labour</a:t>
            </a:r>
            <a:r>
              <a:rPr lang="en-US" sz="3200" b="1" dirty="0">
                <a:latin typeface="Arial Black" panose="020B0A04020102020204" pitchFamily="34" charset="0"/>
              </a:rPr>
              <a:t> &amp; Employment, UP:</a:t>
            </a:r>
            <a:r>
              <a:rPr lang="en-US" sz="3200" dirty="0">
                <a:latin typeface="Arial Black" panose="020B0A04020102020204" pitchFamily="34" charset="0"/>
              </a:rPr>
              <a:t> 0120 240 5623</a:t>
            </a:r>
          </a:p>
          <a:p>
            <a:endParaRPr lang="en-US" dirty="0"/>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59B75EA0-A8E9-4A71-933C-3AD1F5C8D205}"/>
              </a:ext>
            </a:extLst>
          </p:cNvPr>
          <p:cNvGraphicFramePr/>
          <p:nvPr>
            <p:extLst>
              <p:ext uri="{D42A27DB-BD31-4B8C-83A1-F6EECF244321}">
                <p14:modId xmlns:p14="http://schemas.microsoft.com/office/powerpoint/2010/main" val="2492044954"/>
              </p:ext>
            </p:extLst>
          </p:nvPr>
        </p:nvGraphicFramePr>
        <p:xfrm>
          <a:off x="228600" y="685800"/>
          <a:ext cx="8001000" cy="5410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6">
            <a:extLst>
              <a:ext uri="{FF2B5EF4-FFF2-40B4-BE49-F238E27FC236}">
                <a16:creationId xmlns:a16="http://schemas.microsoft.com/office/drawing/2014/main" id="{2E428ED7-DB22-4F0F-A4C5-4A7E4780608B}"/>
              </a:ext>
            </a:extLst>
          </p:cNvPr>
          <p:cNvSpPr>
            <a:spLocks noGrp="1"/>
          </p:cNvSpPr>
          <p:nvPr>
            <p:ph type="ctrTitle"/>
          </p:nvPr>
        </p:nvSpPr>
        <p:spPr>
          <a:xfrm>
            <a:off x="1143000" y="552938"/>
            <a:ext cx="6858000" cy="418124"/>
          </a:xfrm>
        </p:spPr>
        <p:txBody>
          <a:bodyPr>
            <a:normAutofit fontScale="90000"/>
          </a:bodyPr>
          <a:lstStyle/>
          <a:p>
            <a:r>
              <a:rPr lang="en-IN" dirty="0"/>
              <a:t>`</a:t>
            </a:r>
          </a:p>
        </p:txBody>
      </p:sp>
    </p:spTree>
    <p:extLst>
      <p:ext uri="{BB962C8B-B14F-4D97-AF65-F5344CB8AC3E}">
        <p14:creationId xmlns:p14="http://schemas.microsoft.com/office/powerpoint/2010/main" val="8121102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2DD603F-6AC9-46D0-8B10-7A1F34A15F86}"/>
              </a:ext>
            </a:extLst>
          </p:cNvPr>
          <p:cNvSpPr>
            <a:spLocks noGrp="1"/>
          </p:cNvSpPr>
          <p:nvPr>
            <p:ph type="title"/>
          </p:nvPr>
        </p:nvSpPr>
        <p:spPr>
          <a:xfrm>
            <a:off x="1172633" y="533401"/>
            <a:ext cx="6218767" cy="304800"/>
          </a:xfrm>
        </p:spPr>
        <p:txBody>
          <a:bodyPr>
            <a:normAutofit fontScale="90000"/>
          </a:bodyPr>
          <a:lstStyle/>
          <a:p>
            <a:endParaRPr lang="en-IN" dirty="0"/>
          </a:p>
        </p:txBody>
      </p:sp>
      <p:graphicFrame>
        <p:nvGraphicFramePr>
          <p:cNvPr id="4" name="Content Placeholder 3">
            <a:extLst>
              <a:ext uri="{FF2B5EF4-FFF2-40B4-BE49-F238E27FC236}">
                <a16:creationId xmlns:a16="http://schemas.microsoft.com/office/drawing/2014/main" id="{12E4F3B3-2E19-47E1-A3B7-D090E7E03418}"/>
              </a:ext>
            </a:extLst>
          </p:cNvPr>
          <p:cNvGraphicFramePr>
            <a:graphicFrameLocks noGrp="1"/>
          </p:cNvGraphicFramePr>
          <p:nvPr>
            <p:ph sz="half" idx="1"/>
            <p:extLst>
              <p:ext uri="{D42A27DB-BD31-4B8C-83A1-F6EECF244321}">
                <p14:modId xmlns:p14="http://schemas.microsoft.com/office/powerpoint/2010/main" val="2241965179"/>
              </p:ext>
            </p:extLst>
          </p:nvPr>
        </p:nvGraphicFramePr>
        <p:xfrm>
          <a:off x="685800" y="685801"/>
          <a:ext cx="3429000" cy="6184976"/>
        </p:xfrm>
        <a:graphic>
          <a:graphicData uri="http://schemas.openxmlformats.org/drawingml/2006/table">
            <a:tbl>
              <a:tblPr/>
              <a:tblGrid>
                <a:gridCol w="3429000">
                  <a:extLst>
                    <a:ext uri="{9D8B030D-6E8A-4147-A177-3AD203B41FA5}">
                      <a16:colId xmlns:a16="http://schemas.microsoft.com/office/drawing/2014/main" val="3209379022"/>
                    </a:ext>
                  </a:extLst>
                </a:gridCol>
              </a:tblGrid>
              <a:tr h="379768">
                <a:tc>
                  <a:txBody>
                    <a:bodyPr/>
                    <a:lstStyle/>
                    <a:p>
                      <a:endParaRPr lang="en-IN" dirty="0">
                        <a:effectLst/>
                      </a:endParaRPr>
                    </a:p>
                  </a:txBody>
                  <a:tcPr anchor="ctr">
                    <a:lnL>
                      <a:noFill/>
                    </a:lnL>
                    <a:lnR>
                      <a:noFill/>
                    </a:lnR>
                    <a:lnT>
                      <a:noFill/>
                    </a:lnT>
                    <a:lnB>
                      <a:noFill/>
                    </a:lnB>
                  </a:tcPr>
                </a:tc>
                <a:extLst>
                  <a:ext uri="{0D108BD9-81ED-4DB2-BD59-A6C34878D82A}">
                    <a16:rowId xmlns:a16="http://schemas.microsoft.com/office/drawing/2014/main" val="2822127261"/>
                  </a:ext>
                </a:extLst>
              </a:tr>
              <a:tr h="379768">
                <a:tc>
                  <a:txBody>
                    <a:bodyPr/>
                    <a:lstStyle/>
                    <a:p>
                      <a:endParaRPr lang="en-IN" dirty="0">
                        <a:effectLst/>
                      </a:endParaRPr>
                    </a:p>
                  </a:txBody>
                  <a:tcPr anchor="ctr">
                    <a:lnL>
                      <a:noFill/>
                    </a:lnL>
                    <a:lnR>
                      <a:noFill/>
                    </a:lnR>
                    <a:lnT>
                      <a:noFill/>
                    </a:lnT>
                    <a:lnB>
                      <a:noFill/>
                    </a:lnB>
                  </a:tcPr>
                </a:tc>
                <a:extLst>
                  <a:ext uri="{0D108BD9-81ED-4DB2-BD59-A6C34878D82A}">
                    <a16:rowId xmlns:a16="http://schemas.microsoft.com/office/drawing/2014/main" val="4184321082"/>
                  </a:ext>
                </a:extLst>
              </a:tr>
              <a:tr h="929439">
                <a:tc>
                  <a:txBody>
                    <a:bodyPr/>
                    <a:lstStyle/>
                    <a:p>
                      <a:r>
                        <a:rPr lang="en-IN" sz="3200" dirty="0">
                          <a:effectLst/>
                        </a:rPr>
                        <a:t>Finance and Insurance</a:t>
                      </a:r>
                    </a:p>
                  </a:txBody>
                  <a:tcPr anchor="ctr">
                    <a:lnL>
                      <a:noFill/>
                    </a:lnL>
                    <a:lnR>
                      <a:noFill/>
                    </a:lnR>
                    <a:lnT>
                      <a:noFill/>
                    </a:lnT>
                    <a:lnB>
                      <a:noFill/>
                    </a:lnB>
                  </a:tcPr>
                </a:tc>
                <a:extLst>
                  <a:ext uri="{0D108BD9-81ED-4DB2-BD59-A6C34878D82A}">
                    <a16:rowId xmlns:a16="http://schemas.microsoft.com/office/drawing/2014/main" val="2174949191"/>
                  </a:ext>
                </a:extLst>
              </a:tr>
              <a:tr h="929439">
                <a:tc>
                  <a:txBody>
                    <a:bodyPr/>
                    <a:lstStyle/>
                    <a:p>
                      <a:r>
                        <a:rPr lang="en-IN" sz="3200" dirty="0">
                          <a:effectLst/>
                        </a:rPr>
                        <a:t>Other Service Activities</a:t>
                      </a:r>
                    </a:p>
                  </a:txBody>
                  <a:tcPr anchor="ctr">
                    <a:lnL>
                      <a:noFill/>
                    </a:lnL>
                    <a:lnR>
                      <a:noFill/>
                    </a:lnR>
                    <a:lnT>
                      <a:noFill/>
                    </a:lnT>
                    <a:lnB>
                      <a:noFill/>
                    </a:lnB>
                  </a:tcPr>
                </a:tc>
                <a:extLst>
                  <a:ext uri="{0D108BD9-81ED-4DB2-BD59-A6C34878D82A}">
                    <a16:rowId xmlns:a16="http://schemas.microsoft.com/office/drawing/2014/main" val="2000377334"/>
                  </a:ext>
                </a:extLst>
              </a:tr>
              <a:tr h="929439">
                <a:tc>
                  <a:txBody>
                    <a:bodyPr/>
                    <a:lstStyle/>
                    <a:p>
                      <a:r>
                        <a:rPr lang="en-IN" sz="3200" dirty="0">
                          <a:effectLst/>
                        </a:rPr>
                        <a:t>Agriculture and Related</a:t>
                      </a:r>
                    </a:p>
                  </a:txBody>
                  <a:tcPr anchor="ctr">
                    <a:lnL>
                      <a:noFill/>
                    </a:lnL>
                    <a:lnR>
                      <a:noFill/>
                    </a:lnR>
                    <a:lnT>
                      <a:noFill/>
                    </a:lnT>
                    <a:lnB>
                      <a:noFill/>
                    </a:lnB>
                  </a:tcPr>
                </a:tc>
                <a:extLst>
                  <a:ext uri="{0D108BD9-81ED-4DB2-BD59-A6C34878D82A}">
                    <a16:rowId xmlns:a16="http://schemas.microsoft.com/office/drawing/2014/main" val="436994102"/>
                  </a:ext>
                </a:extLst>
              </a:tr>
              <a:tr h="504553">
                <a:tc>
                  <a:txBody>
                    <a:bodyPr/>
                    <a:lstStyle/>
                    <a:p>
                      <a:r>
                        <a:rPr lang="en-IN" sz="3200" dirty="0">
                          <a:effectLst/>
                        </a:rPr>
                        <a:t>Health</a:t>
                      </a:r>
                    </a:p>
                  </a:txBody>
                  <a:tcPr anchor="ctr">
                    <a:lnL>
                      <a:noFill/>
                    </a:lnL>
                    <a:lnR>
                      <a:noFill/>
                    </a:lnR>
                    <a:lnT>
                      <a:noFill/>
                    </a:lnT>
                    <a:lnB>
                      <a:noFill/>
                    </a:lnB>
                  </a:tcPr>
                </a:tc>
                <a:extLst>
                  <a:ext uri="{0D108BD9-81ED-4DB2-BD59-A6C34878D82A}">
                    <a16:rowId xmlns:a16="http://schemas.microsoft.com/office/drawing/2014/main" val="3838690696"/>
                  </a:ext>
                </a:extLst>
              </a:tr>
              <a:tr h="504553">
                <a:tc>
                  <a:txBody>
                    <a:bodyPr/>
                    <a:lstStyle/>
                    <a:p>
                      <a:r>
                        <a:rPr lang="en-IN" sz="3200" dirty="0">
                          <a:effectLst/>
                        </a:rPr>
                        <a:t>Manufacturing</a:t>
                      </a:r>
                    </a:p>
                  </a:txBody>
                  <a:tcPr anchor="ctr">
                    <a:lnL>
                      <a:noFill/>
                    </a:lnL>
                    <a:lnR>
                      <a:noFill/>
                    </a:lnR>
                    <a:lnT>
                      <a:noFill/>
                    </a:lnT>
                    <a:lnB>
                      <a:noFill/>
                    </a:lnB>
                  </a:tcPr>
                </a:tc>
                <a:extLst>
                  <a:ext uri="{0D108BD9-81ED-4DB2-BD59-A6C34878D82A}">
                    <a16:rowId xmlns:a16="http://schemas.microsoft.com/office/drawing/2014/main" val="2241893032"/>
                  </a:ext>
                </a:extLst>
              </a:tr>
              <a:tr h="929439">
                <a:tc>
                  <a:txBody>
                    <a:bodyPr/>
                    <a:lstStyle/>
                    <a:p>
                      <a:r>
                        <a:rPr lang="en-IN" sz="3200" dirty="0">
                          <a:effectLst/>
                        </a:rPr>
                        <a:t>Wholesale and Retail</a:t>
                      </a:r>
                    </a:p>
                  </a:txBody>
                  <a:tcPr anchor="ctr">
                    <a:lnL>
                      <a:noFill/>
                    </a:lnL>
                    <a:lnR>
                      <a:noFill/>
                    </a:lnR>
                    <a:lnT>
                      <a:noFill/>
                    </a:lnT>
                    <a:lnB>
                      <a:noFill/>
                    </a:lnB>
                  </a:tcPr>
                </a:tc>
                <a:extLst>
                  <a:ext uri="{0D108BD9-81ED-4DB2-BD59-A6C34878D82A}">
                    <a16:rowId xmlns:a16="http://schemas.microsoft.com/office/drawing/2014/main" val="163739529"/>
                  </a:ext>
                </a:extLst>
              </a:tr>
            </a:tbl>
          </a:graphicData>
        </a:graphic>
      </p:graphicFrame>
      <p:graphicFrame>
        <p:nvGraphicFramePr>
          <p:cNvPr id="16" name="Content Placeholder 15">
            <a:extLst>
              <a:ext uri="{FF2B5EF4-FFF2-40B4-BE49-F238E27FC236}">
                <a16:creationId xmlns:a16="http://schemas.microsoft.com/office/drawing/2014/main" id="{F0B30B41-251D-40DB-B92C-B8A1F715728B}"/>
              </a:ext>
            </a:extLst>
          </p:cNvPr>
          <p:cNvGraphicFramePr>
            <a:graphicFrameLocks noGrp="1"/>
          </p:cNvGraphicFramePr>
          <p:nvPr>
            <p:ph sz="half" idx="2"/>
            <p:extLst>
              <p:ext uri="{D42A27DB-BD31-4B8C-83A1-F6EECF244321}">
                <p14:modId xmlns:p14="http://schemas.microsoft.com/office/powerpoint/2010/main" val="1449662952"/>
              </p:ext>
            </p:extLst>
          </p:nvPr>
        </p:nvGraphicFramePr>
        <p:xfrm>
          <a:off x="4495800" y="838201"/>
          <a:ext cx="4114800" cy="5614276"/>
        </p:xfrm>
        <a:graphic>
          <a:graphicData uri="http://schemas.openxmlformats.org/drawingml/2006/table">
            <a:tbl>
              <a:tblPr/>
              <a:tblGrid>
                <a:gridCol w="4114800">
                  <a:extLst>
                    <a:ext uri="{9D8B030D-6E8A-4147-A177-3AD203B41FA5}">
                      <a16:colId xmlns:a16="http://schemas.microsoft.com/office/drawing/2014/main" val="1789993426"/>
                    </a:ext>
                  </a:extLst>
                </a:gridCol>
              </a:tblGrid>
              <a:tr h="384563">
                <a:tc>
                  <a:txBody>
                    <a:bodyPr/>
                    <a:lstStyle/>
                    <a:p>
                      <a:r>
                        <a:rPr lang="en-IN" sz="2400" dirty="0">
                          <a:effectLst/>
                        </a:rPr>
                        <a:t>Information Technology</a:t>
                      </a:r>
                    </a:p>
                  </a:txBody>
                  <a:tcPr marL="44877" marR="44877" marT="22438" marB="22438" anchor="ctr">
                    <a:lnL>
                      <a:noFill/>
                    </a:lnL>
                    <a:lnR>
                      <a:noFill/>
                    </a:lnR>
                    <a:lnT>
                      <a:noFill/>
                    </a:lnT>
                    <a:lnB>
                      <a:noFill/>
                    </a:lnB>
                  </a:tcPr>
                </a:tc>
                <a:extLst>
                  <a:ext uri="{0D108BD9-81ED-4DB2-BD59-A6C34878D82A}">
                    <a16:rowId xmlns:a16="http://schemas.microsoft.com/office/drawing/2014/main" val="3987485468"/>
                  </a:ext>
                </a:extLst>
              </a:tr>
              <a:tr h="384563">
                <a:tc>
                  <a:txBody>
                    <a:bodyPr/>
                    <a:lstStyle/>
                    <a:p>
                      <a:r>
                        <a:rPr lang="en-IN" sz="2400" dirty="0">
                          <a:effectLst/>
                        </a:rPr>
                        <a:t>Marketing &amp; Sales</a:t>
                      </a:r>
                    </a:p>
                  </a:txBody>
                  <a:tcPr marL="44877" marR="44877" marT="22438" marB="22438" anchor="ctr">
                    <a:lnL>
                      <a:noFill/>
                    </a:lnL>
                    <a:lnR>
                      <a:noFill/>
                    </a:lnR>
                    <a:lnT>
                      <a:noFill/>
                    </a:lnT>
                    <a:lnB>
                      <a:noFill/>
                    </a:lnB>
                  </a:tcPr>
                </a:tc>
                <a:extLst>
                  <a:ext uri="{0D108BD9-81ED-4DB2-BD59-A6C34878D82A}">
                    <a16:rowId xmlns:a16="http://schemas.microsoft.com/office/drawing/2014/main" val="2593507460"/>
                  </a:ext>
                </a:extLst>
              </a:tr>
              <a:tr h="384563">
                <a:tc>
                  <a:txBody>
                    <a:bodyPr/>
                    <a:lstStyle/>
                    <a:p>
                      <a:r>
                        <a:rPr lang="en-IN" sz="2400" dirty="0">
                          <a:effectLst/>
                        </a:rPr>
                        <a:t>Human Resources</a:t>
                      </a:r>
                    </a:p>
                  </a:txBody>
                  <a:tcPr marL="44877" marR="44877" marT="22438" marB="22438" anchor="ctr">
                    <a:lnL>
                      <a:noFill/>
                    </a:lnL>
                    <a:lnR>
                      <a:noFill/>
                    </a:lnR>
                    <a:lnT>
                      <a:noFill/>
                    </a:lnT>
                    <a:lnB>
                      <a:noFill/>
                    </a:lnB>
                  </a:tcPr>
                </a:tc>
                <a:extLst>
                  <a:ext uri="{0D108BD9-81ED-4DB2-BD59-A6C34878D82A}">
                    <a16:rowId xmlns:a16="http://schemas.microsoft.com/office/drawing/2014/main" val="4291512608"/>
                  </a:ext>
                </a:extLst>
              </a:tr>
              <a:tr h="384563">
                <a:tc>
                  <a:txBody>
                    <a:bodyPr/>
                    <a:lstStyle/>
                    <a:p>
                      <a:endParaRPr lang="en-IN" sz="2400" dirty="0">
                        <a:effectLst/>
                      </a:endParaRPr>
                    </a:p>
                  </a:txBody>
                  <a:tcPr marL="44877" marR="44877" marT="22438" marB="22438" anchor="ctr">
                    <a:lnL>
                      <a:noFill/>
                    </a:lnL>
                    <a:lnR>
                      <a:noFill/>
                    </a:lnR>
                    <a:lnT>
                      <a:noFill/>
                    </a:lnT>
                    <a:lnB>
                      <a:noFill/>
                    </a:lnB>
                  </a:tcPr>
                </a:tc>
                <a:extLst>
                  <a:ext uri="{0D108BD9-81ED-4DB2-BD59-A6C34878D82A}">
                    <a16:rowId xmlns:a16="http://schemas.microsoft.com/office/drawing/2014/main" val="3889014666"/>
                  </a:ext>
                </a:extLst>
              </a:tr>
              <a:tr h="727099">
                <a:tc>
                  <a:txBody>
                    <a:bodyPr/>
                    <a:lstStyle/>
                    <a:p>
                      <a:r>
                        <a:rPr lang="en-US" sz="2400" dirty="0" err="1">
                          <a:effectLst/>
                        </a:rPr>
                        <a:t>Finance,Insurance</a:t>
                      </a:r>
                      <a:r>
                        <a:rPr lang="en-US" sz="2400" dirty="0">
                          <a:effectLst/>
                        </a:rPr>
                        <a:t> and Accounting Services</a:t>
                      </a:r>
                    </a:p>
                  </a:txBody>
                  <a:tcPr marL="44877" marR="44877" marT="22438" marB="22438" anchor="ctr">
                    <a:lnL>
                      <a:noFill/>
                    </a:lnL>
                    <a:lnR>
                      <a:noFill/>
                    </a:lnR>
                    <a:lnT>
                      <a:noFill/>
                    </a:lnT>
                    <a:lnB>
                      <a:noFill/>
                    </a:lnB>
                  </a:tcPr>
                </a:tc>
                <a:extLst>
                  <a:ext uri="{0D108BD9-81ED-4DB2-BD59-A6C34878D82A}">
                    <a16:rowId xmlns:a16="http://schemas.microsoft.com/office/drawing/2014/main" val="1393589110"/>
                  </a:ext>
                </a:extLst>
              </a:tr>
              <a:tr h="384563">
                <a:tc>
                  <a:txBody>
                    <a:bodyPr/>
                    <a:lstStyle/>
                    <a:p>
                      <a:r>
                        <a:rPr lang="en-IN" sz="2400" dirty="0">
                          <a:effectLst/>
                        </a:rPr>
                        <a:t>Customer Care Service</a:t>
                      </a:r>
                    </a:p>
                  </a:txBody>
                  <a:tcPr marL="44877" marR="44877" marT="22438" marB="22438" anchor="ctr">
                    <a:lnL>
                      <a:noFill/>
                    </a:lnL>
                    <a:lnR>
                      <a:noFill/>
                    </a:lnR>
                    <a:lnT>
                      <a:noFill/>
                    </a:lnT>
                    <a:lnB>
                      <a:noFill/>
                    </a:lnB>
                  </a:tcPr>
                </a:tc>
                <a:extLst>
                  <a:ext uri="{0D108BD9-81ED-4DB2-BD59-A6C34878D82A}">
                    <a16:rowId xmlns:a16="http://schemas.microsoft.com/office/drawing/2014/main" val="2986858076"/>
                  </a:ext>
                </a:extLst>
              </a:tr>
              <a:tr h="384563">
                <a:tc>
                  <a:txBody>
                    <a:bodyPr/>
                    <a:lstStyle/>
                    <a:p>
                      <a:r>
                        <a:rPr lang="en-IN" sz="2400" dirty="0">
                          <a:effectLst/>
                        </a:rPr>
                        <a:t>Education</a:t>
                      </a:r>
                    </a:p>
                  </a:txBody>
                  <a:tcPr marL="44877" marR="44877" marT="22438" marB="22438" anchor="ctr">
                    <a:lnL>
                      <a:noFill/>
                    </a:lnL>
                    <a:lnR>
                      <a:noFill/>
                    </a:lnR>
                    <a:lnT>
                      <a:noFill/>
                    </a:lnT>
                    <a:lnB>
                      <a:noFill/>
                    </a:lnB>
                  </a:tcPr>
                </a:tc>
                <a:extLst>
                  <a:ext uri="{0D108BD9-81ED-4DB2-BD59-A6C34878D82A}">
                    <a16:rowId xmlns:a16="http://schemas.microsoft.com/office/drawing/2014/main" val="3801276562"/>
                  </a:ext>
                </a:extLst>
              </a:tr>
              <a:tr h="384563">
                <a:tc>
                  <a:txBody>
                    <a:bodyPr/>
                    <a:lstStyle/>
                    <a:p>
                      <a:r>
                        <a:rPr lang="en-IN" sz="2400" dirty="0">
                          <a:effectLst/>
                        </a:rPr>
                        <a:t>Healthcare</a:t>
                      </a:r>
                    </a:p>
                  </a:txBody>
                  <a:tcPr marL="44877" marR="44877" marT="22438" marB="22438" anchor="ctr">
                    <a:lnL>
                      <a:noFill/>
                    </a:lnL>
                    <a:lnR>
                      <a:noFill/>
                    </a:lnR>
                    <a:lnT>
                      <a:noFill/>
                    </a:lnT>
                    <a:lnB>
                      <a:noFill/>
                    </a:lnB>
                  </a:tcPr>
                </a:tc>
                <a:extLst>
                  <a:ext uri="{0D108BD9-81ED-4DB2-BD59-A6C34878D82A}">
                    <a16:rowId xmlns:a16="http://schemas.microsoft.com/office/drawing/2014/main" val="1600083108"/>
                  </a:ext>
                </a:extLst>
              </a:tr>
              <a:tr h="384563">
                <a:tc>
                  <a:txBody>
                    <a:bodyPr/>
                    <a:lstStyle/>
                    <a:p>
                      <a:r>
                        <a:rPr lang="en-IN" sz="2400" dirty="0">
                          <a:effectLst/>
                        </a:rPr>
                        <a:t>Retail</a:t>
                      </a:r>
                    </a:p>
                  </a:txBody>
                  <a:tcPr marL="44877" marR="44877" marT="22438" marB="22438" anchor="ctr">
                    <a:lnL>
                      <a:noFill/>
                    </a:lnL>
                    <a:lnR>
                      <a:noFill/>
                    </a:lnR>
                    <a:lnT>
                      <a:noFill/>
                    </a:lnT>
                    <a:lnB>
                      <a:noFill/>
                    </a:lnB>
                  </a:tcPr>
                </a:tc>
                <a:extLst>
                  <a:ext uri="{0D108BD9-81ED-4DB2-BD59-A6C34878D82A}">
                    <a16:rowId xmlns:a16="http://schemas.microsoft.com/office/drawing/2014/main" val="2672653755"/>
                  </a:ext>
                </a:extLst>
              </a:tr>
              <a:tr h="727099">
                <a:tc>
                  <a:txBody>
                    <a:bodyPr/>
                    <a:lstStyle/>
                    <a:p>
                      <a:r>
                        <a:rPr lang="en-IN" sz="2400" dirty="0">
                          <a:effectLst/>
                        </a:rPr>
                        <a:t>Administration/Back Office Activities</a:t>
                      </a:r>
                    </a:p>
                  </a:txBody>
                  <a:tcPr marL="44877" marR="44877" marT="22438" marB="22438" anchor="ctr">
                    <a:lnL>
                      <a:noFill/>
                    </a:lnL>
                    <a:lnR>
                      <a:noFill/>
                    </a:lnR>
                    <a:lnT>
                      <a:noFill/>
                    </a:lnT>
                    <a:lnB>
                      <a:noFill/>
                    </a:lnB>
                  </a:tcPr>
                </a:tc>
                <a:extLst>
                  <a:ext uri="{0D108BD9-81ED-4DB2-BD59-A6C34878D82A}">
                    <a16:rowId xmlns:a16="http://schemas.microsoft.com/office/drawing/2014/main" val="4262267791"/>
                  </a:ext>
                </a:extLst>
              </a:tr>
              <a:tr h="727099">
                <a:tc>
                  <a:txBody>
                    <a:bodyPr/>
                    <a:lstStyle/>
                    <a:p>
                      <a:r>
                        <a:rPr lang="en-US" sz="2400" dirty="0">
                          <a:effectLst/>
                        </a:rPr>
                        <a:t>Livestock, Agriculture and Farm Production</a:t>
                      </a:r>
                    </a:p>
                  </a:txBody>
                  <a:tcPr marL="44877" marR="44877" marT="22438" marB="22438" anchor="ctr">
                    <a:lnL>
                      <a:noFill/>
                    </a:lnL>
                    <a:lnR>
                      <a:noFill/>
                    </a:lnR>
                    <a:lnT>
                      <a:noFill/>
                    </a:lnT>
                    <a:lnB>
                      <a:noFill/>
                    </a:lnB>
                  </a:tcPr>
                </a:tc>
                <a:extLst>
                  <a:ext uri="{0D108BD9-81ED-4DB2-BD59-A6C34878D82A}">
                    <a16:rowId xmlns:a16="http://schemas.microsoft.com/office/drawing/2014/main" val="1891542189"/>
                  </a:ext>
                </a:extLst>
              </a:tr>
            </a:tbl>
          </a:graphicData>
        </a:graphic>
      </p:graphicFrame>
    </p:spTree>
    <p:extLst>
      <p:ext uri="{BB962C8B-B14F-4D97-AF65-F5344CB8AC3E}">
        <p14:creationId xmlns:p14="http://schemas.microsoft.com/office/powerpoint/2010/main" val="2200220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B40902D-FF7F-4824-947E-DD17BFBCAC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990600"/>
            <a:ext cx="8229600" cy="4953000"/>
          </a:xfrm>
          <a:prstGeom prst="rect">
            <a:avLst/>
          </a:prstGeom>
        </p:spPr>
      </p:pic>
    </p:spTree>
    <p:extLst>
      <p:ext uri="{BB962C8B-B14F-4D97-AF65-F5344CB8AC3E}">
        <p14:creationId xmlns:p14="http://schemas.microsoft.com/office/powerpoint/2010/main" val="2490174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EDEEC6-9C61-47D1-AC1B-1A8C307B0C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838200"/>
            <a:ext cx="8121072" cy="4809564"/>
          </a:xfrm>
          <a:prstGeom prst="rect">
            <a:avLst/>
          </a:prstGeom>
        </p:spPr>
      </p:pic>
    </p:spTree>
    <p:extLst>
      <p:ext uri="{BB962C8B-B14F-4D97-AF65-F5344CB8AC3E}">
        <p14:creationId xmlns:p14="http://schemas.microsoft.com/office/powerpoint/2010/main" val="70946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94740B-EEC1-46B2-B6E0-797CEBE313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81000"/>
            <a:ext cx="8382000" cy="6019800"/>
          </a:xfrm>
          <a:prstGeom prst="rect">
            <a:avLst/>
          </a:prstGeom>
        </p:spPr>
      </p:pic>
    </p:spTree>
    <p:extLst>
      <p:ext uri="{BB962C8B-B14F-4D97-AF65-F5344CB8AC3E}">
        <p14:creationId xmlns:p14="http://schemas.microsoft.com/office/powerpoint/2010/main" val="954810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274A1C-90B9-47F7-A9C0-8952C9414B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990601"/>
            <a:ext cx="8185010" cy="4875014"/>
          </a:xfrm>
          <a:prstGeom prst="rect">
            <a:avLst/>
          </a:prstGeom>
        </p:spPr>
      </p:pic>
    </p:spTree>
    <p:extLst>
      <p:ext uri="{BB962C8B-B14F-4D97-AF65-F5344CB8AC3E}">
        <p14:creationId xmlns:p14="http://schemas.microsoft.com/office/powerpoint/2010/main" val="2821352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2011362"/>
          </a:xfrm>
          <a:solidFill>
            <a:srgbClr val="00B0F0"/>
          </a:solidFill>
        </p:spPr>
        <p:txBody>
          <a:bodyPr>
            <a:normAutofit/>
          </a:bodyPr>
          <a:lstStyle/>
          <a:p>
            <a:r>
              <a:rPr lang="en-IN"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   </a:t>
            </a:r>
            <a:r>
              <a:rPr lang="en-IN" sz="3600" b="1"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latin typeface="Calibri Light" panose="020F0302020204030204" pitchFamily="34" charset="0"/>
              </a:rPr>
              <a:t>NATIONAL CAREER SERVICE</a:t>
            </a:r>
            <a:endParaRPr lang="en-US" sz="3600" dirty="0">
              <a:solidFill>
                <a:srgbClr val="FF0000"/>
              </a:solidFill>
            </a:endParaRPr>
          </a:p>
        </p:txBody>
      </p:sp>
      <p:sp>
        <p:nvSpPr>
          <p:cNvPr id="3" name="Content Placeholder 2"/>
          <p:cNvSpPr>
            <a:spLocks noGrp="1"/>
          </p:cNvSpPr>
          <p:nvPr>
            <p:ph idx="1"/>
          </p:nvPr>
        </p:nvSpPr>
        <p:spPr>
          <a:xfrm>
            <a:off x="609600" y="3200400"/>
            <a:ext cx="8077200" cy="3124200"/>
          </a:xfrm>
          <a:solidFill>
            <a:srgbClr val="00B050"/>
          </a:solidFill>
        </p:spPr>
        <p:txBody>
          <a:bodyPr/>
          <a:lstStyle/>
          <a:p>
            <a:r>
              <a:rPr lang="en-US" sz="4000" b="1" dirty="0" err="1"/>
              <a:t>श्रम</a:t>
            </a:r>
            <a:r>
              <a:rPr lang="en-US" sz="4000" b="1" dirty="0"/>
              <a:t> </a:t>
            </a:r>
            <a:r>
              <a:rPr lang="en-US" sz="4000" b="1" dirty="0" err="1"/>
              <a:t>एवं</a:t>
            </a:r>
            <a:r>
              <a:rPr lang="en-US" sz="4000" b="1" dirty="0"/>
              <a:t> </a:t>
            </a:r>
            <a:r>
              <a:rPr lang="en-US" sz="4000" b="1" dirty="0" err="1"/>
              <a:t>रोजगार</a:t>
            </a:r>
            <a:r>
              <a:rPr lang="en-US" sz="4000" b="1" dirty="0"/>
              <a:t> </a:t>
            </a:r>
            <a:r>
              <a:rPr lang="en-US" sz="4000" b="1" dirty="0" err="1"/>
              <a:t>मंत्रालय</a:t>
            </a:r>
            <a:r>
              <a:rPr lang="en-US" sz="4000" b="1" dirty="0"/>
              <a:t> </a:t>
            </a:r>
          </a:p>
          <a:p>
            <a:r>
              <a:rPr lang="en-US" sz="4000" b="1" dirty="0">
                <a:solidFill>
                  <a:schemeClr val="bg1"/>
                </a:solidFill>
              </a:rPr>
              <a:t>Government of India Ministry of </a:t>
            </a:r>
            <a:r>
              <a:rPr lang="en-US" sz="4000" b="1" dirty="0" err="1">
                <a:solidFill>
                  <a:schemeClr val="bg1"/>
                </a:solidFill>
              </a:rPr>
              <a:t>Labour</a:t>
            </a:r>
            <a:r>
              <a:rPr lang="en-US" sz="4000" b="1" dirty="0">
                <a:solidFill>
                  <a:schemeClr val="bg1"/>
                </a:solidFill>
              </a:rPr>
              <a:t> &amp; Employment</a:t>
            </a:r>
            <a:endParaRPr lang="en-US" sz="4000" b="1"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endParaRPr>
          </a:p>
          <a:p>
            <a:pPr marL="0" indent="0">
              <a:buNone/>
            </a:pPr>
            <a:endParaRPr 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nodeType="clickEffect">
                                  <p:stCondLst>
                                    <p:cond delay="0"/>
                                  </p:stCondLst>
                                  <p:childTnLst>
                                    <p:animRot by="21600000">
                                      <p:cBhvr>
                                        <p:cTn id="10" dur="2000" fill="hold"/>
                                        <p:tgtEl>
                                          <p:spTgt spid="3">
                                            <p:txEl>
                                              <p:pRg st="0" end="0"/>
                                            </p:txEl>
                                          </p:spTgt>
                                        </p:tgtEl>
                                        <p:attrNameLst>
                                          <p:attrName>r</p:attrName>
                                        </p:attrNameLst>
                                      </p:cBhvr>
                                    </p:animRot>
                                  </p:childTnLst>
                                </p:cTn>
                              </p:par>
                              <p:par>
                                <p:cTn id="11" presetID="8" presetClass="emph" presetSubtype="0" fill="hold" nodeType="withEffect">
                                  <p:stCondLst>
                                    <p:cond delay="0"/>
                                  </p:stCondLst>
                                  <p:childTnLst>
                                    <p:animRot by="21600000">
                                      <p:cBhvr>
                                        <p:cTn id="12" dur="2000" fill="hold"/>
                                        <p:tgtEl>
                                          <p:spTgt spid="3">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3BFA68-919F-43D2-8500-4157C8C0E7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609600"/>
            <a:ext cx="8261210" cy="5715000"/>
          </a:xfrm>
          <a:prstGeom prst="rect">
            <a:avLst/>
          </a:prstGeom>
        </p:spPr>
      </p:pic>
    </p:spTree>
    <p:extLst>
      <p:ext uri="{BB962C8B-B14F-4D97-AF65-F5344CB8AC3E}">
        <p14:creationId xmlns:p14="http://schemas.microsoft.com/office/powerpoint/2010/main" val="2778121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87ADA6-EC73-4509-873B-0A373019D1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57200"/>
            <a:ext cx="8305800" cy="5943600"/>
          </a:xfrm>
          <a:prstGeom prst="rect">
            <a:avLst/>
          </a:prstGeom>
        </p:spPr>
      </p:pic>
    </p:spTree>
    <p:extLst>
      <p:ext uri="{BB962C8B-B14F-4D97-AF65-F5344CB8AC3E}">
        <p14:creationId xmlns:p14="http://schemas.microsoft.com/office/powerpoint/2010/main" val="3037311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64C22F-2EF1-4847-B61F-0790276AFC13}"/>
              </a:ext>
            </a:extLst>
          </p:cNvPr>
          <p:cNvSpPr/>
          <p:nvPr/>
        </p:nvSpPr>
        <p:spPr>
          <a:xfrm>
            <a:off x="1143000" y="2967335"/>
            <a:ext cx="6629400" cy="1323439"/>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8000" b="1" dirty="0">
                <a:ln w="9525">
                  <a:solidFill>
                    <a:schemeClr val="bg1"/>
                  </a:solidFill>
                  <a:prstDash val="solid"/>
                </a:ln>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1080787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22AF3-3B0A-4BB3-86F4-C9CA86A056D0}"/>
              </a:ext>
            </a:extLst>
          </p:cNvPr>
          <p:cNvSpPr>
            <a:spLocks noGrp="1"/>
          </p:cNvSpPr>
          <p:nvPr>
            <p:ph type="title"/>
          </p:nvPr>
        </p:nvSpPr>
        <p:spPr/>
        <p:txBody>
          <a:bodyPr>
            <a:normAutofit/>
          </a:bodyPr>
          <a:lstStyle/>
          <a:p>
            <a:r>
              <a:rPr lang="en-US" sz="4800" b="1" u="sng" dirty="0"/>
              <a:t>National Career Service</a:t>
            </a:r>
            <a:endParaRPr lang="en-IN" sz="4800" dirty="0"/>
          </a:p>
        </p:txBody>
      </p:sp>
      <p:sp>
        <p:nvSpPr>
          <p:cNvPr id="3" name="Content Placeholder 2">
            <a:extLst>
              <a:ext uri="{FF2B5EF4-FFF2-40B4-BE49-F238E27FC236}">
                <a16:creationId xmlns:a16="http://schemas.microsoft.com/office/drawing/2014/main" id="{AAB3266C-345A-4A50-8AA8-BC782508D1C5}"/>
              </a:ext>
            </a:extLst>
          </p:cNvPr>
          <p:cNvSpPr>
            <a:spLocks noGrp="1"/>
          </p:cNvSpPr>
          <p:nvPr>
            <p:ph idx="1"/>
          </p:nvPr>
        </p:nvSpPr>
        <p:spPr/>
        <p:txBody>
          <a:bodyPr/>
          <a:lstStyle/>
          <a:p>
            <a:pPr fontAlgn="t"/>
            <a:r>
              <a:rPr lang="en-US" sz="3200" b="1" u="sng" dirty="0"/>
              <a:t>NCS Portal (</a:t>
            </a:r>
            <a:r>
              <a:rPr lang="en-US" sz="3200" b="1" dirty="0">
                <a:solidFill>
                  <a:srgbClr val="FF0000"/>
                </a:solidFill>
                <a:hlinkClick r:id="rId2" tooltip="External site that opens in a new window">
                  <a:extLst>
                    <a:ext uri="{A12FA001-AC4F-418D-AE19-62706E023703}">
                      <ahyp:hlinkClr xmlns:ahyp="http://schemas.microsoft.com/office/drawing/2018/hyperlinkcolor" val="tx"/>
                    </a:ext>
                  </a:extLst>
                </a:hlinkClick>
              </a:rPr>
              <a:t>www.ncs.gov.in</a:t>
            </a:r>
            <a:r>
              <a:rPr lang="en-US" sz="3200" b="1" u="sng" dirty="0"/>
              <a:t>)]</a:t>
            </a:r>
            <a:endParaRPr lang="en-US" sz="3200" b="1" dirty="0"/>
          </a:p>
          <a:p>
            <a:pPr fontAlgn="t"/>
            <a:r>
              <a:rPr lang="en-US" sz="3200" b="1" u="sng" dirty="0"/>
              <a:t>All Job Opportunities-One platform</a:t>
            </a:r>
            <a:endParaRPr lang="en-US" sz="3200" b="1" dirty="0"/>
          </a:p>
          <a:p>
            <a:pPr fontAlgn="t"/>
            <a:r>
              <a:rPr lang="en-US" sz="3200" b="1" dirty="0"/>
              <a:t>Active Job Seekers    01,03,31,553</a:t>
            </a:r>
          </a:p>
          <a:p>
            <a:pPr fontAlgn="t"/>
            <a:r>
              <a:rPr lang="en-US" sz="3200" b="1" dirty="0"/>
              <a:t>Active Employers  56,266</a:t>
            </a:r>
          </a:p>
          <a:p>
            <a:pPr fontAlgn="t"/>
            <a:r>
              <a:rPr lang="en-US" sz="3200" b="1" dirty="0"/>
              <a:t>Active Vacancies   1,49,969</a:t>
            </a:r>
          </a:p>
          <a:p>
            <a:endParaRPr lang="en-IN" dirty="0"/>
          </a:p>
        </p:txBody>
      </p:sp>
    </p:spTree>
    <p:extLst>
      <p:ext uri="{BB962C8B-B14F-4D97-AF65-F5344CB8AC3E}">
        <p14:creationId xmlns:p14="http://schemas.microsoft.com/office/powerpoint/2010/main" val="4244095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521"/>
            <a:ext cx="6571343" cy="338480"/>
          </a:xfrm>
        </p:spPr>
        <p:txBody>
          <a:bodyPr>
            <a:normAutofit fontScale="90000"/>
          </a:bodyPr>
          <a:lstStyle/>
          <a:p>
            <a:endParaRPr lang="en-US" dirty="0"/>
          </a:p>
        </p:txBody>
      </p:sp>
      <p:sp>
        <p:nvSpPr>
          <p:cNvPr id="3" name="Content Placeholder 2"/>
          <p:cNvSpPr>
            <a:spLocks noGrp="1"/>
          </p:cNvSpPr>
          <p:nvPr>
            <p:ph idx="1"/>
          </p:nvPr>
        </p:nvSpPr>
        <p:spPr>
          <a:xfrm>
            <a:off x="304800" y="381000"/>
            <a:ext cx="8839200" cy="6324600"/>
          </a:xfrm>
          <a:solidFill>
            <a:srgbClr val="00B050"/>
          </a:solidFill>
        </p:spPr>
        <p:txBody>
          <a:bodyPr>
            <a:normAutofit fontScale="92500" lnSpcReduction="10000"/>
          </a:bodyPr>
          <a:lstStyle/>
          <a:p>
            <a:r>
              <a:rPr lang="en-US" sz="4000" b="1" dirty="0"/>
              <a:t>The stakeholders involved in the National Service Career Portal are:</a:t>
            </a:r>
          </a:p>
          <a:p>
            <a:r>
              <a:rPr lang="en-US" sz="4000" b="1" dirty="0"/>
              <a:t>Job Seekers</a:t>
            </a:r>
          </a:p>
          <a:p>
            <a:r>
              <a:rPr lang="en-US" sz="4000" b="1" dirty="0"/>
              <a:t>Employers</a:t>
            </a:r>
          </a:p>
          <a:p>
            <a:r>
              <a:rPr lang="en-US" sz="4000" b="1" dirty="0"/>
              <a:t>Counselors</a:t>
            </a:r>
          </a:p>
          <a:p>
            <a:r>
              <a:rPr lang="en-US" sz="4000" b="1" dirty="0"/>
              <a:t>Career Centers</a:t>
            </a:r>
          </a:p>
          <a:p>
            <a:r>
              <a:rPr lang="en-US" sz="4000" b="1" dirty="0"/>
              <a:t>Skill Providers</a:t>
            </a:r>
          </a:p>
          <a:p>
            <a:r>
              <a:rPr lang="en-US" sz="4000" b="1" dirty="0"/>
              <a:t>Placements Companies</a:t>
            </a:r>
          </a:p>
          <a:p>
            <a:r>
              <a:rPr lang="en-US" sz="4000" b="1" dirty="0"/>
              <a:t>Government </a:t>
            </a:r>
            <a:r>
              <a:rPr lang="en-US" sz="4000" b="1" dirty="0" err="1"/>
              <a:t>Organisations</a:t>
            </a:r>
            <a:endParaRPr lang="en-US" sz="4000" b="1"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C38CB9-80DF-4B1D-9ABE-D9DC02625F27}"/>
              </a:ext>
            </a:extLst>
          </p:cNvPr>
          <p:cNvSpPr txBox="1"/>
          <p:nvPr/>
        </p:nvSpPr>
        <p:spPr>
          <a:xfrm>
            <a:off x="685800" y="609600"/>
            <a:ext cx="7924800" cy="5078313"/>
          </a:xfrm>
          <a:prstGeom prst="rect">
            <a:avLst/>
          </a:prstGeom>
          <a:noFill/>
        </p:spPr>
        <p:txBody>
          <a:bodyPr wrap="square">
            <a:spAutoFit/>
          </a:bodyPr>
          <a:lstStyle/>
          <a:p>
            <a:r>
              <a:rPr lang="en-US" sz="3600" b="1" dirty="0"/>
              <a:t>Access the Application</a:t>
            </a:r>
          </a:p>
          <a:p>
            <a:r>
              <a:rPr lang="en-US" sz="3600" b="1" dirty="0"/>
              <a:t>Signup/Registration</a:t>
            </a:r>
          </a:p>
          <a:p>
            <a:r>
              <a:rPr lang="en-US" sz="3600" b="1" dirty="0"/>
              <a:t>NCS Portal login</a:t>
            </a:r>
          </a:p>
          <a:p>
            <a:r>
              <a:rPr lang="en-US" sz="3600" b="1" dirty="0"/>
              <a:t>View/Edit Jobseeker Profile</a:t>
            </a:r>
          </a:p>
          <a:p>
            <a:r>
              <a:rPr lang="en-US" sz="3600" b="1" dirty="0"/>
              <a:t>Search Jobs</a:t>
            </a:r>
          </a:p>
          <a:p>
            <a:r>
              <a:rPr lang="en-US" sz="3600" b="1" dirty="0"/>
              <a:t>Jobs Applied</a:t>
            </a:r>
          </a:p>
          <a:p>
            <a:r>
              <a:rPr lang="en-US" sz="3600" b="1" dirty="0"/>
              <a:t>My Interview</a:t>
            </a:r>
          </a:p>
          <a:p>
            <a:r>
              <a:rPr lang="en-US" sz="3600" b="1" dirty="0"/>
              <a:t>Job Preferences</a:t>
            </a:r>
          </a:p>
          <a:p>
            <a:r>
              <a:rPr lang="en-US" sz="3600" b="1" dirty="0"/>
              <a:t>Feedback on Local Services</a:t>
            </a:r>
          </a:p>
        </p:txBody>
      </p:sp>
    </p:spTree>
    <p:extLst>
      <p:ext uri="{BB962C8B-B14F-4D97-AF65-F5344CB8AC3E}">
        <p14:creationId xmlns:p14="http://schemas.microsoft.com/office/powerpoint/2010/main" val="2599352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CA3A7-6DC4-40E8-A400-17317FC50422}"/>
              </a:ext>
            </a:extLst>
          </p:cNvPr>
          <p:cNvSpPr>
            <a:spLocks noGrp="1"/>
          </p:cNvSpPr>
          <p:nvPr>
            <p:ph type="title"/>
          </p:nvPr>
        </p:nvSpPr>
        <p:spPr>
          <a:xfrm>
            <a:off x="270510" y="365127"/>
            <a:ext cx="8549640" cy="1006474"/>
          </a:xfrm>
          <a:solidFill>
            <a:srgbClr val="00B0F0"/>
          </a:solidFill>
        </p:spPr>
        <p:txBody>
          <a:bodyPr>
            <a:normAutofit fontScale="90000"/>
          </a:bodyPr>
          <a:lstStyle/>
          <a:p>
            <a:r>
              <a:rPr lang="en-US" sz="3600" b="1" dirty="0">
                <a:solidFill>
                  <a:srgbClr val="FF0000"/>
                </a:solidFill>
              </a:rPr>
              <a:t>National Career Service  New Registration</a:t>
            </a:r>
            <a:br>
              <a:rPr lang="en-US" sz="3600" dirty="0"/>
            </a:br>
            <a:endParaRPr lang="en-IN" dirty="0"/>
          </a:p>
        </p:txBody>
      </p:sp>
      <p:sp>
        <p:nvSpPr>
          <p:cNvPr id="3" name="Content Placeholder 2"/>
          <p:cNvSpPr>
            <a:spLocks noGrp="1"/>
          </p:cNvSpPr>
          <p:nvPr>
            <p:ph idx="4294967295"/>
          </p:nvPr>
        </p:nvSpPr>
        <p:spPr>
          <a:xfrm>
            <a:off x="270510" y="1396219"/>
            <a:ext cx="8549640" cy="5410200"/>
          </a:xfrm>
          <a:solidFill>
            <a:schemeClr val="accent6">
              <a:lumMod val="60000"/>
              <a:lumOff val="40000"/>
            </a:schemeClr>
          </a:solidFill>
        </p:spPr>
        <p:txBody>
          <a:bodyPr>
            <a:normAutofit fontScale="77500" lnSpcReduction="20000"/>
          </a:bodyPr>
          <a:lstStyle/>
          <a:p>
            <a:r>
              <a:rPr lang="en-US" sz="2800" b="1" dirty="0"/>
              <a:t>Any Jobseeker can register itself on NCS Portal </a:t>
            </a:r>
          </a:p>
          <a:p>
            <a:r>
              <a:rPr lang="en-US" sz="2800" b="1" dirty="0"/>
              <a:t>Visit </a:t>
            </a:r>
            <a:r>
              <a:rPr lang="en-US" sz="2800" b="1" dirty="0">
                <a:hlinkClick r:id="rId2"/>
              </a:rPr>
              <a:t>https://www.ncs.gov.in/layouts/15/NCSP/Registration.aspx</a:t>
            </a:r>
            <a:endParaRPr lang="en-US" sz="2800" b="1" dirty="0"/>
          </a:p>
          <a:p>
            <a:r>
              <a:rPr lang="en-US" sz="2800" b="1" dirty="0"/>
              <a:t>The Home Page will be displayed</a:t>
            </a:r>
          </a:p>
          <a:p>
            <a:r>
              <a:rPr lang="en-US" sz="2800" b="1" dirty="0"/>
              <a:t>Click on New User? Sign Up button on the right side of the Home Page, National Career Service Portal New Registration.</a:t>
            </a:r>
          </a:p>
          <a:p>
            <a:pPr marL="0" indent="0">
              <a:buNone/>
            </a:pPr>
            <a:endParaRPr lang="en-US" sz="2800" b="1" dirty="0"/>
          </a:p>
          <a:p>
            <a:r>
              <a:rPr lang="en-US" sz="2800" b="1" dirty="0"/>
              <a:t>Select the Jobseeker option from the “Register As” drop-down. </a:t>
            </a:r>
          </a:p>
          <a:p>
            <a:r>
              <a:rPr lang="en-US" sz="2800" b="1" dirty="0"/>
              <a:t>Fill the complete </a:t>
            </a:r>
            <a:r>
              <a:rPr lang="en-US" sz="2800" b="1" u="sng" dirty="0"/>
              <a:t>Registration</a:t>
            </a:r>
            <a:r>
              <a:rPr lang="en-US" sz="2800" b="1" dirty="0"/>
              <a:t> </a:t>
            </a:r>
            <a:r>
              <a:rPr lang="en-US" sz="2800" b="1" u="sng" dirty="0"/>
              <a:t>Form basic details along with Unique Identification Number (either of Pan card</a:t>
            </a:r>
            <a:r>
              <a:rPr lang="en-US" sz="2800" u="sng" dirty="0"/>
              <a:t>, </a:t>
            </a:r>
            <a:r>
              <a:rPr lang="en-US" sz="2800" dirty="0"/>
              <a:t>Voter’s Identity Card, Passport, Driving License, or UAN Number)</a:t>
            </a:r>
          </a:p>
          <a:p>
            <a:endParaRPr lang="en-US" dirty="0"/>
          </a:p>
        </p:txBody>
      </p: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13CCB1-9444-4AEB-8C39-FBF9272D25ED}"/>
              </a:ext>
            </a:extLst>
          </p:cNvPr>
          <p:cNvSpPr txBox="1"/>
          <p:nvPr/>
        </p:nvSpPr>
        <p:spPr>
          <a:xfrm>
            <a:off x="495300" y="1066800"/>
            <a:ext cx="8153400" cy="4401205"/>
          </a:xfrm>
          <a:prstGeom prst="rect">
            <a:avLst/>
          </a:prstGeom>
          <a:solidFill>
            <a:srgbClr val="92D050"/>
          </a:solidFill>
        </p:spPr>
        <p:txBody>
          <a:bodyPr wrap="square">
            <a:spAutoFit/>
          </a:bodyPr>
          <a:lstStyle/>
          <a:p>
            <a:r>
              <a:rPr lang="en-US" sz="2800" dirty="0"/>
              <a:t>After successful registration, an OTP will be sent to the registered mobile number. Use the same OTP for successful verification.</a:t>
            </a:r>
          </a:p>
          <a:p>
            <a:pPr lvl="0"/>
            <a:r>
              <a:rPr lang="en-US" sz="2800" dirty="0"/>
              <a:t>After entering the OTP, click on Submit button and the account will be created successfully</a:t>
            </a:r>
          </a:p>
          <a:p>
            <a:pPr lvl="0"/>
            <a:r>
              <a:rPr lang="en-US" sz="2800" dirty="0"/>
              <a:t>NCS offers two kinds of profiles for Jobseekers:</a:t>
            </a:r>
          </a:p>
          <a:p>
            <a:pPr lvl="1"/>
            <a:r>
              <a:rPr lang="en-US" sz="2800" b="1" dirty="0"/>
              <a:t>Detailed Profile:</a:t>
            </a:r>
            <a:r>
              <a:rPr lang="en-US" sz="2800" dirty="0"/>
              <a:t> For Jobseekers with qualification above class 12th</a:t>
            </a:r>
          </a:p>
          <a:p>
            <a:pPr lvl="1"/>
            <a:r>
              <a:rPr lang="en-US" sz="2800" b="1" dirty="0"/>
              <a:t>Short Profile:</a:t>
            </a:r>
            <a:r>
              <a:rPr lang="en-US" sz="2800" dirty="0"/>
              <a:t> For Jobseekers with qualification below class 12th.</a:t>
            </a:r>
          </a:p>
        </p:txBody>
      </p:sp>
    </p:spTree>
    <p:extLst>
      <p:ext uri="{BB962C8B-B14F-4D97-AF65-F5344CB8AC3E}">
        <p14:creationId xmlns:p14="http://schemas.microsoft.com/office/powerpoint/2010/main" val="4055583266"/>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1440" y="152400"/>
            <a:ext cx="9067800" cy="5791200"/>
          </a:xfrm>
          <a:solidFill>
            <a:schemeClr val="accent5">
              <a:lumMod val="60000"/>
              <a:lumOff val="40000"/>
            </a:schemeClr>
          </a:solidFill>
        </p:spPr>
        <p:txBody>
          <a:bodyPr>
            <a:normAutofit fontScale="92500" lnSpcReduction="20000"/>
          </a:bodyPr>
          <a:lstStyle/>
          <a:p>
            <a:r>
              <a:rPr lang="en-US" sz="2800" u="sng" dirty="0"/>
              <a:t>NCS View and Update Jobseeker Profile</a:t>
            </a:r>
          </a:p>
          <a:p>
            <a:r>
              <a:rPr lang="en-US" sz="2800" dirty="0"/>
              <a:t>Once registered on the National Career Service Portal India, the Jobseeker should </a:t>
            </a:r>
            <a:r>
              <a:rPr lang="en-US" sz="2800" u="sng" dirty="0"/>
              <a:t>update profile </a:t>
            </a:r>
            <a:r>
              <a:rPr lang="en-US" sz="2800" dirty="0"/>
              <a:t>to get Job recommendations and noticed by Employers for relevant openings.</a:t>
            </a:r>
          </a:p>
          <a:p>
            <a:pPr lvl="0"/>
            <a:r>
              <a:rPr lang="en-US" sz="2800" u="sng" dirty="0"/>
              <a:t>Click on “View/Update NCS Profile</a:t>
            </a:r>
            <a:r>
              <a:rPr lang="en-US" sz="2800" dirty="0"/>
              <a:t>” in the left navigation panel and update profile</a:t>
            </a:r>
          </a:p>
          <a:p>
            <a:pPr lvl="1"/>
            <a:r>
              <a:rPr lang="en-US" sz="2800" b="1" dirty="0"/>
              <a:t>Detailed Profile</a:t>
            </a:r>
            <a:r>
              <a:rPr lang="en-US" sz="2800" dirty="0"/>
              <a:t> – Personal information, Physical Attributes, Communication, Education and Training, Experience, Other Skills, My references, Preferences all the tabs need to be updated</a:t>
            </a:r>
          </a:p>
          <a:p>
            <a:pPr lvl="1"/>
            <a:r>
              <a:rPr lang="en-US" sz="2800" b="1" dirty="0"/>
              <a:t>Short Profile</a:t>
            </a:r>
            <a:r>
              <a:rPr lang="en-US" sz="2800" dirty="0"/>
              <a:t> – Only needs to update Personal Information and Communication Tabs</a:t>
            </a:r>
          </a:p>
          <a:p>
            <a:endParaRPr lang="en-US" dirty="0"/>
          </a:p>
        </p:txBody>
      </p:sp>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D95A52-0BE3-43A7-BF30-B0BD30390CE2}"/>
              </a:ext>
            </a:extLst>
          </p:cNvPr>
          <p:cNvSpPr txBox="1"/>
          <p:nvPr/>
        </p:nvSpPr>
        <p:spPr>
          <a:xfrm>
            <a:off x="419100" y="1495908"/>
            <a:ext cx="8267700" cy="5262979"/>
          </a:xfrm>
          <a:prstGeom prst="rect">
            <a:avLst/>
          </a:prstGeom>
          <a:solidFill>
            <a:schemeClr val="accent5">
              <a:lumMod val="40000"/>
              <a:lumOff val="60000"/>
            </a:schemeClr>
          </a:solidFill>
        </p:spPr>
        <p:txBody>
          <a:bodyPr wrap="square">
            <a:spAutoFit/>
          </a:bodyPr>
          <a:lstStyle/>
          <a:p>
            <a:pPr lvl="0"/>
            <a:r>
              <a:rPr lang="en-US" sz="2400" dirty="0"/>
              <a:t>Upload relevant documents under each tab using “</a:t>
            </a:r>
            <a:r>
              <a:rPr lang="en-US" sz="2400" b="1" u="sng" dirty="0" err="1"/>
              <a:t>DigiLocker</a:t>
            </a:r>
            <a:r>
              <a:rPr lang="en-US" sz="2400" b="1" u="sng" dirty="0"/>
              <a:t> connect”</a:t>
            </a:r>
            <a:r>
              <a:rPr lang="en-US" sz="2400" dirty="0"/>
              <a:t> Link. Job seekers who are already registered on </a:t>
            </a:r>
            <a:r>
              <a:rPr lang="en-US" sz="2400" dirty="0" err="1"/>
              <a:t>DigiLocker</a:t>
            </a:r>
            <a:r>
              <a:rPr lang="en-US" sz="2400" dirty="0"/>
              <a:t> can sign in using existing credentials and those who do not have Did Once successfully registered on </a:t>
            </a:r>
            <a:r>
              <a:rPr lang="en-US" sz="2400" dirty="0" err="1"/>
              <a:t>DigiLocker</a:t>
            </a:r>
            <a:r>
              <a:rPr lang="en-US" sz="2400" b="1" u="sng" dirty="0"/>
              <a:t>, NCS will take consent to share certificates with NCS registered Employers. </a:t>
            </a:r>
            <a:r>
              <a:rPr lang="en-US" sz="2400" dirty="0"/>
              <a:t>Once consent is granted, NCS and </a:t>
            </a:r>
            <a:r>
              <a:rPr lang="en-US" sz="2400" dirty="0" err="1"/>
              <a:t>DigiLocker</a:t>
            </a:r>
            <a:r>
              <a:rPr lang="en-US" sz="2400" dirty="0"/>
              <a:t> accounts get connected. “</a:t>
            </a:r>
            <a:r>
              <a:rPr lang="en-US" sz="2400" dirty="0" err="1"/>
              <a:t>DigiLocker</a:t>
            </a:r>
            <a:r>
              <a:rPr lang="en-US" sz="2400" dirty="0"/>
              <a:t> connect” link will now change to “Upload link labels.” Upload all required documents like CV, Caste certificate, Unique Identification Id, Differently Abled certificate, Passing Certificates and Final mark sheets under relevant tabs.</a:t>
            </a:r>
          </a:p>
          <a:p>
            <a:r>
              <a:rPr lang="en-US" sz="2400" b="1" u="sng" dirty="0"/>
              <a:t>Once the documents are uploaded, Jobseeker can update/delete them anytime </a:t>
            </a:r>
            <a:r>
              <a:rPr lang="en-US" sz="2400" b="1" u="sng" dirty="0" err="1"/>
              <a:t>dgiLocker</a:t>
            </a:r>
            <a:r>
              <a:rPr lang="en-US" sz="2400" b="1" u="sng" dirty="0"/>
              <a:t> account can sign up using mobile no. or Aadhaar no.</a:t>
            </a:r>
          </a:p>
        </p:txBody>
      </p:sp>
      <p:sp>
        <p:nvSpPr>
          <p:cNvPr id="2" name="Title 1">
            <a:extLst>
              <a:ext uri="{FF2B5EF4-FFF2-40B4-BE49-F238E27FC236}">
                <a16:creationId xmlns:a16="http://schemas.microsoft.com/office/drawing/2014/main" id="{0B785259-73A0-480E-93F2-3ECDBEE12B45}"/>
              </a:ext>
            </a:extLst>
          </p:cNvPr>
          <p:cNvSpPr>
            <a:spLocks noGrp="1"/>
          </p:cNvSpPr>
          <p:nvPr>
            <p:ph type="title"/>
          </p:nvPr>
        </p:nvSpPr>
        <p:spPr>
          <a:xfrm>
            <a:off x="419100" y="381000"/>
            <a:ext cx="8267700" cy="1029608"/>
          </a:xfrm>
          <a:solidFill>
            <a:srgbClr val="FFC000"/>
          </a:solidFill>
        </p:spPr>
        <p:txBody>
          <a:bodyPr>
            <a:normAutofit/>
          </a:bodyPr>
          <a:lstStyle/>
          <a:p>
            <a:r>
              <a:rPr lang="en-IN" sz="4800" b="1" dirty="0"/>
              <a:t>               DIGI LOCKER</a:t>
            </a:r>
          </a:p>
        </p:txBody>
      </p:sp>
    </p:spTree>
    <p:extLst>
      <p:ext uri="{BB962C8B-B14F-4D97-AF65-F5344CB8AC3E}">
        <p14:creationId xmlns:p14="http://schemas.microsoft.com/office/powerpoint/2010/main" val="511572974"/>
      </p:ext>
    </p:extLst>
  </p:cSld>
  <p:clrMapOvr>
    <a:masterClrMapping/>
  </p:clrMapOvr>
  <p:transition spd="med">
    <p:pull/>
  </p:transition>
</p:sld>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rganic">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