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Default ContentType="image/jpeg" Extension="jpeg"/>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23.xml"/>
  <Override ContentType="application/vnd.openxmlformats-officedocument.presentationml.slideLayout+xml" PartName="/ppt/slideLayouts/slideLayout27.xml"/>
  <Override ContentType="application/vnd.openxmlformats-officedocument.presentationml.slideLayout+xml" PartName="/ppt/slideLayouts/slideLayout30.xml"/>
  <Override ContentType="application/vnd.openxmlformats-officedocument.presentationml.slideLayout+xml" PartName="/ppt/slideLayouts/slideLayout42.xml"/>
  <Override ContentType="application/vnd.openxmlformats-officedocument.presentationml.slideLayout+xml" PartName="/ppt/slideLayouts/slideLayout45.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48.xml"/>
  <Override ContentType="application/vnd.openxmlformats-officedocument.presentationml.slideLayout+xml" PartName="/ppt/slideLayouts/slideLayout22.xml"/>
  <Override ContentType="application/vnd.openxmlformats-officedocument.presentationml.slideLayout+xml" PartName="/ppt/slideLayouts/slideLayout8.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43.xml"/>
  <Override ContentType="application/vnd.openxmlformats-officedocument.presentationml.slideLayout+xml" PartName="/ppt/slideLayouts/slideLayout25.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7.xml"/>
  <Override ContentType="application/vnd.openxmlformats-officedocument.presentationml.slideLayout+xml" PartName="/ppt/slideLayouts/slideLayout26.xml"/>
  <Override ContentType="application/vnd.openxmlformats-officedocument.presentationml.slideLayout+xml" PartName="/ppt/slideLayouts/slideLayout17.xml"/>
  <Override ContentType="application/vnd.openxmlformats-officedocument.presentationml.slideLayout+xml" PartName="/ppt/slideLayouts/slideLayout49.xml"/>
  <Override ContentType="application/vnd.openxmlformats-officedocument.presentationml.slideLayout+xml" PartName="/ppt/slideLayouts/slideLayout33.xml"/>
  <Override ContentType="application/vnd.openxmlformats-officedocument.presentationml.slideLayout+xml" PartName="/ppt/slideLayouts/slideLayout21.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53.xml"/>
  <Override ContentType="application/vnd.openxmlformats-officedocument.presentationml.slideLayout+xml" PartName="/ppt/slideLayouts/slideLayout39.xml"/>
  <Override ContentType="application/vnd.openxmlformats-officedocument.presentationml.slideLayout+xml" PartName="/ppt/slideLayouts/slideLayout16.xml"/>
  <Override ContentType="application/vnd.openxmlformats-officedocument.presentationml.slideLayout+xml" PartName="/ppt/slideLayouts/slideLayout44.xml"/>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5.xml"/>
  <Override ContentType="application/vnd.openxmlformats-officedocument.presentationml.slideLayout+xml" PartName="/ppt/slideLayouts/slideLayout47.xml"/>
  <Override ContentType="application/vnd.openxmlformats-officedocument.presentationml.slideLayout+xml" PartName="/ppt/slideLayouts/slideLayout31.xml"/>
  <Override ContentType="application/vnd.openxmlformats-officedocument.presentationml.slideLayout+xml" PartName="/ppt/slideLayouts/slideLayout46.xml"/>
  <Override ContentType="application/vnd.openxmlformats-officedocument.presentationml.slideLayout+xml" PartName="/ppt/slideLayouts/slideLayout36.xml"/>
  <Override ContentType="application/vnd.openxmlformats-officedocument.presentationml.slideLayout+xml" PartName="/ppt/slideLayouts/slideLayout2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35.xml"/>
  <Override ContentType="application/vnd.openxmlformats-officedocument.presentationml.slideLayout+xml" PartName="/ppt/slideLayouts/slideLayout50.xml"/>
  <Override ContentType="application/vnd.openxmlformats-officedocument.presentationml.slideLayout+xml" PartName="/ppt/slideLayouts/slideLayout6.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xml"/>
  <Override ContentType="application/vnd.openxmlformats-officedocument.presentationml.slideLayout+xml" PartName="/ppt/slideLayouts/slideLayout24.xml"/>
  <Override ContentType="application/vnd.openxmlformats-officedocument.presentationml.slideLayout+xml" PartName="/ppt/slideLayouts/slideLayout54.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4.xml"/>
  <Override ContentType="application/vnd.openxmlformats-officedocument.presentationml.slideLayout+xml" PartName="/ppt/slideLayouts/slideLayout34.xml"/>
  <Override ContentType="application/vnd.openxmlformats-officedocument.presentationml.slideLayout+xml" PartName="/ppt/slideLayouts/slideLayout38.xml"/>
  <Override ContentType="application/vnd.openxmlformats-officedocument.presentationml.slideLayout+xml" PartName="/ppt/slideLayouts/slideLayout56.xml"/>
  <Override ContentType="application/vnd.openxmlformats-officedocument.presentationml.slideLayout+xml" PartName="/ppt/slideLayouts/slideLayout20.xml"/>
  <Override ContentType="application/vnd.openxmlformats-officedocument.presentationml.slideLayout+xml" PartName="/ppt/slideLayouts/slideLayout40.xml"/>
  <Override ContentType="application/vnd.openxmlformats-officedocument.presentationml.slideLayout+xml" PartName="/ppt/slideLayouts/slideLayout3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2.xml"/>
  <Override ContentType="application/vnd.openxmlformats-officedocument.theme+xml" PartName="/ppt/theme/theme1.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 id="2147483649" r:id="rId4"/>
    <p:sldMasterId id="2147483650" r:id="rId5"/>
    <p:sldMasterId id="2147483651"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8" Type="http://schemas.openxmlformats.org/officeDocument/2006/relationships/slide" Target="slides/slide12.xml"/><Relationship Id="rId5" Type="http://schemas.openxmlformats.org/officeDocument/2006/relationships/slideMaster" Target="slideMasters/slideMaster2.xml"/><Relationship Id="rId12" Type="http://schemas.openxmlformats.org/officeDocument/2006/relationships/slide" Target="slides/slide6.xml"/><Relationship Id="rId16" Type="http://schemas.openxmlformats.org/officeDocument/2006/relationships/slide" Target="slides/slide10.xml"/><Relationship Id="rId20" Type="http://schemas.openxmlformats.org/officeDocument/2006/relationships/slide" Target="slides/slide14.xml"/><Relationship Id="rId15" Type="http://schemas.openxmlformats.org/officeDocument/2006/relationships/slide" Target="slides/slide9.xml"/><Relationship Id="rId11" Type="http://schemas.openxmlformats.org/officeDocument/2006/relationships/slide" Target="slides/slide5.xml"/><Relationship Id="rId14" Type="http://schemas.openxmlformats.org/officeDocument/2006/relationships/slide" Target="slides/slide8.xml"/><Relationship Id="rId7" Type="http://schemas.openxmlformats.org/officeDocument/2006/relationships/slide" Target="slides/slide1.xml"/><Relationship Id="rId21" Type="http://schemas.openxmlformats.org/officeDocument/2006/relationships/slide" Target="slides/slide15.xml"/><Relationship Id="rId2" Type="http://schemas.openxmlformats.org/officeDocument/2006/relationships/presProps" Target="presProps2.xml"/><Relationship Id="rId10" Type="http://schemas.openxmlformats.org/officeDocument/2006/relationships/slide" Target="slides/slide4.xml"/><Relationship Id="rId19" Type="http://schemas.openxmlformats.org/officeDocument/2006/relationships/slide" Target="slides/slide13.xml"/><Relationship Id="rId13" Type="http://schemas.openxmlformats.org/officeDocument/2006/relationships/slide" Target="slides/slide7.xml"/><Relationship Id="rId8" Type="http://schemas.openxmlformats.org/officeDocument/2006/relationships/slide" Target="slides/slide2.xml"/><Relationship Id="rId17" Type="http://schemas.openxmlformats.org/officeDocument/2006/relationships/slide" Target="slides/slide11.xml"/><Relationship Id="rId4" Type="http://schemas.openxmlformats.org/officeDocument/2006/relationships/slideMaster" Target="slideMasters/slideMaster3.xml"/><Relationship Id="rId9" Type="http://schemas.openxmlformats.org/officeDocument/2006/relationships/slide" Target="slides/slide3.xml"/><Relationship Id="rId3" Type="http://schemas.openxmlformats.org/officeDocument/2006/relationships/slideMaster" Target="slideMasters/slideMaster1.xml"/><Relationship Id="rId6" Type="http://schemas.openxmlformats.org/officeDocument/2006/relationships/slideMaster" Target="slideMasters/slideMaster4.xml"/><Relationship Id="rId22" Type="http://schemas.openxmlformats.org/officeDocument/2006/relationships/slide" Target="slides/slide16.xml"/><Relationship Id="rId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72405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3934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20490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9530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628494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9974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11252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598969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67683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631705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98026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176415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239669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683843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29D6963-3E4D-4D1B-BA8A-2F63016B5A1E}" type="datetimeFigureOut">
              <a:rPr lang="en-IN" smtClean="0"/>
              <a:t>29-07-2020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050354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9D6963-3E4D-4D1B-BA8A-2F63016B5A1E}" type="datetimeFigureOut">
              <a:rPr lang="en-IN" smtClean="0"/>
              <a:t>29-07-2020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301901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29D6963-3E4D-4D1B-BA8A-2F63016B5A1E}" type="datetimeFigureOut">
              <a:rPr lang="en-IN" smtClean="0"/>
              <a:t>29-07-2020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3248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422322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683812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40889059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9328136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8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520751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2583206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371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2281529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D6963-3E4D-4D1B-BA8A-2F63016B5A1E}" type="datetimeFigureOut">
              <a:rPr lang="en-IN" smtClean="0"/>
              <a:t>29-07-2020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5196482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9D6963-3E4D-4D1B-BA8A-2F63016B5A1E}" type="datetimeFigureOut">
              <a:rPr lang="en-IN" smtClean="0"/>
              <a:t>29-07-2020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826768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9D6963-3E4D-4D1B-BA8A-2F63016B5A1E}" type="datetimeFigureOut">
              <a:rPr lang="en-IN" smtClean="0"/>
              <a:t>29-07-2020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781819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5767A1-1D32-4D39-9EE3-CFF53F0F39A6}" type="slidenum">
              <a:rPr lang="en-IN" smtClean="0"/>
              <a:t>‹#›</a:t>
            </a:fld>
            <a:endParaRPr lang="en-IN"/>
          </a:p>
        </p:txBody>
      </p:sp>
    </p:spTree>
    <p:extLst>
      <p:ext uri="{BB962C8B-B14F-4D97-AF65-F5344CB8AC3E}">
        <p14:creationId xmlns:p14="http://schemas.microsoft.com/office/powerpoint/2010/main" val="614051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876700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3900489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16494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522113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40717124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078681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9148822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1592772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D6963-3E4D-4D1B-BA8A-2F63016B5A1E}" type="datetimeFigureOut">
              <a:rPr lang="en-IN" smtClean="0"/>
              <a:t>29-07-2020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583340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3684968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3204615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3451563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111167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82943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D6963-3E4D-4D1B-BA8A-2F63016B5A1E}" type="datetimeFigureOut">
              <a:rPr lang="en-IN" smtClean="0"/>
              <a:t>29-07-2020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6326511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9124036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026765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6975721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658879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1551919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5978268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88786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175885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29462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55389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D6963-3E4D-4D1B-BA8A-2F63016B5A1E}" type="datetimeFigureOut">
              <a:rPr lang="en-IN" smtClean="0"/>
              <a:t>29-07-2020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67A1-1D32-4D39-9EE3-CFF53F0F39A6}" type="slidenum">
              <a:rPr lang="en-IN" smtClean="0"/>
              <a:t>‹#›</a:t>
            </a:fld>
            <a:endParaRPr lang="en-IN"/>
          </a:p>
        </p:txBody>
      </p:sp>
    </p:spTree>
    <p:extLst>
      <p:ext uri="{BB962C8B-B14F-4D97-AF65-F5344CB8AC3E}">
        <p14:creationId xmlns:p14="http://schemas.microsoft.com/office/powerpoint/2010/main" val="335107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21" Type="http://schemas.openxmlformats.org/officeDocument/2006/relationships/image" Target="../media/image9.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8.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7.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9D6963-3E4D-4D1B-BA8A-2F63016B5A1E}" type="datetimeFigureOut">
              <a:rPr lang="en-IN" smtClean="0"/>
              <a:t>29-07-2020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5767A1-1D32-4D39-9EE3-CFF53F0F39A6}" type="slidenum">
              <a:rPr lang="en-IN" smtClean="0"/>
              <a:t>‹#›</a:t>
            </a:fld>
            <a:endParaRPr lang="en-IN"/>
          </a:p>
        </p:txBody>
      </p:sp>
    </p:spTree>
    <p:extLst>
      <p:ext uri="{BB962C8B-B14F-4D97-AF65-F5344CB8AC3E}">
        <p14:creationId xmlns:p14="http://schemas.microsoft.com/office/powerpoint/2010/main" val="35524961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29D6963-3E4D-4D1B-BA8A-2F63016B5A1E}" type="datetimeFigureOut">
              <a:rPr lang="en-IN" smtClean="0"/>
              <a:t>29-07-2020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75767A1-1D32-4D39-9EE3-CFF53F0F39A6}" type="slidenum">
              <a:rPr lang="en-IN" smtClean="0"/>
              <a:t>‹#›</a:t>
            </a:fld>
            <a:endParaRPr lang="en-IN"/>
          </a:p>
        </p:txBody>
      </p:sp>
    </p:spTree>
    <p:extLst>
      <p:ext uri="{BB962C8B-B14F-4D97-AF65-F5344CB8AC3E}">
        <p14:creationId xmlns:p14="http://schemas.microsoft.com/office/powerpoint/2010/main" val="239416445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9D6963-3E4D-4D1B-BA8A-2F63016B5A1E}" type="datetimeFigureOut">
              <a:rPr lang="en-IN" smtClean="0"/>
              <a:t>29-07-2020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5767A1-1D32-4D39-9EE3-CFF53F0F39A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8006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9D6963-3E4D-4D1B-BA8A-2F63016B5A1E}" type="datetimeFigureOut">
              <a:rPr lang="en-IN" smtClean="0"/>
              <a:t>29-07-2020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5767A1-1D32-4D39-9EE3-CFF53F0F39A6}" type="slidenum">
              <a:rPr lang="en-IN" smtClean="0"/>
              <a:t>‹#›</a:t>
            </a:fld>
            <a:endParaRPr lang="en-IN"/>
          </a:p>
        </p:txBody>
      </p:sp>
    </p:spTree>
    <p:extLst>
      <p:ext uri="{BB962C8B-B14F-4D97-AF65-F5344CB8AC3E}">
        <p14:creationId xmlns:p14="http://schemas.microsoft.com/office/powerpoint/2010/main" val="2474971747"/>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hyperlink" Target="https://www.classcentral.com/report/swayam-moocs-course-list/#Mathematics" TargetMode="External"/><Relationship Id="rId12" Type="http://schemas.openxmlformats.org/officeDocument/2006/relationships/hyperlink" Target="https://www.classcentral.com/report/swayam-moocs-course-list/#Science" TargetMode="External"/><Relationship Id="rId11" Type="http://schemas.openxmlformats.org/officeDocument/2006/relationships/hyperlink" Target="https://www.classcentral.com/report/swayam-moocs-course-list/#Personal%20Development" TargetMode="External"/><Relationship Id="rId14" Type="http://schemas.openxmlformats.org/officeDocument/2006/relationships/hyperlink" Target="https://www.classcentral.com/report/swayam-moocs-course-list/#Art%20&amp;%20Design" TargetMode="External"/><Relationship Id="rId7" Type="http://schemas.openxmlformats.org/officeDocument/2006/relationships/hyperlink" Target="https://www.classcentral.com/report/swayam-moocs-course-list/#Data%20Science" TargetMode="External"/><Relationship Id="rId2" Type="http://schemas.openxmlformats.org/officeDocument/2006/relationships/hyperlink" Target="https://www.classcentral.com/report/swayam-moocs-course-list/#Humanities" TargetMode="External"/><Relationship Id="rId10" Type="http://schemas.openxmlformats.org/officeDocument/2006/relationships/hyperlink" Target="https://www.classcentral.com/report/swayam-moocs-course-list/#Health%20&amp;%20Medicine" TargetMode="External"/><Relationship Id="rId13" Type="http://schemas.openxmlformats.org/officeDocument/2006/relationships/hyperlink" Target="https://www.classcentral.com/report/swayam-moocs-course-list/#Engineering" TargetMode="External"/><Relationship Id="rId8" Type="http://schemas.openxmlformats.org/officeDocument/2006/relationships/hyperlink" Target="https://www.classcentral.com/report/swayam-moocs-course-list/#Education%20&amp;%20Teaching" TargetMode="External"/><Relationship Id="rId4" Type="http://schemas.openxmlformats.org/officeDocument/2006/relationships/hyperlink" Target="https://www.classcentral.com/report/swayam-moocs-course-list/#Programming" TargetMode="External"/><Relationship Id="rId3" Type="http://schemas.openxmlformats.org/officeDocument/2006/relationships/hyperlink" Target="https://www.classcentral.com/report/swayam-moocs-course-list/#Business" TargetMode="External"/><Relationship Id="rId9" Type="http://schemas.openxmlformats.org/officeDocument/2006/relationships/hyperlink" Target="https://www.classcentral.com/report/swayam-moocs-course-list/#Computer%20Science" TargetMode="External"/><Relationship Id="rId6" Type="http://schemas.openxmlformats.org/officeDocument/2006/relationships/hyperlink" Target="https://www.classcentral.com/report/swayam-moocs-course-list/#Social%20Sciences" TargetMode="Externa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hyperlink" Target="https://www.classcentral.com/course/swayam-leadership-14173" TargetMode="External"/><Relationship Id="rId13" Type="http://schemas.openxmlformats.org/officeDocument/2006/relationships/hyperlink" Target="https://www.classcentral.com/course/swayam-business-statistics-12992" TargetMode="External"/><Relationship Id="rId18" Type="http://schemas.openxmlformats.org/officeDocument/2006/relationships/hyperlink" Target="https://www.classcentral.com/course/swayam-decision-support-system-for-managers-19837" TargetMode="External"/><Relationship Id="rId26" Type="http://schemas.openxmlformats.org/officeDocument/2006/relationships/hyperlink" Target="https://www.classcentral.com/course/swayam-ecommerce-technologies-19851" TargetMode="External"/><Relationship Id="rId39" Type="http://schemas.openxmlformats.org/officeDocument/2006/relationships/hyperlink" Target="https://www.classcentral.com/course/swayam-sr-secondary-accountancy-320-17801" TargetMode="External"/><Relationship Id="rId3" Type="http://schemas.openxmlformats.org/officeDocument/2006/relationships/hyperlink" Target="https://www.classcentral.com/course/swayam-introduction-to-poultry-farming-14160" TargetMode="External"/><Relationship Id="rId21" Type="http://schemas.openxmlformats.org/officeDocument/2006/relationships/hyperlink" Target="https://www.classcentral.com/course/swayam-the-essence-of-leadership-explorations-from-literature-20010" TargetMode="External"/><Relationship Id="rId34" Type="http://schemas.openxmlformats.org/officeDocument/2006/relationships/hyperlink" Target="https://www.classcentral.com/course/swayam-accountancy-xi-part-i-17500" TargetMode="External"/><Relationship Id="rId42" Type="http://schemas.openxmlformats.org/officeDocument/2006/relationships/hyperlink" Target="https://www.classcentral.com/course/swayam-consumer-buying-behaviour-17552" TargetMode="External"/><Relationship Id="rId7" Type="http://schemas.openxmlformats.org/officeDocument/2006/relationships/hyperlink" Target="https://www.classcentral.com/course/swayam-human-resource-development-14113" TargetMode="External"/><Relationship Id="rId12" Type="http://schemas.openxmlformats.org/officeDocument/2006/relationships/hyperlink" Target="https://www.classcentral.com/course/swayam-marketing-management-i-5308" TargetMode="External"/><Relationship Id="rId17" Type="http://schemas.openxmlformats.org/officeDocument/2006/relationships/hyperlink" Target="https://www.classcentral.com/course/swayam-decision-making-under-uncertainty-13987" TargetMode="External"/><Relationship Id="rId25" Type="http://schemas.openxmlformats.org/officeDocument/2006/relationships/hyperlink" Target="https://www.classcentral.com/course/swayam-organizational-behaviour-17720" TargetMode="External"/><Relationship Id="rId33" Type="http://schemas.openxmlformats.org/officeDocument/2006/relationships/hyperlink" Target="https://www.classcentral.com/course/swayam-business-studies-xi-part-i-19812" TargetMode="External"/><Relationship Id="rId38" Type="http://schemas.openxmlformats.org/officeDocument/2006/relationships/hyperlink" Target="https://www.classcentral.com/course/swayam-secondary-accountancy-224-17765" TargetMode="External"/><Relationship Id="rId2" Type="http://schemas.openxmlformats.org/officeDocument/2006/relationships/hyperlink" Target="https://www.classcentral.com/course/swayam-digital-marketing-14006" TargetMode="External"/><Relationship Id="rId16" Type="http://schemas.openxmlformats.org/officeDocument/2006/relationships/hyperlink" Target="https://www.classcentral.com/course/swayam-mathematical-portfolio-theory-19947" TargetMode="External"/><Relationship Id="rId20" Type="http://schemas.openxmlformats.org/officeDocument/2006/relationships/hyperlink" Target="https://www.classcentral.com/course/swayam-new-product-development-14210" TargetMode="External"/><Relationship Id="rId29" Type="http://schemas.openxmlformats.org/officeDocument/2006/relationships/hyperlink" Target="https://www.classcentral.com/course/swayam-international-business-19899" TargetMode="External"/><Relationship Id="rId41" Type="http://schemas.openxmlformats.org/officeDocument/2006/relationships/hyperlink" Target="https://www.classcentral.com/course/swayam-innovation-and-start-up-policy-17641" TargetMode="External"/><Relationship Id="rId1" Type="http://schemas.openxmlformats.org/officeDocument/2006/relationships/slideLayout" Target="../slideLayouts/slideLayout14.xml"/><Relationship Id="rId6" Type="http://schemas.openxmlformats.org/officeDocument/2006/relationships/hyperlink" Target="https://www.classcentral.com/course/swayam-business-ethics-7932" TargetMode="External"/><Relationship Id="rId11" Type="http://schemas.openxmlformats.org/officeDocument/2006/relationships/hyperlink" Target="https://www.classcentral.com/course/swayam-managing-services-3969" TargetMode="External"/><Relationship Id="rId24" Type="http://schemas.openxmlformats.org/officeDocument/2006/relationships/hyperlink" Target="https://www.classcentral.com/course/swayam-special-services-marketing-in-india-20000" TargetMode="External"/><Relationship Id="rId32" Type="http://schemas.openxmlformats.org/officeDocument/2006/relationships/hyperlink" Target="https://www.classcentral.com/course/swayam-supply-chain-management-14314" TargetMode="External"/><Relationship Id="rId37" Type="http://schemas.openxmlformats.org/officeDocument/2006/relationships/hyperlink" Target="https://www.classcentral.com/course/swayam-secondary-business-studies-215-17767" TargetMode="External"/><Relationship Id="rId40" Type="http://schemas.openxmlformats.org/officeDocument/2006/relationships/hyperlink" Target="https://www.classcentral.com/course/swayam-senior-secondary-business-studies-319-17783" TargetMode="External"/><Relationship Id="rId5" Type="http://schemas.openxmlformats.org/officeDocument/2006/relationships/hyperlink" Target="https://www.classcentral.com/course/swayam-design-thinking-a-primer-12998" TargetMode="External"/><Relationship Id="rId15" Type="http://schemas.openxmlformats.org/officeDocument/2006/relationships/hyperlink" Target="https://www.classcentral.com/course/swayam-innovation-business-models-and-entrepreneurship-14127" TargetMode="External"/><Relationship Id="rId23" Type="http://schemas.openxmlformats.org/officeDocument/2006/relationships/hyperlink" Target="https://www.classcentral.com/course/swayam-corporate-finance-20233" TargetMode="External"/><Relationship Id="rId28" Type="http://schemas.openxmlformats.org/officeDocument/2006/relationships/hyperlink" Target="https://www.classcentral.com/course/swayam-fundamentals-of-financial-accounting-19877" TargetMode="External"/><Relationship Id="rId36" Type="http://schemas.openxmlformats.org/officeDocument/2006/relationships/hyperlink" Target="https://www.classcentral.com/course/swayam-secondary-data-entry-operations-229-17768" TargetMode="External"/><Relationship Id="rId10" Type="http://schemas.openxmlformats.org/officeDocument/2006/relationships/hyperlink" Target="https://www.classcentral.com/course/swayam-principles-of-management-19977" TargetMode="External"/><Relationship Id="rId19" Type="http://schemas.openxmlformats.org/officeDocument/2006/relationships/hyperlink" Target="https://www.classcentral.com/course/swayam-financial-accounting-iitmandi-19867" TargetMode="External"/><Relationship Id="rId31" Type="http://schemas.openxmlformats.org/officeDocument/2006/relationships/hyperlink" Target="https://www.classcentral.com/course/swayam-fundamentals-of-office-management-methods-19878" TargetMode="External"/><Relationship Id="rId4" Type="http://schemas.openxmlformats.org/officeDocument/2006/relationships/hyperlink" Target="https://www.classcentral.com/course/swayam-geography-of-tourism-14092" TargetMode="External"/><Relationship Id="rId9" Type="http://schemas.openxmlformats.org/officeDocument/2006/relationships/hyperlink" Target="https://www.classcentral.com/course/swayam-entrepreneurship-and-ip-strategy-19857" TargetMode="External"/><Relationship Id="rId14" Type="http://schemas.openxmlformats.org/officeDocument/2006/relationships/hyperlink" Target="https://www.classcentral.com/course/swayam-working-capital-management-14361" TargetMode="External"/><Relationship Id="rId22" Type="http://schemas.openxmlformats.org/officeDocument/2006/relationships/hyperlink" Target="https://www.classcentral.com/course/swayam-organizational-design-creating-competitive-advantage-14224" TargetMode="External"/><Relationship Id="rId27" Type="http://schemas.openxmlformats.org/officeDocument/2006/relationships/hyperlink" Target="https://www.classcentral.com/course/swayam-entrepreneurship-development-19847" TargetMode="External"/><Relationship Id="rId30" Type="http://schemas.openxmlformats.org/officeDocument/2006/relationships/hyperlink" Target="https://www.classcentral.com/course/swayam-international-tourism-destinantions-19900" TargetMode="External"/><Relationship Id="rId35" Type="http://schemas.openxmlformats.org/officeDocument/2006/relationships/hyperlink" Target="https://www.classcentral.com/course/swayam-business-studies-xii-part-i-17536"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classcentral.com/course/swayam-strategic-management-14306" TargetMode="External"/><Relationship Id="rId3" Type="http://schemas.openxmlformats.org/officeDocument/2006/relationships/hyperlink" Target="https://www.classcentral.com/course/swayam-introduction-to-retail-management-14163" TargetMode="External"/><Relationship Id="rId7" Type="http://schemas.openxmlformats.org/officeDocument/2006/relationships/hyperlink" Target="https://www.classcentral.com/course/swayam-banking-and-financial-markets-a-risk-management-perspective-17522" TargetMode="External"/><Relationship Id="rId2" Type="http://schemas.openxmlformats.org/officeDocument/2006/relationships/hyperlink" Target="https://www.classcentral.com/course/swayam-quantitative-marketing-research-17753" TargetMode="External"/><Relationship Id="rId1" Type="http://schemas.openxmlformats.org/officeDocument/2006/relationships/slideLayout" Target="../slideLayouts/slideLayout44.xml"/><Relationship Id="rId6" Type="http://schemas.openxmlformats.org/officeDocument/2006/relationships/hyperlink" Target="https://www.classcentral.com/course/swayam-advanced-corporate-strategy-17505" TargetMode="External"/><Relationship Id="rId5" Type="http://schemas.openxmlformats.org/officeDocument/2006/relationships/hyperlink" Target="https://www.classcentral.com/course/swayam-building-cost-estimation-simplified-20226" TargetMode="External"/><Relationship Id="rId4" Type="http://schemas.openxmlformats.org/officeDocument/2006/relationships/hyperlink" Target="https://www.classcentral.com/course/swayam-corporate-tax-planning-13966" TargetMode="External"/><Relationship Id="rId9" Type="http://schemas.openxmlformats.org/officeDocument/2006/relationships/hyperlink" Target="https://www.classcentral.com/course/swayam-financial-accounting-and-analysis-14055"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classcentral.com/course/swayam-customer-relationship-management-13977" TargetMode="External"/><Relationship Id="rId3" Type="http://schemas.openxmlformats.org/officeDocument/2006/relationships/hyperlink" Target="https://www.classcentral.com/course/swayam-bhc-012-event-planning-20223" TargetMode="External"/><Relationship Id="rId7" Type="http://schemas.openxmlformats.org/officeDocument/2006/relationships/hyperlink" Target="https://www.classcentral.com/course/swayam-ts-1-foundation-course-in-tourism-20006" TargetMode="External"/><Relationship Id="rId12" Type="http://schemas.openxmlformats.org/officeDocument/2006/relationships/hyperlink" Target="https://www.classcentral.com/course/swayam-introduction-to-marketing-essentials-14156" TargetMode="External"/><Relationship Id="rId2" Type="http://schemas.openxmlformats.org/officeDocument/2006/relationships/hyperlink" Target="https://www.classcentral.com/course/swayam-bhc-013-event-coordination-and-control-20224" TargetMode="External"/><Relationship Id="rId1" Type="http://schemas.openxmlformats.org/officeDocument/2006/relationships/slideLayout" Target="../slideLayouts/slideLayout44.xml"/><Relationship Id="rId6" Type="http://schemas.openxmlformats.org/officeDocument/2006/relationships/hyperlink" Target="https://www.classcentral.com/course/swayam-ts-2-tourism-development-products-20007" TargetMode="External"/><Relationship Id="rId11" Type="http://schemas.openxmlformats.org/officeDocument/2006/relationships/hyperlink" Target="https://www.classcentral.com/course/swayam-management-accounting-for-decision-making-14178" TargetMode="External"/><Relationship Id="rId5" Type="http://schemas.openxmlformats.org/officeDocument/2006/relationships/hyperlink" Target="https://www.classcentral.com/course/swayam-bhc-011-basics-of-event-management-20215" TargetMode="External"/><Relationship Id="rId10" Type="http://schemas.openxmlformats.org/officeDocument/2006/relationships/hyperlink" Target="https://www.classcentral.com/course/swayam-managing-innovation-14179" TargetMode="External"/><Relationship Id="rId4" Type="http://schemas.openxmlformats.org/officeDocument/2006/relationships/hyperlink" Target="https://www.classcentral.com/course/swayam-production-management-20266" TargetMode="External"/><Relationship Id="rId9" Type="http://schemas.openxmlformats.org/officeDocument/2006/relationships/hyperlink" Target="https://www.classcentral.com/course/swayam-introduction-to-banking-and-financial-markets-17654"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classcentral.com/course/swayam-tourism-and-travel-management-14339" TargetMode="External"/><Relationship Id="rId13" Type="http://schemas.openxmlformats.org/officeDocument/2006/relationships/hyperlink" Target="https://www.classcentral.com/course/swayam-fundamental-of-insurance-19873" TargetMode="External"/><Relationship Id="rId3" Type="http://schemas.openxmlformats.org/officeDocument/2006/relationships/hyperlink" Target="https://www.classcentral.com/course/swayam-indian-agricultural-development-14119" TargetMode="External"/><Relationship Id="rId7" Type="http://schemas.openxmlformats.org/officeDocument/2006/relationships/hyperlink" Target="https://www.classcentral.com/course/swayam-hospitality-industry-in-tourism-14110" TargetMode="External"/><Relationship Id="rId12" Type="http://schemas.openxmlformats.org/officeDocument/2006/relationships/hyperlink" Target="https://www.classcentral.com/course/swayam-quantitative-techniques-for-management-20268" TargetMode="External"/><Relationship Id="rId2" Type="http://schemas.openxmlformats.org/officeDocument/2006/relationships/hyperlink" Target="https://www.classcentral.com/course/swayam-introduction-to-gst-14150" TargetMode="External"/><Relationship Id="rId1" Type="http://schemas.openxmlformats.org/officeDocument/2006/relationships/slideLayout" Target="../slideLayouts/slideLayout4.xml"/><Relationship Id="rId6" Type="http://schemas.openxmlformats.org/officeDocument/2006/relationships/hyperlink" Target="https://www.classcentral.com/course/swayam-financial-accounting-14053" TargetMode="External"/><Relationship Id="rId11" Type="http://schemas.openxmlformats.org/officeDocument/2006/relationships/hyperlink" Target="https://www.classcentral.com/course/swayam-hrm-for-non-hr-managers-20241" TargetMode="External"/><Relationship Id="rId5" Type="http://schemas.openxmlformats.org/officeDocument/2006/relationships/hyperlink" Target="https://www.classcentral.com/course/swayam-basics-of-digital-marketing-13909" TargetMode="External"/><Relationship Id="rId10" Type="http://schemas.openxmlformats.org/officeDocument/2006/relationships/hyperlink" Target="https://www.classcentral.com/course/swayam-tourism-transport-and-travel-services-14342" TargetMode="External"/><Relationship Id="rId4" Type="http://schemas.openxmlformats.org/officeDocument/2006/relationships/hyperlink" Target="https://www.classcentral.com/course/swayam-organisation-behaviour-20262" TargetMode="External"/><Relationship Id="rId9" Type="http://schemas.openxmlformats.org/officeDocument/2006/relationships/hyperlink" Target="https://www.classcentral.com/course/swayam-tourism-resources-of-india-14341" TargetMode="External"/><Relationship Id="rId14" Type="http://schemas.openxmlformats.org/officeDocument/2006/relationships/hyperlink" Target="https://www.classcentral.com/course/swayam-business-research-methods-19811"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classcentral.com/course/swayam-introduction-to-visual-communication-20248" TargetMode="External"/><Relationship Id="rId3" Type="http://schemas.openxmlformats.org/officeDocument/2006/relationships/hyperlink" Target="https://www.classcentral.com/course/swayam-body-language-key-to-professional-success-13927" TargetMode="External"/><Relationship Id="rId7" Type="http://schemas.openxmlformats.org/officeDocument/2006/relationships/hyperlink" Target="https://www.classcentral.com/course/swayam-mind-education-17695" TargetMode="External"/><Relationship Id="rId2" Type="http://schemas.openxmlformats.org/officeDocument/2006/relationships/hyperlink" Target="https://www.classcentral.com/course/swayam-soft-skills-14292" TargetMode="External"/><Relationship Id="rId1" Type="http://schemas.openxmlformats.org/officeDocument/2006/relationships/slideLayout" Target="../slideLayouts/slideLayout7.xml"/><Relationship Id="rId6" Type="http://schemas.openxmlformats.org/officeDocument/2006/relationships/hyperlink" Target="https://www.classcentral.com/course/swayam-developing-soft-skills-and-personality-14001" TargetMode="External"/><Relationship Id="rId5" Type="http://schemas.openxmlformats.org/officeDocument/2006/relationships/hyperlink" Target="https://www.classcentral.com/course/swayam-soft-skills-for-business-negotiations-and-marketing-strategies-10045" TargetMode="External"/><Relationship Id="rId4" Type="http://schemas.openxmlformats.org/officeDocument/2006/relationships/hyperlink" Target="https://www.classcentral.com/course/swayam-stress-management-14309" TargetMode="External"/><Relationship Id="rId9" Type="http://schemas.openxmlformats.org/officeDocument/2006/relationships/hyperlink" Target="https://www.classcentral.com/course/swayam-developing-life-skills-14000"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swayam.gov.in/nc_details/IIMB" TargetMode="External"/><Relationship Id="rId13" Type="http://schemas.openxmlformats.org/officeDocument/2006/relationships/image" Target="../media/image16.png"/><Relationship Id="rId18" Type="http://schemas.openxmlformats.org/officeDocument/2006/relationships/hyperlink" Target="https://swayam.gov.in/nc_details/UGC" TargetMode="Externa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hyperlink" Target="https://swayam.gov.in/nc_details/NIOS" TargetMode="External"/><Relationship Id="rId17" Type="http://schemas.openxmlformats.org/officeDocument/2006/relationships/image" Target="../media/image18.png"/><Relationship Id="rId2" Type="http://schemas.openxmlformats.org/officeDocument/2006/relationships/hyperlink" Target="https://swayam.gov.in/nc_details/AICTE" TargetMode="External"/><Relationship Id="rId16" Type="http://schemas.openxmlformats.org/officeDocument/2006/relationships/hyperlink" Target="https://swayam.gov.in/nc_details/NPTEL" TargetMode="External"/><Relationship Id="rId1" Type="http://schemas.openxmlformats.org/officeDocument/2006/relationships/slideLayout" Target="../slideLayouts/slideLayout30.xml"/><Relationship Id="rId6" Type="http://schemas.openxmlformats.org/officeDocument/2006/relationships/hyperlink" Target="https://swayam.gov.in/nc_details/IGNOU" TargetMode="Externa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hyperlink" Target="https://swayam.gov.in/nc_details/NCERT" TargetMode="External"/><Relationship Id="rId19" Type="http://schemas.openxmlformats.org/officeDocument/2006/relationships/image" Target="../media/image19.png"/><Relationship Id="rId4" Type="http://schemas.openxmlformats.org/officeDocument/2006/relationships/hyperlink" Target="https://swayam.gov.in/nc_details/CEC" TargetMode="External"/><Relationship Id="rId9" Type="http://schemas.openxmlformats.org/officeDocument/2006/relationships/image" Target="../media/image14.png"/><Relationship Id="rId14" Type="http://schemas.openxmlformats.org/officeDocument/2006/relationships/hyperlink" Target="https://swayam.gov.in/nc_details/NITTT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wayam.gov.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swayam.gov.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031-3569-4F66-9E89-B51C6F73B349}"/>
              </a:ext>
            </a:extLst>
          </p:cNvPr>
          <p:cNvSpPr>
            <a:spLocks noGrp="1"/>
          </p:cNvSpPr>
          <p:nvPr>
            <p:ph type="ctrTitle"/>
          </p:nvPr>
        </p:nvSpPr>
        <p:spPr>
          <a:xfrm>
            <a:off x="-28874155" y="-10723359"/>
            <a:ext cx="59868646" cy="17190720"/>
          </a:xfrm>
        </p:spPr>
        <p:txBody>
          <a:bodyPr/>
          <a:lstStyle/>
          <a:p>
            <a:endParaRPr lang="en-IN" dirty="0"/>
          </a:p>
        </p:txBody>
      </p:sp>
      <p:sp>
        <p:nvSpPr>
          <p:cNvPr id="3" name="Subtitle 2">
            <a:extLst>
              <a:ext uri="{FF2B5EF4-FFF2-40B4-BE49-F238E27FC236}">
                <a16:creationId xmlns:a16="http://schemas.microsoft.com/office/drawing/2014/main" id="{BC7C1BE3-B99C-4E94-B85B-947945A33062}"/>
              </a:ext>
            </a:extLst>
          </p:cNvPr>
          <p:cNvSpPr>
            <a:spLocks noGrp="1"/>
          </p:cNvSpPr>
          <p:nvPr>
            <p:ph type="subTitle" idx="1"/>
          </p:nvPr>
        </p:nvSpPr>
        <p:spPr>
          <a:xfrm>
            <a:off x="1060168" y="491321"/>
            <a:ext cx="8825658" cy="536357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endParaRPr lang="en-US" dirty="0"/>
          </a:p>
        </p:txBody>
      </p:sp>
      <p:sp>
        <p:nvSpPr>
          <p:cNvPr id="4" name="Rectangle 3">
            <a:extLst>
              <a:ext uri="{FF2B5EF4-FFF2-40B4-BE49-F238E27FC236}">
                <a16:creationId xmlns:a16="http://schemas.microsoft.com/office/drawing/2014/main" id="{185579A9-FD3D-4847-B430-EB71FACFEAC2}"/>
              </a:ext>
            </a:extLst>
          </p:cNvPr>
          <p:cNvSpPr/>
          <p:nvPr/>
        </p:nvSpPr>
        <p:spPr>
          <a:xfrm>
            <a:off x="1546762" y="1491572"/>
            <a:ext cx="7856545" cy="2585323"/>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Swayam</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Free online Education</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Govt of India courses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61308712"/>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5" name="Shape 5145"/>
        <p:cNvGrpSpPr/>
        <p:nvPr/>
      </p:nvGrpSpPr>
      <p:grpSpPr>
        <a:xfrm>
          <a:off x="0" y="0"/>
          <a:ext cx="0" cy="0"/>
          <a:chOff x="0" y="0"/>
          <a:chExt cx="0" cy="0"/>
        </a:xfrm>
      </p:grpSpPr>
      <p:sp>
        <p:nvSpPr>
          <p:cNvPr id="5146" name="Shape 5146"/>
          <p:cNvSpPr txBox="1"/>
          <p:nvPr>
            <p:ph idx="1" type="body"/>
          </p:nvPr>
        </p:nvSpPr>
        <p:spPr>
          <a:xfrm>
            <a:off x="490330" y="1046922"/>
            <a:ext cx="11264400" cy="5565900"/>
          </a:xfrm>
          <a:prstGeom prst="rect">
            <a:avLst/>
          </a:prstGeom>
          <a:noFill/>
          <a:ln>
            <a:noFill/>
          </a:ln>
        </p:spPr>
        <p:txBody>
          <a:bodyPr anchorCtr="0" anchor="t" bIns="45700" lIns="91425" rIns="91425" tIns="45700">
            <a:normAutofit/>
          </a:bodyPr>
          <a:lstStyle/>
          <a:p>
            <a:pPr indent="-342900" lvl="0" marL="342900" rtl="0" algn="l">
              <a:spcBef>
                <a:spcPts val="0"/>
              </a:spcBef>
              <a:spcAft>
                <a:spcPts val="0"/>
              </a:spcAft>
              <a:buSzPct val="81460"/>
            </a:pPr>
            <a:r>
              <a:rPr lang="en-US" sz="2220"/>
              <a:t>Step 5: Your registration on the Swayam portal is complete and you can now log in and start learning.</a:t>
            </a:r>
          </a:p>
          <a:p>
            <a:pPr indent="-342900" lvl="0" marL="342900" rtl="0" algn="l">
              <a:spcBef>
                <a:spcPts val="1000"/>
              </a:spcBef>
              <a:spcAft>
                <a:spcPts val="0"/>
              </a:spcAft>
              <a:buSzPct val="81460"/>
            </a:pPr>
            <a:r>
              <a:rPr lang="en-US" sz="2220"/>
              <a:t>After login on this portal, you’ll access and learn the specified courses. The portal shows you the name of all the courses and therefore the name of professors and their experiences. The list of Swayam courses is often accessed at the below link.</a:t>
            </a:r>
          </a:p>
          <a:p>
            <a:pPr indent="-342900" lvl="0" marL="342900" rtl="0" algn="l">
              <a:spcBef>
                <a:spcPts val="1000"/>
              </a:spcBef>
              <a:spcAft>
                <a:spcPts val="0"/>
              </a:spcAft>
              <a:buSzPct val="81460"/>
            </a:pPr>
            <a:r>
              <a:rPr b="1" lang="en-US" sz="2220"/>
              <a:t>Swayam Portal Login : Online Free Course Registration, Enroll @swayam.gov.in</a:t>
            </a:r>
          </a:p>
          <a:p>
            <a:pPr indent="-342900" lvl="0" marL="342900" rtl="0" algn="l">
              <a:spcBef>
                <a:spcPts val="1000"/>
              </a:spcBef>
              <a:spcAft>
                <a:spcPts val="0"/>
              </a:spcAft>
              <a:buSzPct val="81460"/>
            </a:pPr>
            <a:r>
              <a:rPr lang="en-US" sz="2220"/>
              <a:t>If you are interested in any of the courses and want to enroll, you must log in to your Swayam account. Once logged in, visit the concerned course page and proceed with the enrollment</a:t>
            </a:r>
          </a:p>
          <a:p>
            <a:pPr indent="-342900" lvl="0" marL="342900" rtl="0" algn="l">
              <a:spcBef>
                <a:spcPts val="1000"/>
              </a:spcBef>
              <a:spcAft>
                <a:spcPts val="0"/>
              </a:spcAft>
              <a:buSzPct val="81460"/>
            </a:pPr>
            <a:r>
              <a:rPr b="1" lang="en-US" sz="2220"/>
              <a:t>Swayam Mobile App</a:t>
            </a:r>
          </a:p>
          <a:p>
            <a:pPr indent="-342900" lvl="0" marL="342900" rtl="0" algn="l">
              <a:spcBef>
                <a:spcPts val="1000"/>
              </a:spcBef>
              <a:spcAft>
                <a:spcPts val="0"/>
              </a:spcAft>
              <a:buSzPct val="81460"/>
            </a:pPr>
            <a:r>
              <a:rPr lang="en-US" sz="2220"/>
              <a:t>Registered candidates also can access all the Swayam courses on its mobile app which is out there at the google play store for android mobile phones.</a:t>
            </a:r>
          </a:p>
          <a:p>
            <a:pPr indent="-342900" lvl="0" marL="342900" rtl="0" algn="l">
              <a:spcBef>
                <a:spcPts val="1000"/>
              </a:spcBef>
              <a:spcAft>
                <a:spcPts val="0"/>
              </a:spcAft>
              <a:buSzPct val="25000"/>
              <a:buNone/>
            </a:pPr>
            <a:r>
              <a:t/>
            </a:r>
            <a:endParaRPr sz="2220"/>
          </a:p>
          <a:p>
            <a:pPr indent="-342900" lvl="0" marL="342900" rtl="0" algn="l">
              <a:spcBef>
                <a:spcPts val="1000"/>
              </a:spcBef>
              <a:spcAft>
                <a:spcPts val="0"/>
              </a:spcAft>
              <a:buSzPct val="25000"/>
              <a:buNone/>
            </a:pPr>
            <a:r>
              <a:t/>
            </a:r>
            <a:endParaRPr sz="18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7" name="Shape 5147"/>
        <p:cNvGrpSpPr/>
        <p:nvPr/>
      </p:nvGrpSpPr>
      <p:grpSpPr>
        <a:xfrm>
          <a:off x="0" y="0"/>
          <a:ext cx="0" cy="0"/>
          <a:chOff x="0" y="0"/>
          <a:chExt cx="0" cy="0"/>
        </a:xfrm>
      </p:grpSpPr>
      <p:sp>
        <p:nvSpPr>
          <p:cNvPr id="5148" name="Shape 5148"/>
          <p:cNvSpPr txBox="1"/>
          <p:nvPr>
            <p:ph type="title"/>
          </p:nvPr>
        </p:nvSpPr>
        <p:spPr>
          <a:xfrm>
            <a:off x="888630" y="2349925"/>
            <a:ext cx="3498900" cy="2456400"/>
          </a:xfrm>
          <a:prstGeom prst="rect">
            <a:avLst/>
          </a:prstGeom>
          <a:noFill/>
          <a:ln>
            <a:noFill/>
          </a:ln>
        </p:spPr>
        <p:txBody>
          <a:bodyPr anchorCtr="0" anchor="ctr" bIns="228600" lIns="228600" rIns="228600" tIns="228600">
            <a:normAutofit/>
          </a:bodyPr>
          <a:lstStyle/>
          <a:p>
            <a:pPr indent="0" lvl="0" marL="0" rtl="0" algn="ctr">
              <a:lnSpc>
                <a:spcPct val="85000"/>
              </a:lnSpc>
              <a:spcBef>
                <a:spcPts val="0"/>
              </a:spcBef>
              <a:buClr>
                <a:srgbClr val="FFFEFF"/>
              </a:buClr>
              <a:buSzPct val="25000"/>
              <a:buFont typeface="Calibri"/>
              <a:buNone/>
            </a:pPr>
            <a:r>
              <a:rPr lang="en-US"/>
              <a:t>BRANCHES</a:t>
            </a:r>
          </a:p>
        </p:txBody>
      </p:sp>
      <p:sp>
        <p:nvSpPr>
          <p:cNvPr id="5149" name="Shape 5149"/>
          <p:cNvSpPr txBox="1"/>
          <p:nvPr>
            <p:ph idx="1" type="body"/>
          </p:nvPr>
        </p:nvSpPr>
        <p:spPr>
          <a:xfrm>
            <a:off x="5476256" y="407123"/>
            <a:ext cx="6282000" cy="6450900"/>
          </a:xfrm>
          <a:prstGeom prst="rect">
            <a:avLst/>
          </a:prstGeom>
          <a:noFill/>
          <a:ln>
            <a:noFill/>
          </a:ln>
        </p:spPr>
        <p:txBody>
          <a:bodyPr anchorCtr="0" anchor="ctr" bIns="45700" lIns="91425" rIns="91425" tIns="45700">
            <a:normAutofit/>
          </a:bodyPr>
          <a:lstStyle/>
          <a:p>
            <a:pPr indent="-228600" lvl="0" marL="228600" rtl="0" algn="l">
              <a:lnSpc>
                <a:spcPct val="110000"/>
              </a:lnSpc>
              <a:spcBef>
                <a:spcPts val="0"/>
              </a:spcBef>
              <a:spcAft>
                <a:spcPts val="0"/>
              </a:spcAft>
              <a:buSzPct val="110000"/>
            </a:pPr>
            <a:r>
              <a:rPr b="1" lang="en-US" sz="2200" u="sng">
                <a:solidFill>
                  <a:schemeClr val="hlink"/>
                </a:solidFill>
                <a:latin typeface="Arial Black"/>
                <a:ea typeface="Arial Black"/>
                <a:cs typeface="Arial Black"/>
                <a:sym typeface="Arial Black"/>
                <a:hlinkClick r:id="rId2"/>
              </a:rPr>
              <a:t>Humanities (61)</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3"/>
              </a:rPr>
              <a:t>Business (83)</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4"/>
              </a:rPr>
              <a:t>Programming (20)</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5"/>
              </a:rPr>
              <a:t>Mathematics (40)</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6"/>
              </a:rPr>
              <a:t>Social Sciences (75)</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7"/>
              </a:rPr>
              <a:t>Data Science (6)</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8"/>
              </a:rPr>
              <a:t>Education &amp; Teaching (36)</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9"/>
              </a:rPr>
              <a:t>Computer Science (36)</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10"/>
              </a:rPr>
              <a:t>Health &amp; Medicine (13)</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11"/>
              </a:rPr>
              <a:t>Personal Development (10)</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12"/>
              </a:rPr>
              <a:t>Science (131)</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13"/>
              </a:rPr>
              <a:t>Engineering (167)</a:t>
            </a:r>
          </a:p>
          <a:p>
            <a:pPr indent="-228600" lvl="0" marL="228600" rtl="0" algn="l">
              <a:lnSpc>
                <a:spcPct val="110000"/>
              </a:lnSpc>
              <a:spcBef>
                <a:spcPts val="1000"/>
              </a:spcBef>
              <a:spcAft>
                <a:spcPts val="0"/>
              </a:spcAft>
              <a:buSzPct val="110000"/>
            </a:pPr>
            <a:r>
              <a:rPr b="1" lang="en-US" sz="2200" u="sng">
                <a:solidFill>
                  <a:schemeClr val="hlink"/>
                </a:solidFill>
                <a:latin typeface="Arial Black"/>
                <a:ea typeface="Arial Black"/>
                <a:cs typeface="Arial Black"/>
                <a:sym typeface="Arial Black"/>
                <a:hlinkClick r:id="rId14"/>
              </a:rPr>
              <a:t>Art &amp; Design (21)</a:t>
            </a:r>
          </a:p>
          <a:p>
            <a:pPr indent="-228600" lvl="0" marL="228600" rtl="0" algn="l">
              <a:lnSpc>
                <a:spcPct val="110000"/>
              </a:lnSpc>
              <a:spcBef>
                <a:spcPts val="1000"/>
              </a:spcBef>
              <a:buSzPct val="109999"/>
              <a:buNone/>
            </a:pPr>
            <a:r>
              <a:t/>
            </a:r>
            <a:endParaRPr/>
          </a:p>
        </p:txBody>
      </p:sp>
      <p:sp>
        <p:nvSpPr>
          <p:cNvPr id="5150" name="Shape 5150"/>
          <p:cNvSpPr/>
          <p:nvPr/>
        </p:nvSpPr>
        <p:spPr>
          <a:xfrm>
            <a:off x="4497848" y="3186683"/>
            <a:ext cx="978300" cy="484499"/>
          </a:xfrm>
          <a:prstGeom prst="rightArrow">
            <a:avLst>
              <a:gd fmla="val 50000" name="adj1"/>
              <a:gd fmla="val 50000" name="adj2"/>
            </a:avLst>
          </a:prstGeom>
          <a:solidFill>
            <a:schemeClr val="dk1"/>
          </a:solidFill>
          <a:ln cap="flat" cmpd="sng" w="1587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kkitt"/>
              <a:ea typeface="Rokkitt"/>
              <a:cs typeface="Rokkitt"/>
              <a:sym typeface="Rokkit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9995D2-E674-4881-A3C1-0ED81C357240}"/>
              </a:ext>
            </a:extLst>
          </p:cNvPr>
          <p:cNvSpPr>
            <a:spLocks noGrp="1"/>
          </p:cNvSpPr>
          <p:nvPr>
            <p:ph type="title"/>
          </p:nvPr>
        </p:nvSpPr>
        <p:spPr>
          <a:xfrm>
            <a:off x="646111" y="452718"/>
            <a:ext cx="9404723" cy="329160"/>
          </a:xfrm>
        </p:spPr>
        <p:txBody>
          <a:bodyPr/>
          <a:lstStyle/>
          <a:p>
            <a:endParaRPr lang="en-IN" dirty="0"/>
          </a:p>
        </p:txBody>
      </p:sp>
      <p:sp>
        <p:nvSpPr>
          <p:cNvPr id="3" name="Content Placeholder 2">
            <a:extLst>
              <a:ext uri="{FF2B5EF4-FFF2-40B4-BE49-F238E27FC236}">
                <a16:creationId xmlns:a16="http://schemas.microsoft.com/office/drawing/2014/main" id="{20022189-942A-4286-99B2-929939CF26D0}"/>
              </a:ext>
            </a:extLst>
          </p:cNvPr>
          <p:cNvSpPr>
            <a:spLocks noGrp="1"/>
          </p:cNvSpPr>
          <p:nvPr>
            <p:ph type="body" idx="1"/>
          </p:nvPr>
        </p:nvSpPr>
        <p:spPr/>
        <p:txBody>
          <a:bodyPr>
            <a:normAutofit fontScale="25000" lnSpcReduction="20000"/>
          </a:bodyPr>
          <a:lstStyle/>
          <a:p>
            <a:pPr fontAlgn="base"/>
            <a:r>
              <a:rPr lang="en-US" b="1" dirty="0"/>
              <a:t>Business (83)</a:t>
            </a:r>
          </a:p>
          <a:p>
            <a:pPr fontAlgn="base"/>
            <a:r>
              <a:rPr lang="en-US" dirty="0">
                <a:hlinkClick r:id="rId2"/>
              </a:rPr>
              <a:t>Digital Marketing</a:t>
            </a:r>
            <a:r>
              <a:rPr lang="en-US" dirty="0"/>
              <a:t> from </a:t>
            </a:r>
            <a:r>
              <a:rPr lang="en-US" i="1" dirty="0"/>
              <a:t>UGC</a:t>
            </a:r>
            <a:r>
              <a:rPr lang="en-US" dirty="0"/>
              <a:t> ★★★★★(117)</a:t>
            </a:r>
          </a:p>
          <a:p>
            <a:pPr fontAlgn="base"/>
            <a:r>
              <a:rPr lang="en-US" dirty="0">
                <a:hlinkClick r:id="rId3"/>
              </a:rPr>
              <a:t>Introduction to Poultry Farming</a:t>
            </a:r>
            <a:r>
              <a:rPr lang="en-US" dirty="0"/>
              <a:t> from </a:t>
            </a:r>
            <a:r>
              <a:rPr lang="en-US" i="1" dirty="0"/>
              <a:t>IGNOU</a:t>
            </a:r>
            <a:r>
              <a:rPr lang="en-US" dirty="0"/>
              <a:t> ★★★★★(1)</a:t>
            </a:r>
          </a:p>
          <a:p>
            <a:pPr fontAlgn="base"/>
            <a:r>
              <a:rPr lang="en-US" dirty="0">
                <a:hlinkClick r:id="rId4"/>
              </a:rPr>
              <a:t>Geography of Tourism</a:t>
            </a:r>
            <a:r>
              <a:rPr lang="en-US" dirty="0"/>
              <a:t> from </a:t>
            </a:r>
            <a:r>
              <a:rPr lang="en-US" i="1" dirty="0"/>
              <a:t>University of Mysore</a:t>
            </a:r>
            <a:r>
              <a:rPr lang="en-US" dirty="0"/>
              <a:t> ★★★★★(1)</a:t>
            </a:r>
          </a:p>
          <a:p>
            <a:pPr fontAlgn="base"/>
            <a:r>
              <a:rPr lang="en-US" dirty="0">
                <a:hlinkClick r:id="rId5"/>
              </a:rPr>
              <a:t>Design Thinking – A Primer</a:t>
            </a:r>
            <a:r>
              <a:rPr lang="en-US" dirty="0"/>
              <a:t> from </a:t>
            </a:r>
            <a:r>
              <a:rPr lang="en-US" i="1" dirty="0"/>
              <a:t>Indian Institute of Technology Madras</a:t>
            </a:r>
            <a:endParaRPr lang="en-US" dirty="0"/>
          </a:p>
          <a:p>
            <a:pPr fontAlgn="base"/>
            <a:r>
              <a:rPr lang="en-US" dirty="0">
                <a:hlinkClick r:id="rId6"/>
              </a:rPr>
              <a:t>Business Ethics</a:t>
            </a:r>
            <a:r>
              <a:rPr lang="en-US" dirty="0"/>
              <a:t> from </a:t>
            </a:r>
            <a:r>
              <a:rPr lang="en-US" i="1" dirty="0"/>
              <a:t>Indian Institute of Technology, Kharagpur</a:t>
            </a:r>
            <a:endParaRPr lang="en-US" dirty="0"/>
          </a:p>
          <a:p>
            <a:pPr fontAlgn="base"/>
            <a:r>
              <a:rPr lang="en-US" dirty="0">
                <a:hlinkClick r:id="rId7"/>
              </a:rPr>
              <a:t>Human Resource Development</a:t>
            </a:r>
            <a:r>
              <a:rPr lang="en-US" dirty="0"/>
              <a:t> from </a:t>
            </a:r>
            <a:r>
              <a:rPr lang="en-US" i="1" dirty="0"/>
              <a:t>Indian Institute of Technology, Kharagpur</a:t>
            </a:r>
            <a:endParaRPr lang="en-US" dirty="0"/>
          </a:p>
          <a:p>
            <a:pPr fontAlgn="base"/>
            <a:r>
              <a:rPr lang="en-US" dirty="0">
                <a:hlinkClick r:id="rId8"/>
              </a:rPr>
              <a:t>Leadership</a:t>
            </a:r>
            <a:r>
              <a:rPr lang="en-US" dirty="0"/>
              <a:t> from </a:t>
            </a:r>
            <a:r>
              <a:rPr lang="en-US" i="1" dirty="0"/>
              <a:t>Indian Institute of Technology, Kharagpur</a:t>
            </a:r>
            <a:endParaRPr lang="en-US" dirty="0"/>
          </a:p>
          <a:p>
            <a:pPr fontAlgn="base"/>
            <a:r>
              <a:rPr lang="en-US" dirty="0">
                <a:hlinkClick r:id="rId9"/>
              </a:rPr>
              <a:t>Entrepreneurship and IP strategy</a:t>
            </a:r>
            <a:r>
              <a:rPr lang="en-US" dirty="0"/>
              <a:t> from </a:t>
            </a:r>
            <a:r>
              <a:rPr lang="en-US" i="1" dirty="0"/>
              <a:t>Indian Institute of Technology, Kharagpur</a:t>
            </a:r>
            <a:endParaRPr lang="en-US" dirty="0"/>
          </a:p>
          <a:p>
            <a:pPr fontAlgn="base"/>
            <a:r>
              <a:rPr lang="en-US" dirty="0">
                <a:hlinkClick r:id="rId10"/>
              </a:rPr>
              <a:t>Principles of Management</a:t>
            </a:r>
            <a:r>
              <a:rPr lang="en-US" dirty="0"/>
              <a:t> from </a:t>
            </a:r>
            <a:r>
              <a:rPr lang="en-US" i="1" dirty="0"/>
              <a:t>Indian Institute of Technology, Kharagpur</a:t>
            </a:r>
            <a:endParaRPr lang="en-US" dirty="0"/>
          </a:p>
          <a:p>
            <a:pPr fontAlgn="base"/>
            <a:r>
              <a:rPr lang="en-US" dirty="0">
                <a:hlinkClick r:id="rId11"/>
              </a:rPr>
              <a:t>Managing Services</a:t>
            </a:r>
            <a:r>
              <a:rPr lang="en-US" dirty="0"/>
              <a:t> from </a:t>
            </a:r>
            <a:r>
              <a:rPr lang="en-US" i="1" dirty="0"/>
              <a:t>Indian Institute of Technology Kanpur</a:t>
            </a:r>
            <a:endParaRPr lang="en-US" dirty="0"/>
          </a:p>
          <a:p>
            <a:pPr fontAlgn="base"/>
            <a:r>
              <a:rPr lang="en-US" dirty="0">
                <a:hlinkClick r:id="rId12"/>
              </a:rPr>
              <a:t>Marketing Management-I</a:t>
            </a:r>
            <a:r>
              <a:rPr lang="en-US" dirty="0"/>
              <a:t> from </a:t>
            </a:r>
            <a:r>
              <a:rPr lang="en-US" i="1" dirty="0"/>
              <a:t>Indian Institute of Technology Kanpur</a:t>
            </a:r>
            <a:endParaRPr lang="en-US" dirty="0"/>
          </a:p>
          <a:p>
            <a:pPr fontAlgn="base"/>
            <a:endParaRPr lang="en-IN" dirty="0"/>
          </a:p>
        </p:txBody>
      </p:sp>
      <p:sp>
        <p:nvSpPr>
          <p:cNvPr id="7" name="Text Placeholder 6">
            <a:extLst>
              <a:ext uri="{FF2B5EF4-FFF2-40B4-BE49-F238E27FC236}">
                <a16:creationId xmlns:a16="http://schemas.microsoft.com/office/drawing/2014/main" id="{480A85E5-FE4E-45D8-A4B2-B97FDE0AA600}"/>
              </a:ext>
            </a:extLst>
          </p:cNvPr>
          <p:cNvSpPr>
            <a:spLocks noGrp="1"/>
          </p:cNvSpPr>
          <p:nvPr>
            <p:ph type="body" sz="half" idx="15"/>
          </p:nvPr>
        </p:nvSpPr>
        <p:spPr/>
        <p:txBody>
          <a:bodyPr>
            <a:normAutofit fontScale="62500" lnSpcReduction="20000"/>
          </a:bodyPr>
          <a:lstStyle/>
          <a:p>
            <a:pPr fontAlgn="base"/>
            <a:r>
              <a:rPr lang="en-US" dirty="0">
                <a:hlinkClick r:id="rId13"/>
              </a:rPr>
              <a:t>Business Statistics</a:t>
            </a:r>
            <a:r>
              <a:rPr lang="en-US" dirty="0"/>
              <a:t> from </a:t>
            </a:r>
            <a:r>
              <a:rPr lang="en-US" i="1" dirty="0"/>
              <a:t>Indian Institute of Technology Roorkee</a:t>
            </a:r>
            <a:endParaRPr lang="en-US" dirty="0"/>
          </a:p>
          <a:p>
            <a:pPr fontAlgn="base"/>
            <a:r>
              <a:rPr lang="en-US" dirty="0">
                <a:hlinkClick r:id="rId14"/>
              </a:rPr>
              <a:t>Working Capital Management</a:t>
            </a:r>
            <a:r>
              <a:rPr lang="en-US" dirty="0"/>
              <a:t> from </a:t>
            </a:r>
            <a:r>
              <a:rPr lang="en-US" i="1" dirty="0"/>
              <a:t>Indian Institute of Technology Roorkee</a:t>
            </a:r>
            <a:endParaRPr lang="en-US" dirty="0"/>
          </a:p>
          <a:p>
            <a:pPr fontAlgn="base"/>
            <a:r>
              <a:rPr lang="en-US" dirty="0">
                <a:hlinkClick r:id="rId15"/>
              </a:rPr>
              <a:t>Innovation, Business Models and Entrepreneurship</a:t>
            </a:r>
            <a:r>
              <a:rPr lang="en-US" dirty="0"/>
              <a:t> from </a:t>
            </a:r>
            <a:r>
              <a:rPr lang="en-US" i="1" dirty="0"/>
              <a:t>Indian Institute of Technology Roorkee</a:t>
            </a:r>
            <a:endParaRPr lang="en-US" dirty="0"/>
          </a:p>
          <a:p>
            <a:pPr fontAlgn="base"/>
            <a:r>
              <a:rPr lang="en-US" dirty="0">
                <a:hlinkClick r:id="rId16"/>
              </a:rPr>
              <a:t>Mathematical Portfolio Theory</a:t>
            </a:r>
            <a:r>
              <a:rPr lang="en-US" dirty="0"/>
              <a:t> from </a:t>
            </a:r>
            <a:r>
              <a:rPr lang="en-US" i="1" dirty="0"/>
              <a:t>Indian Institute of Technology Guwahati</a:t>
            </a:r>
            <a:endParaRPr lang="en-US" dirty="0"/>
          </a:p>
          <a:p>
            <a:pPr fontAlgn="base"/>
            <a:r>
              <a:rPr lang="en-US" dirty="0">
                <a:hlinkClick r:id="rId17"/>
              </a:rPr>
              <a:t>Decision-Making Under Uncertainty</a:t>
            </a:r>
            <a:r>
              <a:rPr lang="en-US" dirty="0"/>
              <a:t> from </a:t>
            </a:r>
            <a:r>
              <a:rPr lang="en-US" i="1" dirty="0"/>
              <a:t>Texas A&amp;M University</a:t>
            </a:r>
            <a:endParaRPr lang="en-US" dirty="0"/>
          </a:p>
          <a:p>
            <a:pPr fontAlgn="base"/>
            <a:r>
              <a:rPr lang="en-US" dirty="0">
                <a:hlinkClick r:id="rId18"/>
              </a:rPr>
              <a:t>Decision Support System for Managers</a:t>
            </a:r>
            <a:r>
              <a:rPr lang="en-US" dirty="0"/>
              <a:t> from </a:t>
            </a:r>
            <a:r>
              <a:rPr lang="en-US" i="1" dirty="0"/>
              <a:t>NPTEL</a:t>
            </a:r>
            <a:endParaRPr lang="en-US" dirty="0"/>
          </a:p>
          <a:p>
            <a:pPr fontAlgn="base"/>
            <a:r>
              <a:rPr lang="en-US" dirty="0">
                <a:hlinkClick r:id="rId19"/>
              </a:rPr>
              <a:t>Financial accounting – </a:t>
            </a:r>
            <a:r>
              <a:rPr lang="en-US" dirty="0" err="1">
                <a:hlinkClick r:id="rId19"/>
              </a:rPr>
              <a:t>IITMandi</a:t>
            </a:r>
            <a:r>
              <a:rPr lang="en-US" dirty="0"/>
              <a:t> from </a:t>
            </a:r>
            <a:r>
              <a:rPr lang="en-US" i="1" dirty="0"/>
              <a:t>NPTEL</a:t>
            </a:r>
            <a:endParaRPr lang="en-US" dirty="0"/>
          </a:p>
          <a:p>
            <a:pPr fontAlgn="base"/>
            <a:r>
              <a:rPr lang="en-US" dirty="0">
                <a:hlinkClick r:id="rId20"/>
              </a:rPr>
              <a:t>New Product Development</a:t>
            </a:r>
            <a:r>
              <a:rPr lang="en-US" dirty="0"/>
              <a:t> from </a:t>
            </a:r>
            <a:r>
              <a:rPr lang="en-US" i="1" dirty="0"/>
              <a:t>Indian Institute of Management Bangalore</a:t>
            </a:r>
            <a:endParaRPr lang="en-US" dirty="0"/>
          </a:p>
          <a:p>
            <a:pPr fontAlgn="base"/>
            <a:r>
              <a:rPr lang="en-US" dirty="0">
                <a:hlinkClick r:id="rId21"/>
              </a:rPr>
              <a:t>The Essence of Leadership: Explorations from Literature</a:t>
            </a:r>
            <a:r>
              <a:rPr lang="en-US" dirty="0"/>
              <a:t> from </a:t>
            </a:r>
            <a:r>
              <a:rPr lang="en-US" i="1" dirty="0"/>
              <a:t>Indian Institute of Management Bangalore</a:t>
            </a:r>
            <a:endParaRPr lang="en-US" dirty="0"/>
          </a:p>
          <a:p>
            <a:pPr fontAlgn="base"/>
            <a:r>
              <a:rPr lang="en-US" dirty="0">
                <a:hlinkClick r:id="rId22"/>
              </a:rPr>
              <a:t>Organizational Design: Creating Competitive Advantage</a:t>
            </a:r>
            <a:r>
              <a:rPr lang="en-US" dirty="0"/>
              <a:t> from </a:t>
            </a:r>
            <a:r>
              <a:rPr lang="en-US" i="1" dirty="0"/>
              <a:t>Indian</a:t>
            </a:r>
            <a:endParaRPr lang="en-IN" dirty="0"/>
          </a:p>
        </p:txBody>
      </p:sp>
      <p:sp>
        <p:nvSpPr>
          <p:cNvPr id="5" name="Text Placeholder 4">
            <a:extLst>
              <a:ext uri="{FF2B5EF4-FFF2-40B4-BE49-F238E27FC236}">
                <a16:creationId xmlns:a16="http://schemas.microsoft.com/office/drawing/2014/main" id="{C3931DFE-30B8-483D-A776-C8FD80D5A509}"/>
              </a:ext>
            </a:extLst>
          </p:cNvPr>
          <p:cNvSpPr>
            <a:spLocks noGrp="1"/>
          </p:cNvSpPr>
          <p:nvPr>
            <p:ph type="body" sz="quarter" idx="3"/>
          </p:nvPr>
        </p:nvSpPr>
        <p:spPr/>
        <p:txBody>
          <a:bodyPr/>
          <a:lstStyle/>
          <a:p>
            <a:endParaRPr lang="en-IN"/>
          </a:p>
        </p:txBody>
      </p:sp>
      <p:sp>
        <p:nvSpPr>
          <p:cNvPr id="8" name="Text Placeholder 7">
            <a:extLst>
              <a:ext uri="{FF2B5EF4-FFF2-40B4-BE49-F238E27FC236}">
                <a16:creationId xmlns:a16="http://schemas.microsoft.com/office/drawing/2014/main" id="{A63556C9-AE6A-4B4D-A3BF-B11AD4CB2721}"/>
              </a:ext>
            </a:extLst>
          </p:cNvPr>
          <p:cNvSpPr>
            <a:spLocks noGrp="1"/>
          </p:cNvSpPr>
          <p:nvPr>
            <p:ph type="body" sz="half" idx="16"/>
          </p:nvPr>
        </p:nvSpPr>
        <p:spPr>
          <a:xfrm>
            <a:off x="3873105" y="927652"/>
            <a:ext cx="3826407" cy="5930348"/>
          </a:xfrm>
        </p:spPr>
        <p:txBody>
          <a:bodyPr>
            <a:normAutofit/>
          </a:bodyPr>
          <a:lstStyle/>
          <a:p>
            <a:pPr fontAlgn="base"/>
            <a:r>
              <a:rPr lang="en-US" dirty="0">
                <a:hlinkClick r:id="rId23"/>
              </a:rPr>
              <a:t>Corporate Finance</a:t>
            </a:r>
            <a:r>
              <a:rPr lang="en-US" dirty="0"/>
              <a:t> from </a:t>
            </a:r>
            <a:r>
              <a:rPr lang="en-US" i="1" dirty="0"/>
              <a:t>CEC</a:t>
            </a:r>
            <a:endParaRPr lang="en-US" dirty="0"/>
          </a:p>
          <a:p>
            <a:pPr fontAlgn="base"/>
            <a:r>
              <a:rPr lang="en-US" dirty="0">
                <a:hlinkClick r:id="rId24"/>
              </a:rPr>
              <a:t>Special Services Marketing in India</a:t>
            </a:r>
            <a:r>
              <a:rPr lang="en-US" dirty="0"/>
              <a:t> from </a:t>
            </a:r>
            <a:r>
              <a:rPr lang="en-US" i="1" dirty="0"/>
              <a:t>Savitribai Phule Pune University</a:t>
            </a:r>
            <a:endParaRPr lang="en-US" dirty="0"/>
          </a:p>
          <a:p>
            <a:pPr fontAlgn="base"/>
            <a:r>
              <a:rPr lang="en-US" dirty="0">
                <a:hlinkClick r:id="rId25"/>
              </a:rPr>
              <a:t>Organizational </a:t>
            </a:r>
            <a:r>
              <a:rPr lang="en-US" dirty="0" err="1">
                <a:hlinkClick r:id="rId25"/>
              </a:rPr>
              <a:t>behaviour</a:t>
            </a:r>
            <a:r>
              <a:rPr lang="en-US" dirty="0"/>
              <a:t> from </a:t>
            </a:r>
            <a:r>
              <a:rPr lang="en-US" i="1" dirty="0"/>
              <a:t>CEC</a:t>
            </a:r>
            <a:endParaRPr lang="en-US" dirty="0"/>
          </a:p>
          <a:p>
            <a:pPr fontAlgn="base"/>
            <a:r>
              <a:rPr lang="en-US" dirty="0">
                <a:hlinkClick r:id="rId26"/>
              </a:rPr>
              <a:t>Ecommerce Technologies</a:t>
            </a:r>
            <a:r>
              <a:rPr lang="en-US" dirty="0"/>
              <a:t> from </a:t>
            </a:r>
            <a:r>
              <a:rPr lang="en-US" i="1" dirty="0"/>
              <a:t>CEC</a:t>
            </a:r>
            <a:endParaRPr lang="en-US" dirty="0"/>
          </a:p>
          <a:p>
            <a:pPr fontAlgn="base"/>
            <a:r>
              <a:rPr lang="en-US" dirty="0">
                <a:hlinkClick r:id="rId27"/>
              </a:rPr>
              <a:t>ENTREPRENEURSHIP DEVELOPMENT</a:t>
            </a:r>
            <a:r>
              <a:rPr lang="en-US" dirty="0"/>
              <a:t> from </a:t>
            </a:r>
            <a:r>
              <a:rPr lang="en-US" i="1" dirty="0"/>
              <a:t>CEC</a:t>
            </a:r>
            <a:endParaRPr lang="en-US" dirty="0"/>
          </a:p>
          <a:p>
            <a:pPr fontAlgn="base"/>
            <a:r>
              <a:rPr lang="en-US" dirty="0">
                <a:hlinkClick r:id="rId28"/>
              </a:rPr>
              <a:t>Fundamentals of Financial Accounting</a:t>
            </a:r>
            <a:r>
              <a:rPr lang="en-US" dirty="0"/>
              <a:t> from </a:t>
            </a:r>
            <a:r>
              <a:rPr lang="en-US" i="1" dirty="0"/>
              <a:t>Savitribai Phule Pune University</a:t>
            </a:r>
            <a:endParaRPr lang="en-US" dirty="0"/>
          </a:p>
          <a:p>
            <a:pPr fontAlgn="base"/>
            <a:r>
              <a:rPr lang="en-US" dirty="0">
                <a:hlinkClick r:id="rId29"/>
              </a:rPr>
              <a:t>International Business</a:t>
            </a:r>
            <a:r>
              <a:rPr lang="en-US" dirty="0"/>
              <a:t> from </a:t>
            </a:r>
            <a:r>
              <a:rPr lang="en-US" i="1" dirty="0"/>
              <a:t>CEC</a:t>
            </a:r>
            <a:endParaRPr lang="en-US" dirty="0"/>
          </a:p>
          <a:p>
            <a:pPr fontAlgn="base"/>
            <a:r>
              <a:rPr lang="en-US" dirty="0">
                <a:hlinkClick r:id="rId30"/>
              </a:rPr>
              <a:t>International Tourism </a:t>
            </a:r>
            <a:r>
              <a:rPr lang="en-US" dirty="0" err="1">
                <a:hlinkClick r:id="rId30"/>
              </a:rPr>
              <a:t>Destinantions</a:t>
            </a:r>
            <a:r>
              <a:rPr lang="en-US" dirty="0"/>
              <a:t> from </a:t>
            </a:r>
            <a:r>
              <a:rPr lang="en-US" i="1" dirty="0"/>
              <a:t>CEC</a:t>
            </a:r>
            <a:endParaRPr lang="en-US" dirty="0"/>
          </a:p>
          <a:p>
            <a:pPr fontAlgn="base"/>
            <a:r>
              <a:rPr lang="en-US" dirty="0">
                <a:hlinkClick r:id="rId31"/>
              </a:rPr>
              <a:t>Fundamentals of Office Management &amp; Methods</a:t>
            </a:r>
            <a:r>
              <a:rPr lang="en-US" dirty="0"/>
              <a:t> from </a:t>
            </a:r>
            <a:r>
              <a:rPr lang="en-US" i="1" dirty="0"/>
              <a:t>Savitribai Phule Pune University</a:t>
            </a:r>
            <a:endParaRPr lang="en-US" dirty="0"/>
          </a:p>
          <a:p>
            <a:pPr fontAlgn="base"/>
            <a:r>
              <a:rPr lang="en-US" dirty="0">
                <a:hlinkClick r:id="rId32"/>
              </a:rPr>
              <a:t>Supply Chain Management</a:t>
            </a:r>
            <a:r>
              <a:rPr lang="en-US" dirty="0"/>
              <a:t> from </a:t>
            </a:r>
            <a:r>
              <a:rPr lang="en-US" i="1" dirty="0" err="1"/>
              <a:t>Avianshilingam</a:t>
            </a:r>
            <a:r>
              <a:rPr lang="en-US" i="1" dirty="0"/>
              <a:t> Institute for Home Science and Higher Education for Women, Coimbatore</a:t>
            </a:r>
            <a:endParaRPr lang="en-US" dirty="0"/>
          </a:p>
          <a:p>
            <a:endParaRPr lang="en-IN" dirty="0"/>
          </a:p>
        </p:txBody>
      </p:sp>
      <p:sp>
        <p:nvSpPr>
          <p:cNvPr id="6" name="Text Placeholder 5">
            <a:extLst>
              <a:ext uri="{FF2B5EF4-FFF2-40B4-BE49-F238E27FC236}">
                <a16:creationId xmlns:a16="http://schemas.microsoft.com/office/drawing/2014/main" id="{5D04F28D-F5F9-4B93-A4B5-D390AECBC23B}"/>
              </a:ext>
            </a:extLst>
          </p:cNvPr>
          <p:cNvSpPr>
            <a:spLocks noGrp="1"/>
          </p:cNvSpPr>
          <p:nvPr>
            <p:ph type="body" sz="quarter" idx="13"/>
          </p:nvPr>
        </p:nvSpPr>
        <p:spPr/>
        <p:txBody>
          <a:bodyPr/>
          <a:lstStyle/>
          <a:p>
            <a:endParaRPr lang="en-IN"/>
          </a:p>
        </p:txBody>
      </p:sp>
      <p:sp>
        <p:nvSpPr>
          <p:cNvPr id="9" name="Text Placeholder 8">
            <a:extLst>
              <a:ext uri="{FF2B5EF4-FFF2-40B4-BE49-F238E27FC236}">
                <a16:creationId xmlns:a16="http://schemas.microsoft.com/office/drawing/2014/main" id="{E282796B-B47F-491D-9EDE-047CEF7C4744}"/>
              </a:ext>
            </a:extLst>
          </p:cNvPr>
          <p:cNvSpPr>
            <a:spLocks noGrp="1"/>
          </p:cNvSpPr>
          <p:nvPr>
            <p:ph type="body" sz="half" idx="17"/>
          </p:nvPr>
        </p:nvSpPr>
        <p:spPr>
          <a:xfrm>
            <a:off x="7924800" y="474934"/>
            <a:ext cx="3634253" cy="5930348"/>
          </a:xfrm>
        </p:spPr>
        <p:txBody>
          <a:bodyPr>
            <a:normAutofit/>
          </a:bodyPr>
          <a:lstStyle/>
          <a:p>
            <a:pPr fontAlgn="base"/>
            <a:r>
              <a:rPr lang="en-US" dirty="0">
                <a:hlinkClick r:id="rId33"/>
              </a:rPr>
              <a:t>Business Studies XI Part-I</a:t>
            </a:r>
            <a:r>
              <a:rPr lang="en-US" dirty="0"/>
              <a:t> from </a:t>
            </a:r>
            <a:r>
              <a:rPr lang="en-US" i="1" dirty="0"/>
              <a:t>NCERT</a:t>
            </a:r>
            <a:endParaRPr lang="en-US" dirty="0"/>
          </a:p>
          <a:p>
            <a:pPr fontAlgn="base"/>
            <a:r>
              <a:rPr lang="en-US" dirty="0">
                <a:hlinkClick r:id="rId34"/>
              </a:rPr>
              <a:t>Accountancy XI Part-I</a:t>
            </a:r>
            <a:r>
              <a:rPr lang="en-US" dirty="0"/>
              <a:t> from </a:t>
            </a:r>
            <a:r>
              <a:rPr lang="en-US" i="1" dirty="0"/>
              <a:t>NCERT</a:t>
            </a:r>
            <a:endParaRPr lang="en-US" dirty="0"/>
          </a:p>
          <a:p>
            <a:pPr fontAlgn="base"/>
            <a:r>
              <a:rPr lang="en-US" dirty="0">
                <a:hlinkClick r:id="rId35"/>
              </a:rPr>
              <a:t>Business Studies XII Part-I</a:t>
            </a:r>
            <a:r>
              <a:rPr lang="en-US" dirty="0"/>
              <a:t> from </a:t>
            </a:r>
            <a:r>
              <a:rPr lang="en-US" i="1" dirty="0"/>
              <a:t>NCERT</a:t>
            </a:r>
            <a:endParaRPr lang="en-US" dirty="0"/>
          </a:p>
          <a:p>
            <a:pPr fontAlgn="base"/>
            <a:r>
              <a:rPr lang="en-US" dirty="0">
                <a:hlinkClick r:id="rId36"/>
              </a:rPr>
              <a:t>Secondary : Data Entry Operations (229)</a:t>
            </a:r>
            <a:r>
              <a:rPr lang="en-US" dirty="0"/>
              <a:t> from </a:t>
            </a:r>
            <a:r>
              <a:rPr lang="en-US" i="1" dirty="0"/>
              <a:t>NIOS</a:t>
            </a:r>
            <a:endParaRPr lang="en-US" dirty="0"/>
          </a:p>
          <a:p>
            <a:pPr fontAlgn="base"/>
            <a:r>
              <a:rPr lang="en-US" dirty="0">
                <a:hlinkClick r:id="rId37"/>
              </a:rPr>
              <a:t>Secondary : Business Studies (215)</a:t>
            </a:r>
            <a:r>
              <a:rPr lang="en-US" dirty="0"/>
              <a:t> from </a:t>
            </a:r>
            <a:r>
              <a:rPr lang="en-US" i="1" dirty="0"/>
              <a:t>NIOS</a:t>
            </a:r>
            <a:endParaRPr lang="en-US" dirty="0"/>
          </a:p>
          <a:p>
            <a:pPr fontAlgn="base"/>
            <a:r>
              <a:rPr lang="en-US" dirty="0">
                <a:hlinkClick r:id="rId38"/>
              </a:rPr>
              <a:t>Secondary : Accountancy (224)</a:t>
            </a:r>
            <a:r>
              <a:rPr lang="en-US" dirty="0"/>
              <a:t> from </a:t>
            </a:r>
            <a:r>
              <a:rPr lang="en-US" i="1" dirty="0"/>
              <a:t>NIOS</a:t>
            </a:r>
            <a:endParaRPr lang="en-US" dirty="0"/>
          </a:p>
          <a:p>
            <a:pPr fontAlgn="base"/>
            <a:r>
              <a:rPr lang="en-US" dirty="0" err="1">
                <a:hlinkClick r:id="rId39"/>
              </a:rPr>
              <a:t>Sr.Secondary</a:t>
            </a:r>
            <a:r>
              <a:rPr lang="en-US" dirty="0">
                <a:hlinkClick r:id="rId39"/>
              </a:rPr>
              <a:t> : Accountancy (320)</a:t>
            </a:r>
            <a:r>
              <a:rPr lang="en-US" dirty="0"/>
              <a:t> from </a:t>
            </a:r>
            <a:r>
              <a:rPr lang="en-US" i="1" dirty="0"/>
              <a:t>NIOS</a:t>
            </a:r>
            <a:endParaRPr lang="en-US" dirty="0"/>
          </a:p>
          <a:p>
            <a:pPr fontAlgn="base"/>
            <a:r>
              <a:rPr lang="en-US" dirty="0">
                <a:hlinkClick r:id="rId40"/>
              </a:rPr>
              <a:t>Senior Secondary : Business Studies (319)</a:t>
            </a:r>
            <a:r>
              <a:rPr lang="en-US" dirty="0"/>
              <a:t> from </a:t>
            </a:r>
            <a:r>
              <a:rPr lang="en-US" i="1" dirty="0"/>
              <a:t>NIOS</a:t>
            </a:r>
            <a:endParaRPr lang="en-US" dirty="0"/>
          </a:p>
          <a:p>
            <a:pPr fontAlgn="base"/>
            <a:r>
              <a:rPr lang="en-US" dirty="0">
                <a:hlinkClick r:id="rId41"/>
              </a:rPr>
              <a:t>Innovation and Start-up Policy</a:t>
            </a:r>
            <a:r>
              <a:rPr lang="en-US" dirty="0"/>
              <a:t> from </a:t>
            </a:r>
            <a:r>
              <a:rPr lang="en-US" i="1" dirty="0"/>
              <a:t>IILM Institute for Higher Education</a:t>
            </a:r>
            <a:endParaRPr lang="en-US" dirty="0"/>
          </a:p>
          <a:p>
            <a:pPr fontAlgn="base"/>
            <a:r>
              <a:rPr lang="en-US" dirty="0">
                <a:hlinkClick r:id="rId42"/>
              </a:rPr>
              <a:t>Consumer Buying </a:t>
            </a:r>
            <a:r>
              <a:rPr lang="en-US" dirty="0" err="1">
                <a:hlinkClick r:id="rId42"/>
              </a:rPr>
              <a:t>Behaviour</a:t>
            </a:r>
            <a:r>
              <a:rPr lang="en-US" dirty="0"/>
              <a:t> from </a:t>
            </a:r>
            <a:r>
              <a:rPr lang="en-US" i="1" dirty="0" err="1"/>
              <a:t>Welingkar</a:t>
            </a:r>
            <a:r>
              <a:rPr lang="en-US" i="1" dirty="0"/>
              <a:t> Institute of </a:t>
            </a:r>
            <a:r>
              <a:rPr lang="en-US" i="1" dirty="0" err="1"/>
              <a:t>Managem</a:t>
            </a:r>
            <a:endParaRPr lang="en-US" dirty="0"/>
          </a:p>
          <a:p>
            <a:endParaRPr lang="en-IN" dirty="0"/>
          </a:p>
        </p:txBody>
      </p:sp>
    </p:spTree>
    <p:extLst>
      <p:ext uri="{BB962C8B-B14F-4D97-AF65-F5344CB8AC3E}">
        <p14:creationId xmlns:p14="http://schemas.microsoft.com/office/powerpoint/2010/main" val="428574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2B9F4CD-8654-4D4D-BE44-8CF85E27836A}"/>
              </a:ext>
            </a:extLst>
          </p:cNvPr>
          <p:cNvSpPr>
            <a:spLocks noGrp="1"/>
          </p:cNvSpPr>
          <p:nvPr>
            <p:ph type="title"/>
          </p:nvPr>
        </p:nvSpPr>
        <p:spPr/>
        <p:txBody>
          <a:bodyPr/>
          <a:lstStyle/>
          <a:p>
            <a:endParaRPr lang="en-IN"/>
          </a:p>
        </p:txBody>
      </p:sp>
      <p:sp>
        <p:nvSpPr>
          <p:cNvPr id="10" name="Text Placeholder 9">
            <a:extLst>
              <a:ext uri="{FF2B5EF4-FFF2-40B4-BE49-F238E27FC236}">
                <a16:creationId xmlns:a16="http://schemas.microsoft.com/office/drawing/2014/main" id="{D1CE2B16-9BC0-41DF-9CE4-E5E7704FF160}"/>
              </a:ext>
            </a:extLst>
          </p:cNvPr>
          <p:cNvSpPr>
            <a:spLocks noGrp="1"/>
          </p:cNvSpPr>
          <p:nvPr>
            <p:ph type="body" idx="1"/>
          </p:nvPr>
        </p:nvSpPr>
        <p:spPr/>
        <p:txBody>
          <a:bodyPr/>
          <a:lstStyle/>
          <a:p>
            <a:endParaRPr lang="en-IN"/>
          </a:p>
        </p:txBody>
      </p:sp>
      <p:sp>
        <p:nvSpPr>
          <p:cNvPr id="11" name="Content Placeholder 10">
            <a:extLst>
              <a:ext uri="{FF2B5EF4-FFF2-40B4-BE49-F238E27FC236}">
                <a16:creationId xmlns:a16="http://schemas.microsoft.com/office/drawing/2014/main" id="{74BE99A2-9709-4E39-AA0D-77C425D0CD4B}"/>
              </a:ext>
            </a:extLst>
          </p:cNvPr>
          <p:cNvSpPr>
            <a:spLocks noGrp="1"/>
          </p:cNvSpPr>
          <p:nvPr>
            <p:ph sz="half" idx="2"/>
          </p:nvPr>
        </p:nvSpPr>
        <p:spPr>
          <a:xfrm>
            <a:off x="318052" y="874643"/>
            <a:ext cx="5181599" cy="5870713"/>
          </a:xfrm>
        </p:spPr>
        <p:txBody>
          <a:bodyPr>
            <a:normAutofit/>
          </a:bodyPr>
          <a:lstStyle/>
          <a:p>
            <a:pPr marL="0" indent="0" fontAlgn="base">
              <a:buNone/>
            </a:pPr>
            <a:endParaRPr lang="en-US" dirty="0"/>
          </a:p>
          <a:p>
            <a:pPr fontAlgn="base"/>
            <a:r>
              <a:rPr lang="en-US" sz="2300" dirty="0">
                <a:hlinkClick r:id="rId2">
                  <a:extLst>
                    <a:ext uri="{A12FA001-AC4F-418D-AE19-62706E023703}">
                      <ahyp:hlinkClr xmlns:ahyp="http://schemas.microsoft.com/office/drawing/2018/hyperlinkcolor" val="tx"/>
                    </a:ext>
                  </a:extLst>
                </a:hlinkClick>
              </a:rPr>
              <a:t>Quantitative Marketing Research</a:t>
            </a:r>
            <a:r>
              <a:rPr lang="en-US" sz="2300" dirty="0"/>
              <a:t> from </a:t>
            </a:r>
            <a:r>
              <a:rPr lang="en-US" sz="2300" i="1" dirty="0"/>
              <a:t>Indian Institute of Management Bangalore</a:t>
            </a:r>
            <a:endParaRPr lang="en-US" sz="2300" dirty="0"/>
          </a:p>
          <a:p>
            <a:pPr fontAlgn="base"/>
            <a:r>
              <a:rPr lang="en-US" sz="2300" dirty="0">
                <a:hlinkClick r:id="rId3">
                  <a:extLst>
                    <a:ext uri="{A12FA001-AC4F-418D-AE19-62706E023703}">
                      <ahyp:hlinkClr xmlns:ahyp="http://schemas.microsoft.com/office/drawing/2018/hyperlinkcolor" val="tx"/>
                    </a:ext>
                  </a:extLst>
                </a:hlinkClick>
              </a:rPr>
              <a:t>Introduction to Retail Management</a:t>
            </a:r>
            <a:r>
              <a:rPr lang="en-US" sz="2300" dirty="0"/>
              <a:t> from </a:t>
            </a:r>
            <a:r>
              <a:rPr lang="en-US" sz="2300" i="1" dirty="0"/>
              <a:t>Indian Institute of Management Bangalore</a:t>
            </a:r>
            <a:endParaRPr lang="en-US" sz="2300" dirty="0"/>
          </a:p>
          <a:p>
            <a:pPr fontAlgn="base"/>
            <a:r>
              <a:rPr lang="en-US" sz="2300" dirty="0">
                <a:hlinkClick r:id="rId4">
                  <a:extLst>
                    <a:ext uri="{A12FA001-AC4F-418D-AE19-62706E023703}">
                      <ahyp:hlinkClr xmlns:ahyp="http://schemas.microsoft.com/office/drawing/2018/hyperlinkcolor" val="tx"/>
                    </a:ext>
                  </a:extLst>
                </a:hlinkClick>
              </a:rPr>
              <a:t>Corporate Tax Planning</a:t>
            </a:r>
            <a:r>
              <a:rPr lang="en-US" sz="2300" dirty="0"/>
              <a:t> from </a:t>
            </a:r>
            <a:r>
              <a:rPr lang="en-US" sz="2300" i="1" dirty="0"/>
              <a:t>Netaji Subhas Open University, Kolkata</a:t>
            </a:r>
            <a:endParaRPr lang="en-US" sz="2300" dirty="0"/>
          </a:p>
          <a:p>
            <a:pPr fontAlgn="base"/>
            <a:r>
              <a:rPr lang="en-US" sz="2300" dirty="0">
                <a:hlinkClick r:id="rId5">
                  <a:extLst>
                    <a:ext uri="{A12FA001-AC4F-418D-AE19-62706E023703}">
                      <ahyp:hlinkClr xmlns:ahyp="http://schemas.microsoft.com/office/drawing/2018/hyperlinkcolor" val="tx"/>
                    </a:ext>
                  </a:extLst>
                </a:hlinkClick>
              </a:rPr>
              <a:t>Building cost estimation simplified</a:t>
            </a:r>
            <a:r>
              <a:rPr lang="en-US" sz="2300" dirty="0"/>
              <a:t> from </a:t>
            </a:r>
            <a:r>
              <a:rPr lang="en-US" sz="2300" i="1" dirty="0"/>
              <a:t>IGNOU</a:t>
            </a:r>
            <a:endParaRPr lang="en-US" sz="2300" dirty="0"/>
          </a:p>
          <a:p>
            <a:endParaRPr lang="en-IN" dirty="0"/>
          </a:p>
        </p:txBody>
      </p:sp>
      <p:sp>
        <p:nvSpPr>
          <p:cNvPr id="12" name="Text Placeholder 11">
            <a:extLst>
              <a:ext uri="{FF2B5EF4-FFF2-40B4-BE49-F238E27FC236}">
                <a16:creationId xmlns:a16="http://schemas.microsoft.com/office/drawing/2014/main" id="{3AD2737F-77E4-47AB-A858-DD6C4B509E4E}"/>
              </a:ext>
            </a:extLst>
          </p:cNvPr>
          <p:cNvSpPr>
            <a:spLocks noGrp="1"/>
          </p:cNvSpPr>
          <p:nvPr>
            <p:ph type="body" sz="quarter" idx="3"/>
          </p:nvPr>
        </p:nvSpPr>
        <p:spPr/>
        <p:txBody>
          <a:bodyPr/>
          <a:lstStyle/>
          <a:p>
            <a:endParaRPr lang="en-IN"/>
          </a:p>
        </p:txBody>
      </p:sp>
      <p:sp>
        <p:nvSpPr>
          <p:cNvPr id="13" name="Content Placeholder 12">
            <a:extLst>
              <a:ext uri="{FF2B5EF4-FFF2-40B4-BE49-F238E27FC236}">
                <a16:creationId xmlns:a16="http://schemas.microsoft.com/office/drawing/2014/main" id="{A1455C7C-521D-4D2D-96D3-2F3489C3737C}"/>
              </a:ext>
            </a:extLst>
          </p:cNvPr>
          <p:cNvSpPr>
            <a:spLocks noGrp="1"/>
          </p:cNvSpPr>
          <p:nvPr>
            <p:ph sz="quarter" idx="4"/>
          </p:nvPr>
        </p:nvSpPr>
        <p:spPr>
          <a:xfrm>
            <a:off x="5936973" y="609600"/>
            <a:ext cx="6042991" cy="5646738"/>
          </a:xfrm>
        </p:spPr>
        <p:txBody>
          <a:bodyPr>
            <a:normAutofit/>
          </a:bodyPr>
          <a:lstStyle/>
          <a:p>
            <a:pPr fontAlgn="base"/>
            <a:r>
              <a:rPr lang="en-US" dirty="0"/>
              <a:t>Institute of Management Bangalore</a:t>
            </a:r>
          </a:p>
          <a:p>
            <a:pPr fontAlgn="base"/>
            <a:r>
              <a:rPr lang="en-US" dirty="0">
                <a:hlinkClick r:id="rId6">
                  <a:extLst>
                    <a:ext uri="{A12FA001-AC4F-418D-AE19-62706E023703}">
                      <ahyp:hlinkClr xmlns:ahyp="http://schemas.microsoft.com/office/drawing/2018/hyperlinkcolor" val="tx"/>
                    </a:ext>
                  </a:extLst>
                </a:hlinkClick>
              </a:rPr>
              <a:t>Advanced Corporate Strategy</a:t>
            </a:r>
            <a:r>
              <a:rPr lang="en-US" dirty="0"/>
              <a:t> from Indian Institute of Management Bangalore</a:t>
            </a:r>
          </a:p>
          <a:p>
            <a:pPr fontAlgn="base"/>
            <a:r>
              <a:rPr lang="en-US" dirty="0">
                <a:hlinkClick r:id="rId7">
                  <a:extLst>
                    <a:ext uri="{A12FA001-AC4F-418D-AE19-62706E023703}">
                      <ahyp:hlinkClr xmlns:ahyp="http://schemas.microsoft.com/office/drawing/2018/hyperlinkcolor" val="tx"/>
                    </a:ext>
                  </a:extLst>
                </a:hlinkClick>
              </a:rPr>
              <a:t>Banking and Financial Markets: A Risk Management Perspective</a:t>
            </a:r>
            <a:r>
              <a:rPr lang="en-US" dirty="0"/>
              <a:t> from Indian Institute of Management Bangalore</a:t>
            </a:r>
          </a:p>
          <a:p>
            <a:pPr fontAlgn="base"/>
            <a:r>
              <a:rPr lang="en-US" dirty="0">
                <a:hlinkClick r:id="rId8">
                  <a:extLst>
                    <a:ext uri="{A12FA001-AC4F-418D-AE19-62706E023703}">
                      <ahyp:hlinkClr xmlns:ahyp="http://schemas.microsoft.com/office/drawing/2018/hyperlinkcolor" val="tx"/>
                    </a:ext>
                  </a:extLst>
                </a:hlinkClick>
              </a:rPr>
              <a:t>Strategic Management</a:t>
            </a:r>
            <a:r>
              <a:rPr lang="en-US" dirty="0"/>
              <a:t> from Indian Institute of Management Bangalore</a:t>
            </a:r>
          </a:p>
          <a:p>
            <a:pPr fontAlgn="base"/>
            <a:r>
              <a:rPr lang="en-US" dirty="0">
                <a:hlinkClick r:id="rId9">
                  <a:extLst>
                    <a:ext uri="{A12FA001-AC4F-418D-AE19-62706E023703}">
                      <ahyp:hlinkClr xmlns:ahyp="http://schemas.microsoft.com/office/drawing/2018/hyperlinkcolor" val="tx"/>
                    </a:ext>
                  </a:extLst>
                </a:hlinkClick>
              </a:rPr>
              <a:t>Financial Accounting and Analysis</a:t>
            </a:r>
            <a:r>
              <a:rPr lang="en-US" dirty="0"/>
              <a:t> from Indian Institute of Management Bangalore</a:t>
            </a:r>
          </a:p>
          <a:p>
            <a:endParaRPr lang="en-IN" dirty="0"/>
          </a:p>
        </p:txBody>
      </p:sp>
    </p:spTree>
    <p:extLst>
      <p:ext uri="{BB962C8B-B14F-4D97-AF65-F5344CB8AC3E}">
        <p14:creationId xmlns:p14="http://schemas.microsoft.com/office/powerpoint/2010/main" val="168777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2590-C94D-41F8-B34D-F11004F4AEA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7C4EA0F-444F-4A18-8D16-6A2F387B30C7}"/>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7AA442F0-79C5-4A20-935D-FB40622EAC04}"/>
              </a:ext>
            </a:extLst>
          </p:cNvPr>
          <p:cNvSpPr>
            <a:spLocks noGrp="1"/>
          </p:cNvSpPr>
          <p:nvPr>
            <p:ph sz="half" idx="2"/>
          </p:nvPr>
        </p:nvSpPr>
        <p:spPr>
          <a:xfrm>
            <a:off x="132522" y="1139687"/>
            <a:ext cx="5367129" cy="5116651"/>
          </a:xfrm>
        </p:spPr>
        <p:txBody>
          <a:bodyPr>
            <a:normAutofit/>
          </a:bodyPr>
          <a:lstStyle/>
          <a:p>
            <a:pPr fontAlgn="base"/>
            <a:r>
              <a:rPr lang="en-US" sz="2200" dirty="0">
                <a:hlinkClick r:id="rId2">
                  <a:extLst>
                    <a:ext uri="{A12FA001-AC4F-418D-AE19-62706E023703}">
                      <ahyp:hlinkClr xmlns:ahyp="http://schemas.microsoft.com/office/drawing/2018/hyperlinkcolor" val="tx"/>
                    </a:ext>
                  </a:extLst>
                </a:hlinkClick>
              </a:rPr>
              <a:t>BHC-013: Event Coordination and Control</a:t>
            </a:r>
            <a:r>
              <a:rPr lang="en-US" sz="2200" dirty="0"/>
              <a:t> from </a:t>
            </a:r>
            <a:r>
              <a:rPr lang="en-US" sz="2200" i="1" dirty="0"/>
              <a:t>IGNOU</a:t>
            </a:r>
            <a:endParaRPr lang="en-US" sz="2200" dirty="0"/>
          </a:p>
          <a:p>
            <a:pPr fontAlgn="base"/>
            <a:r>
              <a:rPr lang="en-US" sz="2200" dirty="0">
                <a:hlinkClick r:id="rId3">
                  <a:extLst>
                    <a:ext uri="{A12FA001-AC4F-418D-AE19-62706E023703}">
                      <ahyp:hlinkClr xmlns:ahyp="http://schemas.microsoft.com/office/drawing/2018/hyperlinkcolor" val="tx"/>
                    </a:ext>
                  </a:extLst>
                </a:hlinkClick>
              </a:rPr>
              <a:t>BHC-012: Event Planning</a:t>
            </a:r>
            <a:r>
              <a:rPr lang="en-US" sz="2200" dirty="0"/>
              <a:t> from </a:t>
            </a:r>
            <a:r>
              <a:rPr lang="en-US" sz="2200" i="1" dirty="0"/>
              <a:t>IGNOU</a:t>
            </a:r>
            <a:endParaRPr lang="en-US" sz="2200" dirty="0"/>
          </a:p>
          <a:p>
            <a:pPr fontAlgn="base"/>
            <a:r>
              <a:rPr lang="en-US" sz="2200" dirty="0">
                <a:hlinkClick r:id="rId4">
                  <a:extLst>
                    <a:ext uri="{A12FA001-AC4F-418D-AE19-62706E023703}">
                      <ahyp:hlinkClr xmlns:ahyp="http://schemas.microsoft.com/office/drawing/2018/hyperlinkcolor" val="tx"/>
                    </a:ext>
                  </a:extLst>
                </a:hlinkClick>
              </a:rPr>
              <a:t>Production Management</a:t>
            </a:r>
            <a:r>
              <a:rPr lang="en-US" sz="2200" dirty="0"/>
              <a:t> from </a:t>
            </a:r>
            <a:r>
              <a:rPr lang="en-US" sz="2200" i="1" dirty="0"/>
              <a:t>IGNOU</a:t>
            </a:r>
            <a:endParaRPr lang="en-US" sz="2200" dirty="0"/>
          </a:p>
          <a:p>
            <a:pPr fontAlgn="base"/>
            <a:r>
              <a:rPr lang="en-US" sz="2200" dirty="0">
                <a:hlinkClick r:id="rId5">
                  <a:extLst>
                    <a:ext uri="{A12FA001-AC4F-418D-AE19-62706E023703}">
                      <ahyp:hlinkClr xmlns:ahyp="http://schemas.microsoft.com/office/drawing/2018/hyperlinkcolor" val="tx"/>
                    </a:ext>
                  </a:extLst>
                </a:hlinkClick>
              </a:rPr>
              <a:t>BHC-011: Basics of Event Management</a:t>
            </a:r>
            <a:r>
              <a:rPr lang="en-US" sz="2200" dirty="0"/>
              <a:t> from </a:t>
            </a:r>
            <a:r>
              <a:rPr lang="en-US" sz="2200" i="1" dirty="0"/>
              <a:t>IGNOU</a:t>
            </a:r>
            <a:endParaRPr lang="en-US" sz="2200" dirty="0"/>
          </a:p>
          <a:p>
            <a:pPr fontAlgn="base"/>
            <a:r>
              <a:rPr lang="en-US" sz="2200" dirty="0">
                <a:hlinkClick r:id="rId6">
                  <a:extLst>
                    <a:ext uri="{A12FA001-AC4F-418D-AE19-62706E023703}">
                      <ahyp:hlinkClr xmlns:ahyp="http://schemas.microsoft.com/office/drawing/2018/hyperlinkcolor" val="tx"/>
                    </a:ext>
                  </a:extLst>
                </a:hlinkClick>
              </a:rPr>
              <a:t>TS-2: Tourism Development Products</a:t>
            </a:r>
            <a:r>
              <a:rPr lang="en-US" sz="2200" dirty="0"/>
              <a:t> from </a:t>
            </a:r>
            <a:r>
              <a:rPr lang="en-US" sz="2200" i="1" dirty="0"/>
              <a:t>IGNOU</a:t>
            </a:r>
            <a:endParaRPr lang="en-US" sz="2200" dirty="0"/>
          </a:p>
          <a:p>
            <a:pPr fontAlgn="base"/>
            <a:r>
              <a:rPr lang="en-US" sz="2200" dirty="0">
                <a:hlinkClick r:id="rId7">
                  <a:extLst>
                    <a:ext uri="{A12FA001-AC4F-418D-AE19-62706E023703}">
                      <ahyp:hlinkClr xmlns:ahyp="http://schemas.microsoft.com/office/drawing/2018/hyperlinkcolor" val="tx"/>
                    </a:ext>
                  </a:extLst>
                </a:hlinkClick>
              </a:rPr>
              <a:t>TS-1: Foundation Course In Tourism</a:t>
            </a:r>
            <a:r>
              <a:rPr lang="en-US" sz="2200" dirty="0"/>
              <a:t> from </a:t>
            </a:r>
            <a:r>
              <a:rPr lang="en-US" sz="2200" i="1" dirty="0"/>
              <a:t>IGNOU</a:t>
            </a:r>
            <a:endParaRPr lang="en-US" sz="2200" dirty="0"/>
          </a:p>
          <a:p>
            <a:endParaRPr lang="en-IN" dirty="0"/>
          </a:p>
        </p:txBody>
      </p:sp>
      <p:sp>
        <p:nvSpPr>
          <p:cNvPr id="5" name="Text Placeholder 4">
            <a:extLst>
              <a:ext uri="{FF2B5EF4-FFF2-40B4-BE49-F238E27FC236}">
                <a16:creationId xmlns:a16="http://schemas.microsoft.com/office/drawing/2014/main" id="{29878427-61BE-4225-819B-9DE52CCD5412}"/>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8C1F758-E823-4CAA-95E9-C7ADABEF3DE6}"/>
              </a:ext>
            </a:extLst>
          </p:cNvPr>
          <p:cNvSpPr>
            <a:spLocks noGrp="1"/>
          </p:cNvSpPr>
          <p:nvPr>
            <p:ph sz="quarter" idx="4"/>
          </p:nvPr>
        </p:nvSpPr>
        <p:spPr>
          <a:xfrm>
            <a:off x="5654495" y="609600"/>
            <a:ext cx="6126688" cy="5646738"/>
          </a:xfrm>
        </p:spPr>
        <p:txBody>
          <a:bodyPr>
            <a:normAutofit/>
          </a:bodyPr>
          <a:lstStyle/>
          <a:p>
            <a:pPr fontAlgn="base"/>
            <a:r>
              <a:rPr lang="en-US" sz="2200" dirty="0">
                <a:hlinkClick r:id="rId8">
                  <a:extLst>
                    <a:ext uri="{A12FA001-AC4F-418D-AE19-62706E023703}">
                      <ahyp:hlinkClr xmlns:ahyp="http://schemas.microsoft.com/office/drawing/2018/hyperlinkcolor" val="tx"/>
                    </a:ext>
                  </a:extLst>
                </a:hlinkClick>
              </a:rPr>
              <a:t>Customer Relationship Management</a:t>
            </a:r>
            <a:r>
              <a:rPr lang="en-US" sz="2200" dirty="0"/>
              <a:t> from Indian Institute of Management Bangalore</a:t>
            </a:r>
          </a:p>
          <a:p>
            <a:pPr fontAlgn="base"/>
            <a:r>
              <a:rPr lang="en-US" sz="2200" dirty="0">
                <a:hlinkClick r:id="rId9">
                  <a:extLst>
                    <a:ext uri="{A12FA001-AC4F-418D-AE19-62706E023703}">
                      <ahyp:hlinkClr xmlns:ahyp="http://schemas.microsoft.com/office/drawing/2018/hyperlinkcolor" val="tx"/>
                    </a:ext>
                  </a:extLst>
                </a:hlinkClick>
              </a:rPr>
              <a:t>Introduction to Banking and Financial Markets</a:t>
            </a:r>
            <a:r>
              <a:rPr lang="en-US" sz="2200" dirty="0"/>
              <a:t> from Indian Institute of Management Bangalore</a:t>
            </a:r>
          </a:p>
          <a:p>
            <a:pPr fontAlgn="base"/>
            <a:r>
              <a:rPr lang="en-US" sz="2200" dirty="0">
                <a:hlinkClick r:id="rId10">
                  <a:extLst>
                    <a:ext uri="{A12FA001-AC4F-418D-AE19-62706E023703}">
                      <ahyp:hlinkClr xmlns:ahyp="http://schemas.microsoft.com/office/drawing/2018/hyperlinkcolor" val="tx"/>
                    </a:ext>
                  </a:extLst>
                </a:hlinkClick>
              </a:rPr>
              <a:t>Managing Innovation</a:t>
            </a:r>
            <a:r>
              <a:rPr lang="en-US" sz="2200" dirty="0"/>
              <a:t> from Indian Institute of Management Bangalore</a:t>
            </a:r>
          </a:p>
          <a:p>
            <a:pPr fontAlgn="base"/>
            <a:r>
              <a:rPr lang="en-US" sz="2200" dirty="0">
                <a:hlinkClick r:id="rId11">
                  <a:extLst>
                    <a:ext uri="{A12FA001-AC4F-418D-AE19-62706E023703}">
                      <ahyp:hlinkClr xmlns:ahyp="http://schemas.microsoft.com/office/drawing/2018/hyperlinkcolor" val="tx"/>
                    </a:ext>
                  </a:extLst>
                </a:hlinkClick>
              </a:rPr>
              <a:t>Management Accounting for Decision Making</a:t>
            </a:r>
            <a:r>
              <a:rPr lang="en-US" sz="2200" dirty="0"/>
              <a:t> from Indian Institute of Management Bangalore</a:t>
            </a:r>
          </a:p>
          <a:p>
            <a:pPr fontAlgn="base"/>
            <a:r>
              <a:rPr lang="en-US" sz="2200" dirty="0">
                <a:hlinkClick r:id="rId12">
                  <a:extLst>
                    <a:ext uri="{A12FA001-AC4F-418D-AE19-62706E023703}">
                      <ahyp:hlinkClr xmlns:ahyp="http://schemas.microsoft.com/office/drawing/2018/hyperlinkcolor" val="tx"/>
                    </a:ext>
                  </a:extLst>
                </a:hlinkClick>
              </a:rPr>
              <a:t>Introduction to Marketing Essentials</a:t>
            </a:r>
            <a:r>
              <a:rPr lang="en-US" sz="2200" dirty="0"/>
              <a:t> from Indian Institute of Management</a:t>
            </a:r>
            <a:endParaRPr lang="en-IN" sz="2200" dirty="0"/>
          </a:p>
          <a:p>
            <a:endParaRPr lang="en-IN" dirty="0"/>
          </a:p>
        </p:txBody>
      </p:sp>
    </p:spTree>
    <p:extLst>
      <p:ext uri="{BB962C8B-B14F-4D97-AF65-F5344CB8AC3E}">
        <p14:creationId xmlns:p14="http://schemas.microsoft.com/office/powerpoint/2010/main" val="252068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51C536B-F4D0-45F2-9F32-8153ED44F5A3}"/>
              </a:ext>
            </a:extLst>
          </p:cNvPr>
          <p:cNvSpPr>
            <a:spLocks noGrp="1"/>
          </p:cNvSpPr>
          <p:nvPr>
            <p:ph type="title"/>
          </p:nvPr>
        </p:nvSpPr>
        <p:spPr/>
        <p:txBody>
          <a:bodyPr/>
          <a:lstStyle/>
          <a:p>
            <a:endParaRPr lang="en-IN"/>
          </a:p>
        </p:txBody>
      </p:sp>
      <p:sp>
        <p:nvSpPr>
          <p:cNvPr id="14" name="Content Placeholder 13">
            <a:extLst>
              <a:ext uri="{FF2B5EF4-FFF2-40B4-BE49-F238E27FC236}">
                <a16:creationId xmlns:a16="http://schemas.microsoft.com/office/drawing/2014/main" id="{A868D333-FF9C-4A48-8BFD-B45316CC81F3}"/>
              </a:ext>
            </a:extLst>
          </p:cNvPr>
          <p:cNvSpPr>
            <a:spLocks noGrp="1"/>
          </p:cNvSpPr>
          <p:nvPr>
            <p:ph sz="half" idx="1"/>
          </p:nvPr>
        </p:nvSpPr>
        <p:spPr/>
        <p:txBody>
          <a:bodyPr>
            <a:normAutofit fontScale="92500" lnSpcReduction="10000"/>
          </a:bodyPr>
          <a:lstStyle/>
          <a:p>
            <a:pPr lvl="0" fontAlgn="base">
              <a:buClr>
                <a:srgbClr val="1E5155">
                  <a:lumMod val="40000"/>
                  <a:lumOff val="60000"/>
                </a:srgbClr>
              </a:buClr>
            </a:pPr>
            <a:r>
              <a:rPr lang="en-US" sz="1900" dirty="0">
                <a:solidFill>
                  <a:srgbClr val="1E5155">
                    <a:lumMod val="40000"/>
                    <a:lumOff val="60000"/>
                  </a:srgbClr>
                </a:solidFill>
                <a:hlinkClick r:id="rId2">
                  <a:extLst>
                    <a:ext uri="{A12FA001-AC4F-418D-AE19-62706E023703}">
                      <ahyp:hlinkClr xmlns:ahyp="http://schemas.microsoft.com/office/drawing/2018/hyperlinkcolor" val="tx"/>
                    </a:ext>
                  </a:extLst>
                </a:hlinkClick>
              </a:rPr>
              <a:t>Introduction to GST</a:t>
            </a:r>
            <a:r>
              <a:rPr lang="en-US" sz="1900" dirty="0">
                <a:solidFill>
                  <a:srgbClr val="1E5155">
                    <a:lumMod val="40000"/>
                    <a:lumOff val="60000"/>
                  </a:srgbClr>
                </a:solidFill>
              </a:rPr>
              <a:t> from </a:t>
            </a:r>
            <a:r>
              <a:rPr lang="en-US" sz="1900" i="1" dirty="0">
                <a:solidFill>
                  <a:srgbClr val="1E5155">
                    <a:lumMod val="40000"/>
                    <a:lumOff val="60000"/>
                  </a:srgbClr>
                </a:solidFill>
              </a:rPr>
              <a:t>Netaji Subhas Open University, Kolkata</a:t>
            </a:r>
            <a:endParaRPr lang="en-US" sz="1900" dirty="0">
              <a:solidFill>
                <a:srgbClr val="1E5155">
                  <a:lumMod val="40000"/>
                  <a:lumOff val="60000"/>
                </a:srgbClr>
              </a:solidFill>
            </a:endParaRPr>
          </a:p>
          <a:p>
            <a:pPr lvl="0" fontAlgn="base">
              <a:buClr>
                <a:srgbClr val="1E5155">
                  <a:lumMod val="40000"/>
                  <a:lumOff val="60000"/>
                </a:srgbClr>
              </a:buClr>
            </a:pPr>
            <a:r>
              <a:rPr lang="en-US" sz="1900" dirty="0">
                <a:solidFill>
                  <a:srgbClr val="1E5155">
                    <a:lumMod val="40000"/>
                    <a:lumOff val="60000"/>
                  </a:srgbClr>
                </a:solidFill>
                <a:hlinkClick r:id="rId3">
                  <a:extLst>
                    <a:ext uri="{A12FA001-AC4F-418D-AE19-62706E023703}">
                      <ahyp:hlinkClr xmlns:ahyp="http://schemas.microsoft.com/office/drawing/2018/hyperlinkcolor" val="tx"/>
                    </a:ext>
                  </a:extLst>
                </a:hlinkClick>
              </a:rPr>
              <a:t>Indian Agricultural Development</a:t>
            </a:r>
            <a:r>
              <a:rPr lang="en-US" sz="1900" dirty="0">
                <a:solidFill>
                  <a:srgbClr val="1E5155">
                    <a:lumMod val="40000"/>
                    <a:lumOff val="60000"/>
                  </a:srgbClr>
                </a:solidFill>
              </a:rPr>
              <a:t> from </a:t>
            </a:r>
            <a:r>
              <a:rPr lang="en-US" sz="1900" i="1" dirty="0">
                <a:solidFill>
                  <a:srgbClr val="1E5155">
                    <a:lumMod val="40000"/>
                    <a:lumOff val="60000"/>
                  </a:srgbClr>
                </a:solidFill>
              </a:rPr>
              <a:t>IGNOU</a:t>
            </a:r>
            <a:endParaRPr lang="en-US" sz="1900" dirty="0">
              <a:solidFill>
                <a:srgbClr val="1E5155">
                  <a:lumMod val="40000"/>
                  <a:lumOff val="60000"/>
                </a:srgbClr>
              </a:solidFill>
            </a:endParaRPr>
          </a:p>
          <a:p>
            <a:pPr lvl="0" fontAlgn="base">
              <a:buClr>
                <a:srgbClr val="1E5155">
                  <a:lumMod val="40000"/>
                  <a:lumOff val="60000"/>
                </a:srgbClr>
              </a:buClr>
            </a:pPr>
            <a:r>
              <a:rPr lang="en-US" sz="1900" dirty="0" err="1">
                <a:solidFill>
                  <a:srgbClr val="1E5155">
                    <a:lumMod val="40000"/>
                    <a:lumOff val="60000"/>
                  </a:srgbClr>
                </a:solidFill>
                <a:hlinkClick r:id="rId4">
                  <a:extLst>
                    <a:ext uri="{A12FA001-AC4F-418D-AE19-62706E023703}">
                      <ahyp:hlinkClr xmlns:ahyp="http://schemas.microsoft.com/office/drawing/2018/hyperlinkcolor" val="tx"/>
                    </a:ext>
                  </a:extLst>
                </a:hlinkClick>
              </a:rPr>
              <a:t>Organisation</a:t>
            </a:r>
            <a:r>
              <a:rPr lang="en-US" sz="1900" dirty="0">
                <a:solidFill>
                  <a:srgbClr val="1E5155">
                    <a:lumMod val="40000"/>
                    <a:lumOff val="60000"/>
                  </a:srgbClr>
                </a:solidFill>
                <a:hlinkClick r:id="rId4">
                  <a:extLst>
                    <a:ext uri="{A12FA001-AC4F-418D-AE19-62706E023703}">
                      <ahyp:hlinkClr xmlns:ahyp="http://schemas.microsoft.com/office/drawing/2018/hyperlinkcolor" val="tx"/>
                    </a:ext>
                  </a:extLst>
                </a:hlinkClick>
              </a:rPr>
              <a:t> </a:t>
            </a:r>
            <a:r>
              <a:rPr lang="en-US" sz="1900" dirty="0" err="1">
                <a:solidFill>
                  <a:srgbClr val="1E5155">
                    <a:lumMod val="40000"/>
                    <a:lumOff val="60000"/>
                  </a:srgbClr>
                </a:solidFill>
                <a:hlinkClick r:id="rId4">
                  <a:extLst>
                    <a:ext uri="{A12FA001-AC4F-418D-AE19-62706E023703}">
                      <ahyp:hlinkClr xmlns:ahyp="http://schemas.microsoft.com/office/drawing/2018/hyperlinkcolor" val="tx"/>
                    </a:ext>
                  </a:extLst>
                </a:hlinkClick>
              </a:rPr>
              <a:t>Behaviour</a:t>
            </a:r>
            <a:r>
              <a:rPr lang="en-US" sz="1900" dirty="0">
                <a:solidFill>
                  <a:srgbClr val="1E5155">
                    <a:lumMod val="40000"/>
                    <a:lumOff val="60000"/>
                  </a:srgbClr>
                </a:solidFill>
              </a:rPr>
              <a:t> from </a:t>
            </a:r>
            <a:r>
              <a:rPr lang="en-US" sz="1900" i="1" dirty="0">
                <a:solidFill>
                  <a:srgbClr val="1E5155">
                    <a:lumMod val="40000"/>
                    <a:lumOff val="60000"/>
                  </a:srgbClr>
                </a:solidFill>
              </a:rPr>
              <a:t>CEC</a:t>
            </a:r>
            <a:endParaRPr lang="en-US" sz="1900" dirty="0">
              <a:solidFill>
                <a:srgbClr val="1E5155">
                  <a:lumMod val="40000"/>
                  <a:lumOff val="60000"/>
                </a:srgbClr>
              </a:solidFill>
            </a:endParaRPr>
          </a:p>
          <a:p>
            <a:pPr lvl="0" fontAlgn="base">
              <a:buClr>
                <a:srgbClr val="1E5155">
                  <a:lumMod val="40000"/>
                  <a:lumOff val="60000"/>
                </a:srgbClr>
              </a:buClr>
            </a:pPr>
            <a:r>
              <a:rPr lang="en-US" sz="1900" dirty="0">
                <a:solidFill>
                  <a:srgbClr val="1E5155">
                    <a:lumMod val="40000"/>
                    <a:lumOff val="60000"/>
                  </a:srgbClr>
                </a:solidFill>
                <a:hlinkClick r:id="rId5">
                  <a:extLst>
                    <a:ext uri="{A12FA001-AC4F-418D-AE19-62706E023703}">
                      <ahyp:hlinkClr xmlns:ahyp="http://schemas.microsoft.com/office/drawing/2018/hyperlinkcolor" val="tx"/>
                    </a:ext>
                  </a:extLst>
                </a:hlinkClick>
              </a:rPr>
              <a:t>Basics of Digital Marketing</a:t>
            </a:r>
            <a:r>
              <a:rPr lang="en-US" sz="1900" dirty="0">
                <a:solidFill>
                  <a:srgbClr val="1E5155">
                    <a:lumMod val="40000"/>
                    <a:lumOff val="60000"/>
                  </a:srgbClr>
                </a:solidFill>
              </a:rPr>
              <a:t> from </a:t>
            </a:r>
            <a:r>
              <a:rPr lang="en-US" sz="1900" i="1" dirty="0">
                <a:solidFill>
                  <a:srgbClr val="1E5155">
                    <a:lumMod val="40000"/>
                    <a:lumOff val="60000"/>
                  </a:srgbClr>
                </a:solidFill>
              </a:rPr>
              <a:t>Devi </a:t>
            </a:r>
            <a:r>
              <a:rPr lang="en-US" sz="1900" i="1" dirty="0" err="1">
                <a:solidFill>
                  <a:srgbClr val="1E5155">
                    <a:lumMod val="40000"/>
                    <a:lumOff val="60000"/>
                  </a:srgbClr>
                </a:solidFill>
              </a:rPr>
              <a:t>Ahilya</a:t>
            </a:r>
            <a:r>
              <a:rPr lang="en-US" sz="1900" i="1" dirty="0">
                <a:solidFill>
                  <a:srgbClr val="1E5155">
                    <a:lumMod val="40000"/>
                    <a:lumOff val="60000"/>
                  </a:srgbClr>
                </a:solidFill>
              </a:rPr>
              <a:t> </a:t>
            </a:r>
            <a:r>
              <a:rPr lang="en-US" sz="1900" i="1" dirty="0" err="1">
                <a:solidFill>
                  <a:srgbClr val="1E5155">
                    <a:lumMod val="40000"/>
                    <a:lumOff val="60000"/>
                  </a:srgbClr>
                </a:solidFill>
              </a:rPr>
              <a:t>Viswavidyalaya</a:t>
            </a:r>
            <a:r>
              <a:rPr lang="en-US" sz="1900" i="1" dirty="0">
                <a:solidFill>
                  <a:srgbClr val="1E5155">
                    <a:lumMod val="40000"/>
                    <a:lumOff val="60000"/>
                  </a:srgbClr>
                </a:solidFill>
              </a:rPr>
              <a:t>, Indore</a:t>
            </a:r>
            <a:endParaRPr lang="en-US" sz="1900" dirty="0">
              <a:solidFill>
                <a:srgbClr val="1E5155">
                  <a:lumMod val="40000"/>
                  <a:lumOff val="60000"/>
                </a:srgbClr>
              </a:solidFill>
            </a:endParaRPr>
          </a:p>
          <a:p>
            <a:pPr lvl="0" fontAlgn="base">
              <a:buClr>
                <a:srgbClr val="1E5155">
                  <a:lumMod val="40000"/>
                  <a:lumOff val="60000"/>
                </a:srgbClr>
              </a:buClr>
            </a:pPr>
            <a:r>
              <a:rPr lang="en-US" sz="1900" dirty="0">
                <a:solidFill>
                  <a:srgbClr val="1E5155">
                    <a:lumMod val="40000"/>
                    <a:lumOff val="60000"/>
                  </a:srgbClr>
                </a:solidFill>
                <a:hlinkClick r:id="rId6">
                  <a:extLst>
                    <a:ext uri="{A12FA001-AC4F-418D-AE19-62706E023703}">
                      <ahyp:hlinkClr xmlns:ahyp="http://schemas.microsoft.com/office/drawing/2018/hyperlinkcolor" val="tx"/>
                    </a:ext>
                  </a:extLst>
                </a:hlinkClick>
              </a:rPr>
              <a:t>Financial Accounting</a:t>
            </a:r>
            <a:r>
              <a:rPr lang="en-US" sz="1900" dirty="0">
                <a:solidFill>
                  <a:srgbClr val="1E5155">
                    <a:lumMod val="40000"/>
                    <a:lumOff val="60000"/>
                  </a:srgbClr>
                </a:solidFill>
              </a:rPr>
              <a:t> from </a:t>
            </a:r>
            <a:r>
              <a:rPr lang="en-US" sz="1900" i="1" dirty="0">
                <a:solidFill>
                  <a:srgbClr val="1E5155">
                    <a:lumMod val="40000"/>
                    <a:lumOff val="60000"/>
                  </a:srgbClr>
                </a:solidFill>
              </a:rPr>
              <a:t>Devi </a:t>
            </a:r>
            <a:r>
              <a:rPr lang="en-US" sz="1900" i="1" dirty="0" err="1">
                <a:solidFill>
                  <a:srgbClr val="1E5155">
                    <a:lumMod val="40000"/>
                    <a:lumOff val="60000"/>
                  </a:srgbClr>
                </a:solidFill>
              </a:rPr>
              <a:t>Ahilya</a:t>
            </a:r>
            <a:r>
              <a:rPr lang="en-US" sz="1900" i="1" dirty="0">
                <a:solidFill>
                  <a:srgbClr val="1E5155">
                    <a:lumMod val="40000"/>
                    <a:lumOff val="60000"/>
                  </a:srgbClr>
                </a:solidFill>
              </a:rPr>
              <a:t> </a:t>
            </a:r>
            <a:r>
              <a:rPr lang="en-US" sz="1900" i="1" dirty="0" err="1">
                <a:solidFill>
                  <a:srgbClr val="1E5155">
                    <a:lumMod val="40000"/>
                    <a:lumOff val="60000"/>
                  </a:srgbClr>
                </a:solidFill>
              </a:rPr>
              <a:t>Viswavidyalaya</a:t>
            </a:r>
            <a:r>
              <a:rPr lang="en-US" sz="1900" i="1" dirty="0">
                <a:solidFill>
                  <a:srgbClr val="1E5155">
                    <a:lumMod val="40000"/>
                    <a:lumOff val="60000"/>
                  </a:srgbClr>
                </a:solidFill>
              </a:rPr>
              <a:t>, Indore</a:t>
            </a:r>
            <a:endParaRPr lang="en-US" sz="1900" dirty="0">
              <a:solidFill>
                <a:srgbClr val="1E5155">
                  <a:lumMod val="40000"/>
                  <a:lumOff val="60000"/>
                </a:srgbClr>
              </a:solidFill>
            </a:endParaRPr>
          </a:p>
          <a:p>
            <a:pPr lvl="0" fontAlgn="base">
              <a:buClr>
                <a:srgbClr val="1E5155">
                  <a:lumMod val="40000"/>
                  <a:lumOff val="60000"/>
                </a:srgbClr>
              </a:buClr>
            </a:pPr>
            <a:r>
              <a:rPr lang="en-US" sz="1900" dirty="0">
                <a:solidFill>
                  <a:srgbClr val="1E5155">
                    <a:lumMod val="40000"/>
                    <a:lumOff val="60000"/>
                  </a:srgbClr>
                </a:solidFill>
                <a:hlinkClick r:id="rId7">
                  <a:extLst>
                    <a:ext uri="{A12FA001-AC4F-418D-AE19-62706E023703}">
                      <ahyp:hlinkClr xmlns:ahyp="http://schemas.microsoft.com/office/drawing/2018/hyperlinkcolor" val="tx"/>
                    </a:ext>
                  </a:extLst>
                </a:hlinkClick>
              </a:rPr>
              <a:t>Hospitality Industry In Tourism</a:t>
            </a:r>
            <a:r>
              <a:rPr lang="en-US" sz="1900" dirty="0">
                <a:solidFill>
                  <a:srgbClr val="1E5155">
                    <a:lumMod val="40000"/>
                    <a:lumOff val="60000"/>
                  </a:srgbClr>
                </a:solidFill>
              </a:rPr>
              <a:t> from </a:t>
            </a:r>
            <a:r>
              <a:rPr lang="en-US" sz="1900" i="1" dirty="0">
                <a:solidFill>
                  <a:srgbClr val="1E5155">
                    <a:lumMod val="40000"/>
                    <a:lumOff val="60000"/>
                  </a:srgbClr>
                </a:solidFill>
              </a:rPr>
              <a:t>University of Mysore</a:t>
            </a:r>
            <a:endParaRPr lang="en-US" sz="1900" dirty="0">
              <a:solidFill>
                <a:srgbClr val="1E5155">
                  <a:lumMod val="40000"/>
                  <a:lumOff val="60000"/>
                </a:srgbClr>
              </a:solidFill>
            </a:endParaRPr>
          </a:p>
          <a:p>
            <a:endParaRPr lang="en-IN" dirty="0"/>
          </a:p>
        </p:txBody>
      </p:sp>
      <p:sp>
        <p:nvSpPr>
          <p:cNvPr id="15" name="Content Placeholder 14">
            <a:extLst>
              <a:ext uri="{FF2B5EF4-FFF2-40B4-BE49-F238E27FC236}">
                <a16:creationId xmlns:a16="http://schemas.microsoft.com/office/drawing/2014/main" id="{F7CBB3F1-C80E-4DF0-BE49-BCEA2A04A360}"/>
              </a:ext>
            </a:extLst>
          </p:cNvPr>
          <p:cNvSpPr>
            <a:spLocks noGrp="1"/>
          </p:cNvSpPr>
          <p:nvPr>
            <p:ph sz="half" idx="2"/>
          </p:nvPr>
        </p:nvSpPr>
        <p:spPr/>
        <p:txBody>
          <a:bodyPr>
            <a:normAutofit fontScale="92500" lnSpcReduction="10000"/>
          </a:bodyPr>
          <a:lstStyle/>
          <a:p>
            <a:pPr lvl="0" fontAlgn="base">
              <a:buClr>
                <a:srgbClr val="1E5155">
                  <a:lumMod val="40000"/>
                  <a:lumOff val="60000"/>
                </a:srgbClr>
              </a:buClr>
            </a:pPr>
            <a:r>
              <a:rPr lang="en-US" dirty="0">
                <a:solidFill>
                  <a:srgbClr val="1E5155">
                    <a:lumMod val="40000"/>
                    <a:lumOff val="60000"/>
                  </a:srgbClr>
                </a:solidFill>
                <a:hlinkClick r:id="rId8">
                  <a:extLst>
                    <a:ext uri="{A12FA001-AC4F-418D-AE19-62706E023703}">
                      <ahyp:hlinkClr xmlns:ahyp="http://schemas.microsoft.com/office/drawing/2018/hyperlinkcolor" val="tx"/>
                    </a:ext>
                  </a:extLst>
                </a:hlinkClick>
              </a:rPr>
              <a:t>Tourism And Travel Management</a:t>
            </a:r>
            <a:r>
              <a:rPr lang="en-US" dirty="0">
                <a:solidFill>
                  <a:srgbClr val="1E5155">
                    <a:lumMod val="40000"/>
                    <a:lumOff val="60000"/>
                  </a:srgbClr>
                </a:solidFill>
              </a:rPr>
              <a:t> from </a:t>
            </a:r>
            <a:r>
              <a:rPr lang="en-US" i="1" dirty="0">
                <a:solidFill>
                  <a:srgbClr val="1E5155">
                    <a:lumMod val="40000"/>
                    <a:lumOff val="60000"/>
                  </a:srgbClr>
                </a:solidFill>
              </a:rPr>
              <a:t>University of Mysore</a:t>
            </a:r>
            <a:endParaRPr lang="en-US" dirty="0">
              <a:solidFill>
                <a:srgbClr val="1E5155">
                  <a:lumMod val="40000"/>
                  <a:lumOff val="60000"/>
                </a:srgbClr>
              </a:solidFill>
            </a:endParaRPr>
          </a:p>
          <a:p>
            <a:pPr lvl="0" fontAlgn="base">
              <a:buClr>
                <a:srgbClr val="1E5155">
                  <a:lumMod val="40000"/>
                  <a:lumOff val="60000"/>
                </a:srgbClr>
              </a:buClr>
            </a:pPr>
            <a:r>
              <a:rPr lang="en-US" dirty="0">
                <a:solidFill>
                  <a:srgbClr val="1E5155">
                    <a:lumMod val="40000"/>
                    <a:lumOff val="60000"/>
                  </a:srgbClr>
                </a:solidFill>
                <a:hlinkClick r:id="rId9">
                  <a:extLst>
                    <a:ext uri="{A12FA001-AC4F-418D-AE19-62706E023703}">
                      <ahyp:hlinkClr xmlns:ahyp="http://schemas.microsoft.com/office/drawing/2018/hyperlinkcolor" val="tx"/>
                    </a:ext>
                  </a:extLst>
                </a:hlinkClick>
              </a:rPr>
              <a:t>Tourism Resources of India</a:t>
            </a:r>
            <a:r>
              <a:rPr lang="en-US" dirty="0">
                <a:solidFill>
                  <a:srgbClr val="1E5155">
                    <a:lumMod val="40000"/>
                    <a:lumOff val="60000"/>
                  </a:srgbClr>
                </a:solidFill>
              </a:rPr>
              <a:t> from </a:t>
            </a:r>
            <a:r>
              <a:rPr lang="en-US" i="1" dirty="0">
                <a:solidFill>
                  <a:srgbClr val="1E5155">
                    <a:lumMod val="40000"/>
                    <a:lumOff val="60000"/>
                  </a:srgbClr>
                </a:solidFill>
              </a:rPr>
              <a:t>University of Mysore</a:t>
            </a:r>
            <a:endParaRPr lang="en-US" dirty="0">
              <a:solidFill>
                <a:srgbClr val="1E5155">
                  <a:lumMod val="40000"/>
                  <a:lumOff val="60000"/>
                </a:srgbClr>
              </a:solidFill>
            </a:endParaRPr>
          </a:p>
          <a:p>
            <a:pPr lvl="0" fontAlgn="base">
              <a:buClr>
                <a:srgbClr val="1E5155">
                  <a:lumMod val="40000"/>
                  <a:lumOff val="60000"/>
                </a:srgbClr>
              </a:buClr>
            </a:pPr>
            <a:r>
              <a:rPr lang="en-US" dirty="0">
                <a:solidFill>
                  <a:srgbClr val="1E5155">
                    <a:lumMod val="40000"/>
                    <a:lumOff val="60000"/>
                  </a:srgbClr>
                </a:solidFill>
                <a:hlinkClick r:id="rId10">
                  <a:extLst>
                    <a:ext uri="{A12FA001-AC4F-418D-AE19-62706E023703}">
                      <ahyp:hlinkClr xmlns:ahyp="http://schemas.microsoft.com/office/drawing/2018/hyperlinkcolor" val="tx"/>
                    </a:ext>
                  </a:extLst>
                </a:hlinkClick>
              </a:rPr>
              <a:t>Tourism Transport and Travel Services</a:t>
            </a:r>
            <a:r>
              <a:rPr lang="en-US" dirty="0">
                <a:solidFill>
                  <a:srgbClr val="1E5155">
                    <a:lumMod val="40000"/>
                    <a:lumOff val="60000"/>
                  </a:srgbClr>
                </a:solidFill>
              </a:rPr>
              <a:t> from </a:t>
            </a:r>
            <a:r>
              <a:rPr lang="en-US" i="1" dirty="0">
                <a:solidFill>
                  <a:srgbClr val="1E5155">
                    <a:lumMod val="40000"/>
                    <a:lumOff val="60000"/>
                  </a:srgbClr>
                </a:solidFill>
              </a:rPr>
              <a:t>University of Mysore</a:t>
            </a:r>
            <a:endParaRPr lang="en-US" dirty="0">
              <a:solidFill>
                <a:srgbClr val="1E5155">
                  <a:lumMod val="40000"/>
                  <a:lumOff val="60000"/>
                </a:srgbClr>
              </a:solidFill>
            </a:endParaRPr>
          </a:p>
          <a:p>
            <a:pPr lvl="0" fontAlgn="base">
              <a:buClr>
                <a:srgbClr val="1E5155">
                  <a:lumMod val="40000"/>
                  <a:lumOff val="60000"/>
                </a:srgbClr>
              </a:buClr>
            </a:pPr>
            <a:r>
              <a:rPr lang="en-US" dirty="0">
                <a:solidFill>
                  <a:srgbClr val="1E5155">
                    <a:lumMod val="40000"/>
                    <a:lumOff val="60000"/>
                  </a:srgbClr>
                </a:solidFill>
                <a:hlinkClick r:id="rId11">
                  <a:extLst>
                    <a:ext uri="{A12FA001-AC4F-418D-AE19-62706E023703}">
                      <ahyp:hlinkClr xmlns:ahyp="http://schemas.microsoft.com/office/drawing/2018/hyperlinkcolor" val="tx"/>
                    </a:ext>
                  </a:extLst>
                </a:hlinkClick>
              </a:rPr>
              <a:t>HRM FOR NON-HR MANAGERS</a:t>
            </a:r>
            <a:r>
              <a:rPr lang="en-US" dirty="0">
                <a:solidFill>
                  <a:srgbClr val="1E5155">
                    <a:lumMod val="40000"/>
                    <a:lumOff val="60000"/>
                  </a:srgbClr>
                </a:solidFill>
              </a:rPr>
              <a:t> from </a:t>
            </a:r>
            <a:r>
              <a:rPr lang="en-US" i="1" dirty="0">
                <a:solidFill>
                  <a:srgbClr val="1E5155">
                    <a:lumMod val="40000"/>
                    <a:lumOff val="60000"/>
                  </a:srgbClr>
                </a:solidFill>
              </a:rPr>
              <a:t>CEC</a:t>
            </a:r>
            <a:endParaRPr lang="en-US" dirty="0">
              <a:solidFill>
                <a:srgbClr val="1E5155">
                  <a:lumMod val="40000"/>
                  <a:lumOff val="60000"/>
                </a:srgbClr>
              </a:solidFill>
            </a:endParaRPr>
          </a:p>
          <a:p>
            <a:pPr lvl="0" fontAlgn="base">
              <a:buClr>
                <a:srgbClr val="1E5155">
                  <a:lumMod val="40000"/>
                  <a:lumOff val="60000"/>
                </a:srgbClr>
              </a:buClr>
            </a:pPr>
            <a:r>
              <a:rPr lang="en-US" dirty="0">
                <a:solidFill>
                  <a:srgbClr val="1E5155">
                    <a:lumMod val="40000"/>
                    <a:lumOff val="60000"/>
                  </a:srgbClr>
                </a:solidFill>
                <a:hlinkClick r:id="rId12">
                  <a:extLst>
                    <a:ext uri="{A12FA001-AC4F-418D-AE19-62706E023703}">
                      <ahyp:hlinkClr xmlns:ahyp="http://schemas.microsoft.com/office/drawing/2018/hyperlinkcolor" val="tx"/>
                    </a:ext>
                  </a:extLst>
                </a:hlinkClick>
              </a:rPr>
              <a:t>Quantitative Techniques for Management</a:t>
            </a:r>
            <a:r>
              <a:rPr lang="en-US" dirty="0">
                <a:solidFill>
                  <a:srgbClr val="1E5155">
                    <a:lumMod val="40000"/>
                    <a:lumOff val="60000"/>
                  </a:srgbClr>
                </a:solidFill>
              </a:rPr>
              <a:t> from </a:t>
            </a:r>
            <a:r>
              <a:rPr lang="en-US" i="1" dirty="0">
                <a:solidFill>
                  <a:srgbClr val="1E5155">
                    <a:lumMod val="40000"/>
                    <a:lumOff val="60000"/>
                  </a:srgbClr>
                </a:solidFill>
              </a:rPr>
              <a:t>CEC</a:t>
            </a:r>
            <a:endParaRPr lang="en-US" dirty="0">
              <a:solidFill>
                <a:srgbClr val="1E5155">
                  <a:lumMod val="40000"/>
                  <a:lumOff val="60000"/>
                </a:srgbClr>
              </a:solidFill>
            </a:endParaRPr>
          </a:p>
          <a:p>
            <a:pPr lvl="0" fontAlgn="base">
              <a:buClr>
                <a:srgbClr val="1E5155">
                  <a:lumMod val="40000"/>
                  <a:lumOff val="60000"/>
                </a:srgbClr>
              </a:buClr>
            </a:pPr>
            <a:r>
              <a:rPr lang="en-US" dirty="0">
                <a:solidFill>
                  <a:srgbClr val="1E5155">
                    <a:lumMod val="40000"/>
                    <a:lumOff val="60000"/>
                  </a:srgbClr>
                </a:solidFill>
                <a:hlinkClick r:id="rId13">
                  <a:extLst>
                    <a:ext uri="{A12FA001-AC4F-418D-AE19-62706E023703}">
                      <ahyp:hlinkClr xmlns:ahyp="http://schemas.microsoft.com/office/drawing/2018/hyperlinkcolor" val="tx"/>
                    </a:ext>
                  </a:extLst>
                </a:hlinkClick>
              </a:rPr>
              <a:t>Fundamental of Insurance</a:t>
            </a:r>
            <a:r>
              <a:rPr lang="en-US" dirty="0">
                <a:solidFill>
                  <a:srgbClr val="1E5155">
                    <a:lumMod val="40000"/>
                    <a:lumOff val="60000"/>
                  </a:srgbClr>
                </a:solidFill>
              </a:rPr>
              <a:t> from </a:t>
            </a:r>
            <a:r>
              <a:rPr lang="en-US" i="1" dirty="0">
                <a:solidFill>
                  <a:srgbClr val="1E5155">
                    <a:lumMod val="40000"/>
                    <a:lumOff val="60000"/>
                  </a:srgbClr>
                </a:solidFill>
              </a:rPr>
              <a:t>CEC</a:t>
            </a:r>
            <a:endParaRPr lang="en-US" dirty="0">
              <a:solidFill>
                <a:srgbClr val="1E5155">
                  <a:lumMod val="40000"/>
                  <a:lumOff val="60000"/>
                </a:srgbClr>
              </a:solidFill>
            </a:endParaRPr>
          </a:p>
          <a:p>
            <a:pPr lvl="0" fontAlgn="base">
              <a:buClr>
                <a:srgbClr val="1E5155">
                  <a:lumMod val="40000"/>
                  <a:lumOff val="60000"/>
                </a:srgbClr>
              </a:buClr>
            </a:pPr>
            <a:r>
              <a:rPr lang="en-US" dirty="0">
                <a:solidFill>
                  <a:srgbClr val="1E5155">
                    <a:lumMod val="40000"/>
                    <a:lumOff val="60000"/>
                  </a:srgbClr>
                </a:solidFill>
                <a:hlinkClick r:id="rId14">
                  <a:extLst>
                    <a:ext uri="{A12FA001-AC4F-418D-AE19-62706E023703}">
                      <ahyp:hlinkClr xmlns:ahyp="http://schemas.microsoft.com/office/drawing/2018/hyperlinkcolor" val="tx"/>
                    </a:ext>
                  </a:extLst>
                </a:hlinkClick>
              </a:rPr>
              <a:t>Business Research Methods</a:t>
            </a:r>
            <a:r>
              <a:rPr lang="en-US" dirty="0">
                <a:solidFill>
                  <a:srgbClr val="1E5155">
                    <a:lumMod val="40000"/>
                    <a:lumOff val="60000"/>
                  </a:srgbClr>
                </a:solidFill>
              </a:rPr>
              <a:t> from </a:t>
            </a:r>
            <a:r>
              <a:rPr lang="en-US" i="1" dirty="0">
                <a:solidFill>
                  <a:srgbClr val="1E5155">
                    <a:lumMod val="40000"/>
                    <a:lumOff val="60000"/>
                  </a:srgbClr>
                </a:solidFill>
              </a:rPr>
              <a:t>CEC</a:t>
            </a:r>
            <a:endParaRPr lang="en-US" dirty="0">
              <a:solidFill>
                <a:srgbClr val="1E5155">
                  <a:lumMod val="40000"/>
                  <a:lumOff val="60000"/>
                </a:srgbClr>
              </a:solidFill>
            </a:endParaRPr>
          </a:p>
          <a:p>
            <a:endParaRPr lang="en-IN" dirty="0"/>
          </a:p>
        </p:txBody>
      </p:sp>
    </p:spTree>
    <p:extLst>
      <p:ext uri="{BB962C8B-B14F-4D97-AF65-F5344CB8AC3E}">
        <p14:creationId xmlns:p14="http://schemas.microsoft.com/office/powerpoint/2010/main" val="249370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8A1C6-503A-48B3-9088-C137428C9280}"/>
              </a:ext>
            </a:extLst>
          </p:cNvPr>
          <p:cNvSpPr>
            <a:spLocks noGrp="1"/>
          </p:cNvSpPr>
          <p:nvPr>
            <p:ph idx="4294967295"/>
          </p:nvPr>
        </p:nvSpPr>
        <p:spPr>
          <a:xfrm>
            <a:off x="477078" y="265043"/>
            <a:ext cx="11370365" cy="6400800"/>
          </a:xfrm>
          <a:solidFill>
            <a:srgbClr val="7030A0"/>
          </a:solidFill>
        </p:spPr>
        <p:txBody>
          <a:bodyPr>
            <a:normAutofit/>
          </a:bodyPr>
          <a:lstStyle/>
          <a:p>
            <a:pPr fontAlgn="base"/>
            <a:r>
              <a:rPr lang="en-US" dirty="0"/>
              <a:t>Personal Development (10)</a:t>
            </a:r>
          </a:p>
          <a:p>
            <a:pPr marL="0" indent="0" fontAlgn="base">
              <a:buNone/>
            </a:pPr>
            <a:endParaRPr lang="en-US" dirty="0"/>
          </a:p>
          <a:p>
            <a:pPr fontAlgn="base"/>
            <a:r>
              <a:rPr lang="en-US" dirty="0">
                <a:hlinkClick r:id="rId2">
                  <a:extLst>
                    <a:ext uri="{A12FA001-AC4F-418D-AE19-62706E023703}">
                      <ahyp:hlinkClr xmlns:ahyp="http://schemas.microsoft.com/office/drawing/2018/hyperlinkcolor" val="tx"/>
                    </a:ext>
                  </a:extLst>
                </a:hlinkClick>
              </a:rPr>
              <a:t>Soft Skills</a:t>
            </a:r>
            <a:r>
              <a:rPr lang="en-US" dirty="0"/>
              <a:t> from </a:t>
            </a:r>
            <a:r>
              <a:rPr lang="en-US" i="1" dirty="0"/>
              <a:t>Indian Institute of Technology Roorkee</a:t>
            </a:r>
            <a:r>
              <a:rPr lang="en-US" dirty="0"/>
              <a:t> </a:t>
            </a:r>
          </a:p>
          <a:p>
            <a:pPr fontAlgn="base"/>
            <a:r>
              <a:rPr lang="en-US" dirty="0">
                <a:hlinkClick r:id="rId3">
                  <a:extLst>
                    <a:ext uri="{A12FA001-AC4F-418D-AE19-62706E023703}">
                      <ahyp:hlinkClr xmlns:ahyp="http://schemas.microsoft.com/office/drawing/2018/hyperlinkcolor" val="tx"/>
                    </a:ext>
                  </a:extLst>
                </a:hlinkClick>
              </a:rPr>
              <a:t>Body Language: Key to Professional Success</a:t>
            </a:r>
            <a:r>
              <a:rPr lang="en-US" dirty="0"/>
              <a:t> from </a:t>
            </a:r>
            <a:r>
              <a:rPr lang="en-US" i="1" dirty="0"/>
              <a:t>Indian Institute of Technology </a:t>
            </a:r>
            <a:endParaRPr lang="en-US" dirty="0"/>
          </a:p>
          <a:p>
            <a:pPr fontAlgn="base"/>
            <a:r>
              <a:rPr lang="en-US" dirty="0">
                <a:hlinkClick r:id="rId4">
                  <a:extLst>
                    <a:ext uri="{A12FA001-AC4F-418D-AE19-62706E023703}">
                      <ahyp:hlinkClr xmlns:ahyp="http://schemas.microsoft.com/office/drawing/2018/hyperlinkcolor" val="tx"/>
                    </a:ext>
                  </a:extLst>
                </a:hlinkClick>
              </a:rPr>
              <a:t>Stress Management</a:t>
            </a:r>
            <a:r>
              <a:rPr lang="en-US" dirty="0"/>
              <a:t> from </a:t>
            </a:r>
            <a:r>
              <a:rPr lang="en-US" i="1" dirty="0"/>
              <a:t>Indian Institute of Technology, Kharagpur</a:t>
            </a:r>
            <a:endParaRPr lang="en-US" dirty="0"/>
          </a:p>
          <a:p>
            <a:pPr fontAlgn="base"/>
            <a:r>
              <a:rPr lang="en-US" dirty="0">
                <a:hlinkClick r:id="rId5">
                  <a:extLst>
                    <a:ext uri="{A12FA001-AC4F-418D-AE19-62706E023703}">
                      <ahyp:hlinkClr xmlns:ahyp="http://schemas.microsoft.com/office/drawing/2018/hyperlinkcolor" val="tx"/>
                    </a:ext>
                  </a:extLst>
                </a:hlinkClick>
              </a:rPr>
              <a:t>Soft Skills for Business Negotiations and Marketing Strategies</a:t>
            </a:r>
            <a:r>
              <a:rPr lang="en-US" dirty="0"/>
              <a:t> from </a:t>
            </a:r>
            <a:r>
              <a:rPr lang="en-US" i="1" dirty="0"/>
              <a:t>Indian Institute of Technology, Kharagpur</a:t>
            </a:r>
            <a:endParaRPr lang="en-US" dirty="0"/>
          </a:p>
          <a:p>
            <a:pPr fontAlgn="base"/>
            <a:r>
              <a:rPr lang="en-US" dirty="0">
                <a:hlinkClick r:id="rId6">
                  <a:extLst>
                    <a:ext uri="{A12FA001-AC4F-418D-AE19-62706E023703}">
                      <ahyp:hlinkClr xmlns:ahyp="http://schemas.microsoft.com/office/drawing/2018/hyperlinkcolor" val="tx"/>
                    </a:ext>
                  </a:extLst>
                </a:hlinkClick>
              </a:rPr>
              <a:t>Developing Soft Skills and Personality</a:t>
            </a:r>
            <a:r>
              <a:rPr lang="en-US" dirty="0"/>
              <a:t> from </a:t>
            </a:r>
            <a:r>
              <a:rPr lang="en-US" i="1" dirty="0"/>
              <a:t>Indian Institute of Technology Kanpur</a:t>
            </a:r>
            <a:endParaRPr lang="en-US" dirty="0"/>
          </a:p>
          <a:p>
            <a:pPr fontAlgn="base"/>
            <a:r>
              <a:rPr lang="en-US" dirty="0">
                <a:hlinkClick r:id="rId7">
                  <a:extLst>
                    <a:ext uri="{A12FA001-AC4F-418D-AE19-62706E023703}">
                      <ahyp:hlinkClr xmlns:ahyp="http://schemas.microsoft.com/office/drawing/2018/hyperlinkcolor" val="tx"/>
                    </a:ext>
                  </a:extLst>
                </a:hlinkClick>
              </a:rPr>
              <a:t>Mind Education</a:t>
            </a:r>
            <a:r>
              <a:rPr lang="en-US" dirty="0"/>
              <a:t> from </a:t>
            </a:r>
            <a:r>
              <a:rPr lang="en-US" i="1" dirty="0"/>
              <a:t>AICTE</a:t>
            </a:r>
            <a:endParaRPr lang="en-US" dirty="0"/>
          </a:p>
          <a:p>
            <a:pPr fontAlgn="base"/>
            <a:r>
              <a:rPr lang="en-US" dirty="0">
                <a:hlinkClick r:id="rId8">
                  <a:extLst>
                    <a:ext uri="{A12FA001-AC4F-418D-AE19-62706E023703}">
                      <ahyp:hlinkClr xmlns:ahyp="http://schemas.microsoft.com/office/drawing/2018/hyperlinkcolor" val="tx"/>
                    </a:ext>
                  </a:extLst>
                </a:hlinkClick>
              </a:rPr>
              <a:t>Introduction to Visual Communication</a:t>
            </a:r>
            <a:r>
              <a:rPr lang="en-US" dirty="0"/>
              <a:t> from </a:t>
            </a:r>
            <a:r>
              <a:rPr lang="en-US" i="1" dirty="0"/>
              <a:t>CEC</a:t>
            </a:r>
            <a:endParaRPr lang="en-US" dirty="0"/>
          </a:p>
          <a:p>
            <a:pPr fontAlgn="base"/>
            <a:r>
              <a:rPr lang="en-US" dirty="0">
                <a:hlinkClick r:id="rId9">
                  <a:extLst>
                    <a:ext uri="{A12FA001-AC4F-418D-AE19-62706E023703}">
                      <ahyp:hlinkClr xmlns:ahyp="http://schemas.microsoft.com/office/drawing/2018/hyperlinkcolor" val="tx"/>
                    </a:ext>
                  </a:extLst>
                </a:hlinkClick>
              </a:rPr>
              <a:t>Developing Life Skills</a:t>
            </a:r>
            <a:r>
              <a:rPr lang="en-US" dirty="0"/>
              <a:t> from </a:t>
            </a:r>
            <a:r>
              <a:rPr lang="en-US" i="1" dirty="0"/>
              <a:t>Central University o</a:t>
            </a:r>
            <a:endParaRPr lang="en-US" dirty="0"/>
          </a:p>
          <a:p>
            <a:endParaRPr lang="en-IN" dirty="0"/>
          </a:p>
        </p:txBody>
      </p:sp>
    </p:spTree>
    <p:extLst>
      <p:ext uri="{BB962C8B-B14F-4D97-AF65-F5344CB8AC3E}">
        <p14:creationId xmlns:p14="http://schemas.microsoft.com/office/powerpoint/2010/main" val="300836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3B21-6C54-4570-AEF3-72A58A0BD73C}"/>
              </a:ext>
            </a:extLst>
          </p:cNvPr>
          <p:cNvSpPr>
            <a:spLocks noGrp="1"/>
          </p:cNvSpPr>
          <p:nvPr>
            <p:ph type="title"/>
          </p:nvPr>
        </p:nvSpPr>
        <p:spPr>
          <a:xfrm>
            <a:off x="901700" y="232369"/>
            <a:ext cx="10058400" cy="1873361"/>
          </a:xfrm>
          <a:solidFill>
            <a:srgbClr val="FFFF00"/>
          </a:solidFill>
        </p:spPr>
        <p:txBody>
          <a:bodyPr>
            <a:normAutofit/>
          </a:bodyPr>
          <a:lstStyle/>
          <a:p>
            <a:endParaRPr lang="en-IN" sz="4000" dirty="0"/>
          </a:p>
        </p:txBody>
      </p:sp>
      <p:graphicFrame>
        <p:nvGraphicFramePr>
          <p:cNvPr id="4" name="Content Placeholder 3">
            <a:extLst>
              <a:ext uri="{FF2B5EF4-FFF2-40B4-BE49-F238E27FC236}">
                <a16:creationId xmlns:a16="http://schemas.microsoft.com/office/drawing/2014/main" id="{0340CAB5-EC0C-4571-93F3-F340FC8E9236}"/>
              </a:ext>
            </a:extLst>
          </p:cNvPr>
          <p:cNvGraphicFramePr>
            <a:graphicFrameLocks noGrp="1"/>
          </p:cNvGraphicFramePr>
          <p:nvPr>
            <p:ph idx="1"/>
            <p:extLst>
              <p:ext uri="{D42A27DB-BD31-4B8C-83A1-F6EECF244321}">
                <p14:modId xmlns:p14="http://schemas.microsoft.com/office/powerpoint/2010/main" val="1214392002"/>
              </p:ext>
            </p:extLst>
          </p:nvPr>
        </p:nvGraphicFramePr>
        <p:xfrm>
          <a:off x="901700" y="3726974"/>
          <a:ext cx="10515600" cy="548640"/>
        </p:xfrm>
        <a:graphic>
          <a:graphicData uri="http://schemas.openxmlformats.org/drawingml/2006/table">
            <a:tbl>
              <a:tblPr/>
              <a:tblGrid>
                <a:gridCol w="1168400">
                  <a:extLst>
                    <a:ext uri="{9D8B030D-6E8A-4147-A177-3AD203B41FA5}">
                      <a16:colId xmlns:a16="http://schemas.microsoft.com/office/drawing/2014/main" val="1861159523"/>
                    </a:ext>
                  </a:extLst>
                </a:gridCol>
                <a:gridCol w="1168400">
                  <a:extLst>
                    <a:ext uri="{9D8B030D-6E8A-4147-A177-3AD203B41FA5}">
                      <a16:colId xmlns:a16="http://schemas.microsoft.com/office/drawing/2014/main" val="3275506581"/>
                    </a:ext>
                  </a:extLst>
                </a:gridCol>
                <a:gridCol w="1168400">
                  <a:extLst>
                    <a:ext uri="{9D8B030D-6E8A-4147-A177-3AD203B41FA5}">
                      <a16:colId xmlns:a16="http://schemas.microsoft.com/office/drawing/2014/main" val="4169355334"/>
                    </a:ext>
                  </a:extLst>
                </a:gridCol>
                <a:gridCol w="1168400">
                  <a:extLst>
                    <a:ext uri="{9D8B030D-6E8A-4147-A177-3AD203B41FA5}">
                      <a16:colId xmlns:a16="http://schemas.microsoft.com/office/drawing/2014/main" val="245879695"/>
                    </a:ext>
                  </a:extLst>
                </a:gridCol>
                <a:gridCol w="1168400">
                  <a:extLst>
                    <a:ext uri="{9D8B030D-6E8A-4147-A177-3AD203B41FA5}">
                      <a16:colId xmlns:a16="http://schemas.microsoft.com/office/drawing/2014/main" val="3556747543"/>
                    </a:ext>
                  </a:extLst>
                </a:gridCol>
                <a:gridCol w="1168400">
                  <a:extLst>
                    <a:ext uri="{9D8B030D-6E8A-4147-A177-3AD203B41FA5}">
                      <a16:colId xmlns:a16="http://schemas.microsoft.com/office/drawing/2014/main" val="2530741307"/>
                    </a:ext>
                  </a:extLst>
                </a:gridCol>
                <a:gridCol w="1168400">
                  <a:extLst>
                    <a:ext uri="{9D8B030D-6E8A-4147-A177-3AD203B41FA5}">
                      <a16:colId xmlns:a16="http://schemas.microsoft.com/office/drawing/2014/main" val="856869381"/>
                    </a:ext>
                  </a:extLst>
                </a:gridCol>
                <a:gridCol w="1168400">
                  <a:extLst>
                    <a:ext uri="{9D8B030D-6E8A-4147-A177-3AD203B41FA5}">
                      <a16:colId xmlns:a16="http://schemas.microsoft.com/office/drawing/2014/main" val="1381447841"/>
                    </a:ext>
                  </a:extLst>
                </a:gridCol>
                <a:gridCol w="1168400">
                  <a:extLst>
                    <a:ext uri="{9D8B030D-6E8A-4147-A177-3AD203B41FA5}">
                      <a16:colId xmlns:a16="http://schemas.microsoft.com/office/drawing/2014/main" val="3103473301"/>
                    </a:ext>
                  </a:extLst>
                </a:gridCol>
              </a:tblGrid>
              <a:tr h="0">
                <a:tc>
                  <a:txBody>
                    <a:bodyPr/>
                    <a:lstStyle/>
                    <a:p>
                      <a:br>
                        <a:rPr lang="en-IN">
                          <a:effectLst/>
                        </a:rPr>
                      </a:br>
                      <a:r>
                        <a:rPr lang="en-IN">
                          <a:effectLst/>
                        </a:rPr>
                        <a:t>AICTE</a:t>
                      </a:r>
                    </a:p>
                  </a:txBody>
                  <a:tcPr marL="0" marR="0" marT="0" marB="0" anchor="ctr">
                    <a:lnL>
                      <a:noFill/>
                    </a:lnL>
                    <a:lnR>
                      <a:noFill/>
                    </a:lnR>
                    <a:lnT>
                      <a:noFill/>
                    </a:lnT>
                    <a:lnB>
                      <a:noFill/>
                    </a:lnB>
                    <a:solidFill>
                      <a:srgbClr val="FFFFFF"/>
                    </a:solidFill>
                  </a:tcPr>
                </a:tc>
                <a:tc>
                  <a:txBody>
                    <a:bodyPr/>
                    <a:lstStyle/>
                    <a:p>
                      <a:br>
                        <a:rPr lang="en-IN">
                          <a:effectLst/>
                        </a:rPr>
                      </a:br>
                      <a:r>
                        <a:rPr lang="en-IN">
                          <a:effectLst/>
                        </a:rPr>
                        <a:t>CEC</a:t>
                      </a:r>
                    </a:p>
                  </a:txBody>
                  <a:tcPr marL="0" marR="0" marT="0" marB="0" anchor="ctr">
                    <a:lnL>
                      <a:noFill/>
                    </a:lnL>
                    <a:lnR>
                      <a:noFill/>
                    </a:lnR>
                    <a:lnT>
                      <a:noFill/>
                    </a:lnT>
                    <a:lnB>
                      <a:noFill/>
                    </a:lnB>
                    <a:solidFill>
                      <a:srgbClr val="FFFFFF"/>
                    </a:solidFill>
                  </a:tcPr>
                </a:tc>
                <a:tc>
                  <a:txBody>
                    <a:bodyPr/>
                    <a:lstStyle/>
                    <a:p>
                      <a:br>
                        <a:rPr lang="en-IN">
                          <a:effectLst/>
                        </a:rPr>
                      </a:br>
                      <a:r>
                        <a:rPr lang="en-IN">
                          <a:effectLst/>
                        </a:rPr>
                        <a:t>IGNOU</a:t>
                      </a:r>
                    </a:p>
                  </a:txBody>
                  <a:tcPr marL="0" marR="0" marT="0" marB="0" anchor="ctr">
                    <a:lnL>
                      <a:noFill/>
                    </a:lnL>
                    <a:lnR>
                      <a:noFill/>
                    </a:lnR>
                    <a:lnT>
                      <a:noFill/>
                    </a:lnT>
                    <a:lnB>
                      <a:noFill/>
                    </a:lnB>
                    <a:solidFill>
                      <a:srgbClr val="FFFFFF"/>
                    </a:solidFill>
                  </a:tcPr>
                </a:tc>
                <a:tc>
                  <a:txBody>
                    <a:bodyPr/>
                    <a:lstStyle/>
                    <a:p>
                      <a:br>
                        <a:rPr lang="en-IN">
                          <a:effectLst/>
                        </a:rPr>
                      </a:br>
                      <a:r>
                        <a:rPr lang="en-IN">
                          <a:effectLst/>
                        </a:rPr>
                        <a:t>IIMB</a:t>
                      </a:r>
                    </a:p>
                  </a:txBody>
                  <a:tcPr marL="0" marR="0" marT="0" marB="0" anchor="ctr">
                    <a:lnL>
                      <a:noFill/>
                    </a:lnL>
                    <a:lnR>
                      <a:noFill/>
                    </a:lnR>
                    <a:lnT>
                      <a:noFill/>
                    </a:lnT>
                    <a:lnB>
                      <a:noFill/>
                    </a:lnB>
                    <a:solidFill>
                      <a:srgbClr val="FFFFFF"/>
                    </a:solidFill>
                  </a:tcPr>
                </a:tc>
                <a:tc>
                  <a:txBody>
                    <a:bodyPr/>
                    <a:lstStyle/>
                    <a:p>
                      <a:br>
                        <a:rPr lang="en-IN" dirty="0">
                          <a:effectLst/>
                        </a:rPr>
                      </a:br>
                      <a:r>
                        <a:rPr lang="en-IN" dirty="0">
                          <a:effectLst/>
                        </a:rPr>
                        <a:t>NCERT</a:t>
                      </a:r>
                    </a:p>
                  </a:txBody>
                  <a:tcPr marL="0" marR="0" marT="0" marB="0" anchor="ctr">
                    <a:lnL>
                      <a:noFill/>
                    </a:lnL>
                    <a:lnR>
                      <a:noFill/>
                    </a:lnR>
                    <a:lnT>
                      <a:noFill/>
                    </a:lnT>
                    <a:lnB>
                      <a:noFill/>
                    </a:lnB>
                    <a:solidFill>
                      <a:srgbClr val="FFFFFF"/>
                    </a:solidFill>
                  </a:tcPr>
                </a:tc>
                <a:tc>
                  <a:txBody>
                    <a:bodyPr/>
                    <a:lstStyle/>
                    <a:p>
                      <a:br>
                        <a:rPr lang="en-IN">
                          <a:effectLst/>
                        </a:rPr>
                      </a:br>
                      <a:r>
                        <a:rPr lang="en-IN">
                          <a:effectLst/>
                        </a:rPr>
                        <a:t>NIOS</a:t>
                      </a:r>
                    </a:p>
                  </a:txBody>
                  <a:tcPr marL="0" marR="0" marT="0" marB="0" anchor="ctr">
                    <a:lnL>
                      <a:noFill/>
                    </a:lnL>
                    <a:lnR>
                      <a:noFill/>
                    </a:lnR>
                    <a:lnT>
                      <a:noFill/>
                    </a:lnT>
                    <a:lnB>
                      <a:noFill/>
                    </a:lnB>
                    <a:solidFill>
                      <a:srgbClr val="FFFFFF"/>
                    </a:solidFill>
                  </a:tcPr>
                </a:tc>
                <a:tc>
                  <a:txBody>
                    <a:bodyPr/>
                    <a:lstStyle/>
                    <a:p>
                      <a:br>
                        <a:rPr lang="en-IN">
                          <a:effectLst/>
                        </a:rPr>
                      </a:br>
                      <a:r>
                        <a:rPr lang="en-IN">
                          <a:effectLst/>
                        </a:rPr>
                        <a:t>NITTTR</a:t>
                      </a:r>
                    </a:p>
                  </a:txBody>
                  <a:tcPr marL="0" marR="0" marT="0" marB="0" anchor="ctr">
                    <a:lnL>
                      <a:noFill/>
                    </a:lnL>
                    <a:lnR>
                      <a:noFill/>
                    </a:lnR>
                    <a:lnT>
                      <a:noFill/>
                    </a:lnT>
                    <a:lnB>
                      <a:noFill/>
                    </a:lnB>
                    <a:solidFill>
                      <a:srgbClr val="FFFFFF"/>
                    </a:solidFill>
                  </a:tcPr>
                </a:tc>
                <a:tc>
                  <a:txBody>
                    <a:bodyPr/>
                    <a:lstStyle/>
                    <a:p>
                      <a:br>
                        <a:rPr lang="en-IN">
                          <a:effectLst/>
                        </a:rPr>
                      </a:br>
                      <a:r>
                        <a:rPr lang="en-IN">
                          <a:effectLst/>
                        </a:rPr>
                        <a:t>NPTEL</a:t>
                      </a:r>
                    </a:p>
                  </a:txBody>
                  <a:tcPr marL="0" marR="0" marT="0" marB="0" anchor="ctr">
                    <a:lnL>
                      <a:noFill/>
                    </a:lnL>
                    <a:lnR>
                      <a:noFill/>
                    </a:lnR>
                    <a:lnT>
                      <a:noFill/>
                    </a:lnT>
                    <a:lnB>
                      <a:noFill/>
                    </a:lnB>
                    <a:solidFill>
                      <a:srgbClr val="FFFFFF"/>
                    </a:solidFill>
                  </a:tcPr>
                </a:tc>
                <a:tc>
                  <a:txBody>
                    <a:bodyPr/>
                    <a:lstStyle/>
                    <a:p>
                      <a:endParaRPr lang="en-IN" dirty="0">
                        <a:effectLst/>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83984968"/>
                  </a:ext>
                </a:extLst>
              </a:tr>
            </a:tbl>
          </a:graphicData>
        </a:graphic>
      </p:graphicFrame>
      <p:pic>
        <p:nvPicPr>
          <p:cNvPr id="2050" name="Picture 2">
            <a:hlinkClick r:id="rId2"/>
            <a:extLst>
              <a:ext uri="{FF2B5EF4-FFF2-40B4-BE49-F238E27FC236}">
                <a16:creationId xmlns:a16="http://schemas.microsoft.com/office/drawing/2014/main" id="{59D806A4-316A-4335-B6F0-D96EAA18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52" y="273267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hlinkClick r:id="rId4"/>
            <a:extLst>
              <a:ext uri="{FF2B5EF4-FFF2-40B4-BE49-F238E27FC236}">
                <a16:creationId xmlns:a16="http://schemas.microsoft.com/office/drawing/2014/main" id="{150C9D86-DAFB-40EC-9738-B2F2252782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8319" y="312116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hlinkClick r:id="rId6"/>
            <a:extLst>
              <a:ext uri="{FF2B5EF4-FFF2-40B4-BE49-F238E27FC236}">
                <a16:creationId xmlns:a16="http://schemas.microsoft.com/office/drawing/2014/main" id="{E562B422-F5D8-4F9B-AFA6-3BC2C491EB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28612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hlinkClick r:id="rId8"/>
            <a:extLst>
              <a:ext uri="{FF2B5EF4-FFF2-40B4-BE49-F238E27FC236}">
                <a16:creationId xmlns:a16="http://schemas.microsoft.com/office/drawing/2014/main" id="{3CC92E5F-2C75-4765-A5AD-F2B683EDB2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7008" y="279600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hlinkClick r:id="rId10"/>
            <a:extLst>
              <a:ext uri="{FF2B5EF4-FFF2-40B4-BE49-F238E27FC236}">
                <a16:creationId xmlns:a16="http://schemas.microsoft.com/office/drawing/2014/main" id="{1F6279A2-DBD3-4153-B32A-DF9ABCB975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6386" y="290565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hlinkClick r:id="rId12"/>
            <a:extLst>
              <a:ext uri="{FF2B5EF4-FFF2-40B4-BE49-F238E27FC236}">
                <a16:creationId xmlns:a16="http://schemas.microsoft.com/office/drawing/2014/main" id="{FCB19D14-13A5-4FC4-A839-D8E75F97EF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96038" y="27820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hlinkClick r:id="rId14"/>
            <a:extLst>
              <a:ext uri="{FF2B5EF4-FFF2-40B4-BE49-F238E27FC236}">
                <a16:creationId xmlns:a16="http://schemas.microsoft.com/office/drawing/2014/main" id="{662B4F09-F299-431A-8360-0DC6762B574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4964" y="27820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hlinkClick r:id="rId16"/>
            <a:extLst>
              <a:ext uri="{FF2B5EF4-FFF2-40B4-BE49-F238E27FC236}">
                <a16:creationId xmlns:a16="http://schemas.microsoft.com/office/drawing/2014/main" id="{ABA376D8-0CA0-44A9-B1D5-741731E579D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42376" y="27820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hlinkClick r:id="rId18"/>
            <a:extLst>
              <a:ext uri="{FF2B5EF4-FFF2-40B4-BE49-F238E27FC236}">
                <a16:creationId xmlns:a16="http://schemas.microsoft.com/office/drawing/2014/main" id="{0256F4F2-6836-4F83-9873-7AA67EFB4F8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91106" y="303349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992E3CF-40C6-4563-A783-6C1C269209E3}"/>
              </a:ext>
            </a:extLst>
          </p:cNvPr>
          <p:cNvSpPr/>
          <p:nvPr/>
        </p:nvSpPr>
        <p:spPr>
          <a:xfrm>
            <a:off x="1758904" y="166738"/>
            <a:ext cx="8801192" cy="1938992"/>
          </a:xfrm>
          <a:prstGeom prst="rect">
            <a:avLst/>
          </a:prstGeom>
          <a:noFill/>
        </p:spPr>
        <p:txBody>
          <a:bodyPr wrap="none" lIns="91440" tIns="45720" rIns="91440" bIns="45720">
            <a:spAutoFit/>
          </a:bodyPr>
          <a:lstStyle/>
          <a:p>
            <a:pPr algn="ctr"/>
            <a: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Govt of India Initiative</a:t>
            </a:r>
            <a:b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1000+ Courses</a:t>
            </a:r>
            <a:b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Regional languages including Malayalam</a:t>
            </a:r>
          </a:p>
        </p:txBody>
      </p:sp>
    </p:spTree>
    <p:extLst>
      <p:ext uri="{BB962C8B-B14F-4D97-AF65-F5344CB8AC3E}">
        <p14:creationId xmlns:p14="http://schemas.microsoft.com/office/powerpoint/2010/main" val="359963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D55A-766C-4283-982E-DE61CE5D4030}"/>
              </a:ext>
            </a:extLst>
          </p:cNvPr>
          <p:cNvSpPr>
            <a:spLocks noGrp="1"/>
          </p:cNvSpPr>
          <p:nvPr>
            <p:ph type="title"/>
          </p:nvPr>
        </p:nvSpPr>
        <p:spPr>
          <a:xfrm>
            <a:off x="646111" y="452718"/>
            <a:ext cx="9404723" cy="739978"/>
          </a:xfrm>
        </p:spPr>
        <p:txBody>
          <a:bodyPr/>
          <a:lstStyle/>
          <a:p>
            <a:r>
              <a:rPr lang="en-US" sz="2000" b="1" dirty="0"/>
              <a:t>National Coordinators as given below have been appointed to produce the best quality content for students of various streams</a:t>
            </a:r>
            <a:endParaRPr lang="en-IN" sz="2000" b="1" dirty="0"/>
          </a:p>
        </p:txBody>
      </p:sp>
      <p:sp>
        <p:nvSpPr>
          <p:cNvPr id="3" name="Content Placeholder 2">
            <a:extLst>
              <a:ext uri="{FF2B5EF4-FFF2-40B4-BE49-F238E27FC236}">
                <a16:creationId xmlns:a16="http://schemas.microsoft.com/office/drawing/2014/main" id="{FDC65904-AB2B-4783-9D71-CA38F752B30A}"/>
              </a:ext>
            </a:extLst>
          </p:cNvPr>
          <p:cNvSpPr>
            <a:spLocks noGrp="1"/>
          </p:cNvSpPr>
          <p:nvPr>
            <p:ph idx="1"/>
          </p:nvPr>
        </p:nvSpPr>
        <p:spPr>
          <a:xfrm>
            <a:off x="450574" y="1082388"/>
            <a:ext cx="11290852" cy="5450933"/>
          </a:xfrm>
        </p:spPr>
        <p:txBody>
          <a:bodyPr>
            <a:normAutofit fontScale="92500"/>
          </a:bodyPr>
          <a:lstStyle/>
          <a:p>
            <a:pPr marL="0" indent="0">
              <a:buNone/>
            </a:pPr>
            <a:endParaRPr lang="en-US" sz="2300" dirty="0"/>
          </a:p>
          <a:p>
            <a:r>
              <a:rPr lang="en-US" sz="2300" dirty="0"/>
              <a:t>AICTE (All India Council for Technical Education) for self-paced and international courses</a:t>
            </a:r>
          </a:p>
          <a:p>
            <a:r>
              <a:rPr lang="en-US" sz="2300" dirty="0"/>
              <a:t>NPTEL (National </a:t>
            </a:r>
            <a:r>
              <a:rPr lang="en-US" sz="2300" dirty="0" err="1"/>
              <a:t>Programme</a:t>
            </a:r>
            <a:r>
              <a:rPr lang="en-US" sz="2300" dirty="0"/>
              <a:t> on Technology Enhanced Learning) for Engineering</a:t>
            </a:r>
          </a:p>
          <a:p>
            <a:r>
              <a:rPr lang="en-US" sz="2300" dirty="0"/>
              <a:t>UGC (University Grants Commission) for nontechnical post-graduation education</a:t>
            </a:r>
          </a:p>
          <a:p>
            <a:r>
              <a:rPr lang="en-US" sz="2300" dirty="0"/>
              <a:t>CEC (Consortium for Educational Communication) for under-graduate education</a:t>
            </a:r>
          </a:p>
          <a:p>
            <a:r>
              <a:rPr lang="en-US" sz="2300" dirty="0"/>
              <a:t>NCERT (National Council of Educational Research and Training) for college education</a:t>
            </a:r>
          </a:p>
          <a:p>
            <a:r>
              <a:rPr lang="en-US" sz="2300" dirty="0"/>
              <a:t>NIOS (National Institute of Open Schooling) for college education</a:t>
            </a:r>
          </a:p>
          <a:p>
            <a:r>
              <a:rPr lang="en-US" sz="2300" dirty="0"/>
              <a:t>IGNOU (Indira Gandhi National Open University) for out-of-school students</a:t>
            </a:r>
          </a:p>
          <a:p>
            <a:r>
              <a:rPr lang="en-US" sz="2300" dirty="0"/>
              <a:t>IIMB (Indian Institute of Management, Bangalore) for management studies</a:t>
            </a:r>
          </a:p>
          <a:p>
            <a:r>
              <a:rPr lang="en-US" sz="2300" dirty="0"/>
              <a:t>NITTTR (National Institute of Technical Teachers Training and Research) for Teacher educational </a:t>
            </a:r>
            <a:r>
              <a:rPr lang="en-US" sz="2300" dirty="0" err="1"/>
              <a:t>progra</a:t>
            </a:r>
            <a:endParaRPr lang="en-US" sz="2300" dirty="0"/>
          </a:p>
          <a:p>
            <a:endParaRPr lang="en-IN" dirty="0"/>
          </a:p>
        </p:txBody>
      </p:sp>
    </p:spTree>
    <p:extLst>
      <p:ext uri="{BB962C8B-B14F-4D97-AF65-F5344CB8AC3E}">
        <p14:creationId xmlns:p14="http://schemas.microsoft.com/office/powerpoint/2010/main" val="1364288824"/>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6" name="Shape 5126"/>
        <p:cNvGrpSpPr/>
        <p:nvPr/>
      </p:nvGrpSpPr>
      <p:grpSpPr>
        <a:xfrm>
          <a:off x="0" y="0"/>
          <a:ext cx="0" cy="0"/>
          <a:chOff x="0" y="0"/>
          <a:chExt cx="0" cy="0"/>
        </a:xfrm>
      </p:grpSpPr>
      <p:sp>
        <p:nvSpPr>
          <p:cNvPr id="5127" name="Shape 5127"/>
          <p:cNvSpPr txBox="1"/>
          <p:nvPr>
            <p:ph idx="1" type="body"/>
          </p:nvPr>
        </p:nvSpPr>
        <p:spPr>
          <a:xfrm>
            <a:off x="1103312" y="2052918"/>
            <a:ext cx="8946600" cy="4195500"/>
          </a:xfrm>
          <a:prstGeom prst="rect">
            <a:avLst/>
          </a:prstGeom>
          <a:noFill/>
          <a:ln>
            <a:noFill/>
          </a:ln>
        </p:spPr>
        <p:txBody>
          <a:bodyPr anchorCtr="0" anchor="t" bIns="45700" lIns="91425" rIns="91425" tIns="45700">
            <a:normAutofit/>
          </a:bodyPr>
          <a:lstStyle/>
          <a:p>
            <a:pPr indent="-342900" lvl="0" marL="342900" rtl="0" algn="l">
              <a:spcBef>
                <a:spcPts val="0"/>
              </a:spcBef>
              <a:spcAft>
                <a:spcPts val="0"/>
              </a:spcAft>
              <a:buSzPct val="80000"/>
            </a:pPr>
            <a:r>
              <a:rPr b="1" lang="en-US"/>
              <a:t>Courses</a:t>
            </a:r>
            <a:r>
              <a:rPr lang="en-US"/>
              <a:t> that are taught in classrooms from 9th class till post-graduation.</a:t>
            </a:r>
          </a:p>
          <a:p>
            <a:pPr indent="-342900" lvl="0" marL="342900" rtl="0" algn="l">
              <a:spcBef>
                <a:spcPts val="1000"/>
              </a:spcBef>
              <a:spcAft>
                <a:spcPts val="0"/>
              </a:spcAft>
              <a:buSzPct val="80000"/>
            </a:pPr>
            <a:r>
              <a:rPr lang="en-US"/>
              <a:t>The </a:t>
            </a:r>
            <a:r>
              <a:rPr b="1" lang="en-US"/>
              <a:t>courses</a:t>
            </a:r>
            <a:r>
              <a:rPr lang="en-US"/>
              <a:t> hosted on </a:t>
            </a:r>
            <a:r>
              <a:rPr b="1" lang="en-US"/>
              <a:t>SWAYAM</a:t>
            </a:r>
            <a:r>
              <a:rPr lang="en-US"/>
              <a:t> is in 4 quadrants.</a:t>
            </a:r>
          </a:p>
          <a:p>
            <a:pPr indent="-342900" lvl="0" marL="342900" rtl="0" algn="l">
              <a:spcBef>
                <a:spcPts val="1000"/>
              </a:spcBef>
              <a:spcAft>
                <a:spcPts val="0"/>
              </a:spcAft>
              <a:buSzPct val="80000"/>
            </a:pPr>
            <a:r>
              <a:rPr lang="en-US"/>
              <a:t>Categories of </a:t>
            </a:r>
            <a:r>
              <a:rPr b="1" lang="en-US"/>
              <a:t>courses</a:t>
            </a:r>
            <a:r>
              <a:rPr lang="en-US"/>
              <a:t> include - Engineering, Science, Humanities, Management, Language, Mathematics, Arts and Recreation, Commerce, General, Library, Education.</a:t>
            </a:r>
          </a:p>
          <a:p>
            <a:pPr indent="-342900" lvl="0" marL="342900" rtl="0" algn="l">
              <a:spcBef>
                <a:spcPts val="10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8" name="Shape 5138"/>
        <p:cNvGrpSpPr/>
        <p:nvPr/>
      </p:nvGrpSpPr>
      <p:grpSpPr>
        <a:xfrm>
          <a:off x="0" y="0"/>
          <a:ext cx="0" cy="0"/>
          <a:chOff x="0" y="0"/>
          <a:chExt cx="0" cy="0"/>
        </a:xfrm>
      </p:grpSpPr>
      <p:sp>
        <p:nvSpPr>
          <p:cNvPr id="5139" name="Shape 5139"/>
          <p:cNvSpPr txBox="1"/>
          <p:nvPr>
            <p:ph idx="1" type="body"/>
          </p:nvPr>
        </p:nvSpPr>
        <p:spPr>
          <a:xfrm>
            <a:off x="-285364" y="920998"/>
            <a:ext cx="11529300" cy="5937000"/>
          </a:xfrm>
          <a:prstGeom prst="rect">
            <a:avLst/>
          </a:prstGeom>
          <a:noFill/>
          <a:ln>
            <a:noFill/>
          </a:ln>
        </p:spPr>
        <p:txBody>
          <a:bodyPr anchorCtr="0" anchor="t" bIns="45700" lIns="91425" rIns="91425" tIns="45700">
            <a:normAutofit/>
          </a:bodyPr>
          <a:lstStyle/>
          <a:p>
            <a:pPr indent="-342900" lvl="0" marL="342900" rtl="0" algn="l">
              <a:spcBef>
                <a:spcPts val="0"/>
              </a:spcBef>
              <a:spcAft>
                <a:spcPts val="0"/>
              </a:spcAft>
              <a:buSzPct val="80000"/>
            </a:pPr>
            <a:r>
              <a:rPr lang="en-US"/>
              <a:t>SWAYAM platform (</a:t>
            </a:r>
            <a:r>
              <a:rPr lang="en-US" u="sng">
                <a:solidFill>
                  <a:schemeClr val="hlink"/>
                </a:solidFill>
                <a:hlinkClick r:id="rId2"/>
              </a:rPr>
              <a:t>www.swayam.gov.in</a:t>
            </a:r>
            <a:r>
              <a:rPr lang="en-US"/>
              <a:t>) has been developed by MHRD and AICTE with the assistance of Microsoft to supply hosting of about 2000 courses  in several streams including engineering, law, post-graduate and under-graduate courses, and a few other professional courses. The academic study material such as lectures is also available from class 9th to 12th.</a:t>
            </a:r>
          </a:p>
          <a:p>
            <a:pPr indent="-342900" lvl="0" marL="342900" rtl="0" algn="l">
              <a:spcBef>
                <a:spcPts val="1000"/>
              </a:spcBef>
              <a:spcAft>
                <a:spcPts val="0"/>
              </a:spcAft>
              <a:buSzPct val="25000"/>
              <a:buNone/>
            </a:pPr>
            <a:r>
              <a:t/>
            </a:r>
            <a:endParaRPr/>
          </a:p>
          <a:p>
            <a:pPr indent="-342900" lvl="0" marL="342900" rtl="0" algn="l">
              <a:spcBef>
                <a:spcPts val="1000"/>
              </a:spcBef>
              <a:spcAft>
                <a:spcPts val="0"/>
              </a:spcAft>
              <a:buSzPct val="80000"/>
            </a:pPr>
            <a:r>
              <a:rPr b="1" lang="en-US"/>
              <a:t> SWAYAM</a:t>
            </a:r>
            <a:r>
              <a:rPr lang="en-US"/>
              <a:t> (Study Webs of Active-learning for Young Aspiring Minds); India Chapter of Massive Open Online Courses. </a:t>
            </a:r>
            <a:r>
              <a:rPr b="1" lang="en-US"/>
              <a:t>SWAYAM</a:t>
            </a:r>
            <a:r>
              <a:rPr lang="en-US"/>
              <a:t> is an indigenous developed IT platform, initiated by Government of India, which is instrumental for self-actualisation providing opportunities for a life-long learning.</a:t>
            </a:r>
          </a:p>
          <a:p>
            <a:pPr indent="0" lvl="0" marL="0" rtl="0" algn="l">
              <a:spcBef>
                <a:spcPts val="1000"/>
              </a:spcBef>
              <a:spcAft>
                <a:spcPts val="0"/>
              </a:spcAft>
              <a:buSzPct val="25000"/>
              <a:buNone/>
            </a:pPr>
            <a:r>
              <a:t/>
            </a:r>
            <a:endParaRPr/>
          </a:p>
          <a:p>
            <a:pPr indent="-342900" lvl="0" marL="342900" rtl="0" algn="l">
              <a:spcBef>
                <a:spcPts val="1000"/>
              </a:spcBef>
              <a:spcAft>
                <a:spcPts val="0"/>
              </a:spcAft>
              <a:buSzPct val="25000"/>
              <a:buNone/>
            </a:pPr>
            <a:r>
              <a:t/>
            </a:r>
            <a:endParaRPr/>
          </a:p>
          <a:p>
            <a:pPr indent="-342900" lvl="0" marL="342900" rtl="0" algn="l">
              <a:spcBef>
                <a:spcPts val="1000"/>
              </a:spcBef>
              <a:spcAft>
                <a:spcPts val="0"/>
              </a:spcAft>
              <a:buSzPct val="25000"/>
              <a:buNone/>
            </a:pPr>
            <a:r>
              <a:t/>
            </a:r>
            <a:endParaRPr/>
          </a:p>
          <a:p>
            <a:pPr indent="-342900" lvl="0" marL="342900" rtl="0" algn="l">
              <a:spcBef>
                <a:spcPts val="1000"/>
              </a:spcBef>
              <a:spcAft>
                <a:spcPts val="0"/>
              </a:spcAft>
              <a:buSzPct val="80000"/>
            </a:pPr>
            <a:r>
              <a:rPr b="1" lang="en-US"/>
              <a:t>Online Swayam Registration | New User Sign Up</a:t>
            </a:r>
          </a:p>
          <a:p>
            <a:pPr indent="-342900" lvl="0" marL="342900" rtl="0" algn="l">
              <a:spcBef>
                <a:spcPts val="1000"/>
              </a:spcBef>
              <a:spcAft>
                <a:spcPts val="0"/>
              </a:spcAft>
              <a:buSzPct val="2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0" name="Shape 5140"/>
        <p:cNvGrpSpPr/>
        <p:nvPr/>
      </p:nvGrpSpPr>
      <p:grpSpPr>
        <a:xfrm>
          <a:off x="0" y="0"/>
          <a:ext cx="0" cy="0"/>
          <a:chOff x="0" y="0"/>
          <a:chExt cx="0" cy="0"/>
        </a:xfrm>
      </p:grpSpPr>
      <p:sp>
        <p:nvSpPr>
          <p:cNvPr id="5141" name="Shape 5141"/>
          <p:cNvSpPr txBox="1"/>
          <p:nvPr>
            <p:ph idx="1" type="body"/>
          </p:nvPr>
        </p:nvSpPr>
        <p:spPr>
          <a:xfrm>
            <a:off x="838200" y="1160925"/>
            <a:ext cx="10515600" cy="7851300"/>
          </a:xfrm>
          <a:prstGeom prst="rect">
            <a:avLst/>
          </a:prstGeom>
          <a:noFill/>
          <a:ln>
            <a:noFill/>
          </a:ln>
        </p:spPr>
        <p:txBody>
          <a:bodyPr anchorCtr="0" anchor="t" bIns="45700" lIns="91425" rIns="91425" tIns="45700">
            <a:normAutofit/>
          </a:bodyPr>
          <a:lstStyle/>
          <a:p>
            <a:pPr indent="-342900" lvl="0" marL="342900" rtl="0" algn="l">
              <a:spcBef>
                <a:spcPts val="0"/>
              </a:spcBef>
              <a:spcAft>
                <a:spcPts val="0"/>
              </a:spcAft>
              <a:buSzPct val="80000"/>
            </a:pPr>
            <a:r>
              <a:rPr lang="en-US" sz="3200">
                <a:latin typeface="Arial"/>
                <a:ea typeface="Arial"/>
                <a:cs typeface="Arial"/>
                <a:sym typeface="Arial"/>
              </a:rPr>
              <a:t>Steps for registration</a:t>
            </a:r>
          </a:p>
        </p:txBody>
      </p:sp>
      <p:sp>
        <p:nvSpPr>
          <p:cNvPr id="5142" name="Shape 5142"/>
          <p:cNvSpPr/>
          <p:nvPr/>
        </p:nvSpPr>
        <p:spPr>
          <a:xfrm>
            <a:off x="689804" y="1160916"/>
            <a:ext cx="10515600" cy="1477200"/>
          </a:xfrm>
          <a:prstGeom prst="rect">
            <a:avLst/>
          </a:prstGeom>
          <a:solidFill>
            <a:srgbClr val="FFFFFF"/>
          </a:solidFill>
          <a:ln>
            <a:noFill/>
          </a:ln>
        </p:spPr>
        <p:txBody>
          <a:bodyPr anchorCtr="0" anchor="ctr" bIns="45700" lIns="91425" rIns="91425" tIns="45700">
            <a:spAutoFit/>
          </a:bodyPr>
          <a:lstStyle/>
          <a:p>
            <a:pPr indent="0" lvl="0" marL="0" marR="0" rtl="0" algn="l">
              <a:lnSpc>
                <a:spcPct val="100000"/>
              </a:lnSpc>
              <a:spcBef>
                <a:spcPts val="0"/>
              </a:spcBef>
              <a:spcAft>
                <a:spcPts val="0"/>
              </a:spcAft>
              <a:buClr>
                <a:srgbClr val="111111"/>
              </a:buClr>
              <a:buSzPct val="25000"/>
              <a:buFont typeface="Arial"/>
              <a:buNone/>
            </a:pPr>
            <a:r>
              <a:rPr b="1" i="0" lang="en-US" sz="1800" u="none" cap="none" strike="noStrike">
                <a:solidFill>
                  <a:srgbClr val="111111"/>
                </a:solidFill>
                <a:latin typeface="Arial"/>
                <a:ea typeface="Arial"/>
                <a:cs typeface="Arial"/>
                <a:sym typeface="Arial"/>
              </a:rPr>
              <a:t>Online Swayam Registration | New User Sign Up</a:t>
            </a:r>
          </a:p>
          <a:p>
            <a:pPr indent="0" lvl="0" marL="0" marR="0" rtl="0" algn="l">
              <a:lnSpc>
                <a:spcPct val="100000"/>
              </a:lnSpc>
              <a:spcBef>
                <a:spcPts val="0"/>
              </a:spcBef>
              <a:spcAft>
                <a:spcPts val="0"/>
              </a:spcAft>
              <a:buClr>
                <a:srgbClr val="111111"/>
              </a:buClr>
              <a:buSzPct val="25000"/>
              <a:buFont typeface="Arial"/>
              <a:buNone/>
            </a:pPr>
            <a:r>
              <a:rPr b="0" i="0" lang="en-US" sz="1800" u="none" cap="none" strike="noStrike">
                <a:solidFill>
                  <a:srgbClr val="111111"/>
                </a:solidFill>
                <a:latin typeface="Arial"/>
                <a:ea typeface="Arial"/>
                <a:cs typeface="Arial"/>
                <a:sym typeface="Arial"/>
              </a:rPr>
              <a:t>Below is that the step by step procedure to finish Swayam portal registration. Follow steps 1 through 5 to complete your registration at swayam.gov.in and start learning.</a:t>
            </a:r>
          </a:p>
          <a:p>
            <a:pPr indent="0" lvl="0" marL="0" marR="0" rtl="0" algn="l">
              <a:lnSpc>
                <a:spcPct val="100000"/>
              </a:lnSpc>
              <a:spcBef>
                <a:spcPts val="0"/>
              </a:spcBef>
              <a:spcAft>
                <a:spcPts val="0"/>
              </a:spcAft>
              <a:buClr>
                <a:srgbClr val="111111"/>
              </a:buClr>
              <a:buSzPct val="25000"/>
              <a:buFont typeface="Arial"/>
              <a:buNone/>
            </a:pPr>
            <a:r>
              <a:rPr b="0" i="0" lang="en-US" sz="1800" u="none" cap="none" strike="noStrike">
                <a:solidFill>
                  <a:srgbClr val="111111"/>
                </a:solidFill>
                <a:latin typeface="Arial"/>
                <a:ea typeface="Arial"/>
                <a:cs typeface="Arial"/>
                <a:sym typeface="Arial"/>
              </a:rPr>
              <a:t>Step 1: Go to the official website on SWAYAM Portal at </a:t>
            </a:r>
            <a:r>
              <a:rPr b="0" i="0" lang="en-US" sz="1800" u="sng" cap="none" strike="noStrike">
                <a:solidFill>
                  <a:schemeClr val="hlink"/>
                </a:solidFill>
                <a:latin typeface="Arial"/>
                <a:ea typeface="Arial"/>
                <a:cs typeface="Arial"/>
                <a:sym typeface="Arial"/>
                <a:hlinkClick r:id="rId2"/>
              </a:rPr>
              <a:t>https://swayam.gov.in</a:t>
            </a:r>
          </a:p>
          <a:p>
            <a:pPr indent="0" lvl="0" marL="0" marR="0" rtl="0" algn="l">
              <a:lnSpc>
                <a:spcPct val="100000"/>
              </a:lnSpc>
              <a:spcBef>
                <a:spcPts val="0"/>
              </a:spcBef>
              <a:spcAft>
                <a:spcPts val="0"/>
              </a:spcAft>
              <a:buClr>
                <a:srgbClr val="111111"/>
              </a:buClr>
              <a:buSzPct val="25000"/>
              <a:buFont typeface="Arial"/>
              <a:buNone/>
            </a:pPr>
            <a:r>
              <a:rPr b="0" i="0" lang="en-US" sz="1800" u="none" cap="none" strike="noStrike">
                <a:solidFill>
                  <a:srgbClr val="111111"/>
                </a:solidFill>
                <a:latin typeface="Arial"/>
                <a:ea typeface="Arial"/>
                <a:cs typeface="Arial"/>
                <a:sym typeface="Arial"/>
              </a:rPr>
              <a:t>                                     </a:t>
            </a:r>
          </a:p>
        </p:txBody>
      </p:sp>
      <p:sp>
        <p:nvSpPr>
          <p:cNvPr id="5143" name="Shape 5143"/>
          <p:cNvSpPr/>
          <p:nvPr/>
        </p:nvSpPr>
        <p:spPr>
          <a:xfrm>
            <a:off x="92075" y="-170610"/>
            <a:ext cx="304800" cy="734400"/>
          </a:xfrm>
          <a:prstGeom prst="rect">
            <a:avLst/>
          </a:prstGeom>
          <a:noFill/>
          <a:ln>
            <a:noFill/>
          </a:ln>
        </p:spPr>
        <p:txBody>
          <a:bodyPr anchorCtr="0" anchor="t" bIns="45700" lIns="91425" rIns="91425" tIns="45700">
            <a:noAutofit/>
          </a:bodyPr>
          <a:lstStyle/>
          <a:p>
            <a:pPr indent="0" lvl="0" marL="0" marR="0" rtl="0" algn="l">
              <a:spcBef>
                <a:spcPts val="0"/>
              </a:spcBef>
              <a:buClr>
                <a:schemeClr val="lt1"/>
              </a:buClr>
              <a:buFont typeface="Questrial"/>
              <a:buNone/>
            </a:pPr>
            <a:r>
              <a:t/>
            </a:r>
            <a:endParaRPr b="0" i="0" sz="1800" u="none" cap="none" strike="noStrike">
              <a:solidFill>
                <a:schemeClr val="lt1"/>
              </a:solidFill>
              <a:latin typeface="Questrial"/>
              <a:ea typeface="Questrial"/>
              <a:cs typeface="Questrial"/>
              <a:sym typeface="Questrial"/>
            </a:endParaRPr>
          </a:p>
        </p:txBody>
      </p:sp>
      <p:pic>
        <p:nvPicPr>
          <p:cNvPr id="5144" name="Shape 5144"/>
          <p:cNvPicPr preferRelativeResize="0"/>
          <p:nvPr/>
        </p:nvPicPr>
        <p:blipFill rotWithShape="1">
          <a:blip r:embed="rId3">
            <a:alphaModFix/>
          </a:blip>
          <a:srcRect b="0" l="0" r="0" t="0"/>
          <a:stretch/>
        </p:blipFill>
        <p:spPr>
          <a:xfrm>
            <a:off x="396879" y="2061750"/>
            <a:ext cx="9753600" cy="273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EFC5-69DA-4C09-ADC3-CA82E4E558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EEAF68-47FB-43A6-9FA8-71BA8FFCE068}"/>
              </a:ext>
            </a:extLst>
          </p:cNvPr>
          <p:cNvSpPr>
            <a:spLocks noGrp="1"/>
          </p:cNvSpPr>
          <p:nvPr>
            <p:ph idx="1"/>
          </p:nvPr>
        </p:nvSpPr>
        <p:spPr>
          <a:xfrm>
            <a:off x="1845365" y="4270375"/>
            <a:ext cx="10515600" cy="4638374"/>
          </a:xfrm>
        </p:spPr>
        <p:txBody>
          <a:bodyPr/>
          <a:lstStyle/>
          <a:p>
            <a:endParaRPr lang="en-IN" dirty="0"/>
          </a:p>
        </p:txBody>
      </p:sp>
      <p:sp>
        <p:nvSpPr>
          <p:cNvPr id="4" name="Rectangle 1">
            <a:extLst>
              <a:ext uri="{FF2B5EF4-FFF2-40B4-BE49-F238E27FC236}">
                <a16:creationId xmlns:a16="http://schemas.microsoft.com/office/drawing/2014/main" id="{07A10F6C-4353-403D-82FD-F5CE09F427F1}"/>
              </a:ext>
            </a:extLst>
          </p:cNvPr>
          <p:cNvSpPr>
            <a:spLocks noChangeArrowheads="1"/>
          </p:cNvSpPr>
          <p:nvPr/>
        </p:nvSpPr>
        <p:spPr bwMode="auto">
          <a:xfrm>
            <a:off x="1007165" y="2444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11111"/>
                </a:solidFill>
                <a:effectLst/>
                <a:latin typeface="Arial" panose="020B0604020202020204" pitchFamily="34" charset="0"/>
                <a:cs typeface="Arial" panose="020B0604020202020204" pitchFamily="34" charset="0"/>
              </a:rPr>
              <a:t>Step 2: Then click on the </a:t>
            </a:r>
            <a:r>
              <a:rPr kumimoji="0" lang="en-US" altLang="en-US" sz="1200" b="1" i="0" u="none" strike="noStrike" cap="none" normalizeH="0" baseline="0">
                <a:ln>
                  <a:noFill/>
                </a:ln>
                <a:solidFill>
                  <a:srgbClr val="111111"/>
                </a:solidFill>
                <a:effectLst/>
                <a:latin typeface="Arial" panose="020B0604020202020204" pitchFamily="34" charset="0"/>
                <a:cs typeface="Arial" panose="020B0604020202020204" pitchFamily="34" charset="0"/>
              </a:rPr>
              <a:t>SIGN IN / REGISTER</a:t>
            </a:r>
            <a:r>
              <a:rPr kumimoji="0" lang="en-US" altLang="en-US" sz="1200" b="0" i="0" u="none" strike="noStrike" cap="none" normalizeH="0" baseline="0">
                <a:ln>
                  <a:noFill/>
                </a:ln>
                <a:solidFill>
                  <a:srgbClr val="111111"/>
                </a:solidFill>
                <a:effectLst/>
                <a:latin typeface="Arial" panose="020B0604020202020204" pitchFamily="34" charset="0"/>
                <a:cs typeface="Arial" panose="020B0604020202020204" pitchFamily="34" charset="0"/>
              </a:rPr>
              <a:t> button on the top right corner as given in the below image.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111111"/>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111111"/>
                </a:solidFill>
                <a:effectLst/>
                <a:latin typeface="Arial" panose="020B0604020202020204" pitchFamily="34" charset="0"/>
                <a:cs typeface="Arial" panose="020B0604020202020204" pitchFamily="34" charset="0"/>
              </a:rPr>
              <a:t>     </a:t>
            </a:r>
            <a:r>
              <a:rPr kumimoji="0" lang="en-US" altLang="en-US" sz="1300" b="0" i="0" u="none" strike="noStrike" cap="none" normalizeH="0" baseline="0">
                <a:ln>
                  <a:noFill/>
                </a:ln>
                <a:solidFill>
                  <a:srgbClr val="111111"/>
                </a:solidFill>
                <a:effectLst/>
                <a:latin typeface="Arial" panose="020B0604020202020204" pitchFamily="34" charset="0"/>
                <a:cs typeface="Arial" panose="020B0604020202020204" pitchFamily="34" charset="0"/>
              </a:rPr>
              <a:t>  </a:t>
            </a:r>
            <a:r>
              <a:rPr kumimoji="0" lang="en-US" altLang="en-US" sz="28500" b="0" i="0" u="none" strike="noStrike" cap="none" normalizeH="0" baseline="0">
                <a:ln>
                  <a:noFill/>
                </a:ln>
                <a:solidFill>
                  <a:srgbClr val="11111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342D8318-3449-4397-A20B-6067EE906E46}"/>
              </a:ext>
            </a:extLst>
          </p:cNvPr>
          <p:cNvSpPr>
            <a:spLocks noChangeAspect="1" noChangeArrowheads="1"/>
          </p:cNvSpPr>
          <p:nvPr/>
        </p:nvSpPr>
        <p:spPr bwMode="auto">
          <a:xfrm>
            <a:off x="1099240" y="365125"/>
            <a:ext cx="304800" cy="3249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a:extLst>
              <a:ext uri="{FF2B5EF4-FFF2-40B4-BE49-F238E27FC236}">
                <a16:creationId xmlns:a16="http://schemas.microsoft.com/office/drawing/2014/main" id="{496F739B-4400-4C2A-BF60-60BDFCC54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99" y="365125"/>
            <a:ext cx="11015802" cy="645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5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63C3-F860-4011-A09E-E4E6BF267D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769285-BE37-4B7A-B2EE-B56F351B43D0}"/>
              </a:ext>
            </a:extLst>
          </p:cNvPr>
          <p:cNvSpPr>
            <a:spLocks noGrp="1"/>
          </p:cNvSpPr>
          <p:nvPr>
            <p:ph idx="1"/>
          </p:nvPr>
        </p:nvSpPr>
        <p:spPr/>
        <p:txBody>
          <a:bodyPr/>
          <a:lstStyle/>
          <a:p>
            <a:r>
              <a:rPr lang="en-US" sz="2800" dirty="0"/>
              <a:t>Step 3: A new page will open, click the </a:t>
            </a:r>
            <a:r>
              <a:rPr lang="en-US" sz="2800" b="1" dirty="0"/>
              <a:t>Sign up now</a:t>
            </a:r>
            <a:r>
              <a:rPr lang="en-US" sz="2800" dirty="0"/>
              <a:t> link below the login form as given in the below image.</a:t>
            </a:r>
          </a:p>
          <a:p>
            <a:pPr marL="0" indent="0">
              <a:buNone/>
            </a:pPr>
            <a:endParaRPr lang="en-US" sz="2800" dirty="0"/>
          </a:p>
          <a:p>
            <a:r>
              <a:rPr lang="en-US" sz="2800" dirty="0"/>
              <a:t>Step 4: Fill all the required details in the form including the verification code received on email by clicking the </a:t>
            </a:r>
            <a:r>
              <a:rPr lang="en-US" sz="2800" b="1" dirty="0"/>
              <a:t>Send Verification Code</a:t>
            </a:r>
            <a:r>
              <a:rPr lang="en-US" sz="2800" dirty="0"/>
              <a:t> button and submit the form by clicking on the </a:t>
            </a:r>
            <a:r>
              <a:rPr lang="en-US" sz="2800" b="1" dirty="0"/>
              <a:t>CREATE</a:t>
            </a:r>
            <a:r>
              <a:rPr lang="en-US" sz="2800" dirty="0"/>
              <a:t> button at the bottom.</a:t>
            </a:r>
          </a:p>
          <a:p>
            <a:endParaRPr lang="en-IN" dirty="0"/>
          </a:p>
        </p:txBody>
      </p:sp>
    </p:spTree>
    <p:extLst>
      <p:ext uri="{BB962C8B-B14F-4D97-AF65-F5344CB8AC3E}">
        <p14:creationId xmlns:p14="http://schemas.microsoft.com/office/powerpoint/2010/main" val="113828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4F82-123A-4708-9DE3-130653D617A5}"/>
              </a:ext>
            </a:extLst>
          </p:cNvPr>
          <p:cNvSpPr>
            <a:spLocks noGrp="1"/>
          </p:cNvSpPr>
          <p:nvPr>
            <p:ph type="title"/>
          </p:nvPr>
        </p:nvSpPr>
        <p:spPr/>
        <p:txBody>
          <a:bodyPr/>
          <a:lstStyle/>
          <a:p>
            <a:endParaRPr lang="en-IN" dirty="0"/>
          </a:p>
        </p:txBody>
      </p:sp>
      <p:pic>
        <p:nvPicPr>
          <p:cNvPr id="5124" name="Picture 4">
            <a:extLst>
              <a:ext uri="{FF2B5EF4-FFF2-40B4-BE49-F238E27FC236}">
                <a16:creationId xmlns:a16="http://schemas.microsoft.com/office/drawing/2014/main" id="{3B9B9731-96A8-4915-BB2C-F1B1A93240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3826" y="874643"/>
            <a:ext cx="11445090" cy="576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59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Atla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