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1226" r:id="rId3"/>
    <p:sldId id="1227" r:id="rId4"/>
    <p:sldId id="1241" r:id="rId5"/>
    <p:sldId id="1242" r:id="rId6"/>
    <p:sldId id="1243" r:id="rId7"/>
    <p:sldId id="1228" r:id="rId8"/>
    <p:sldId id="1229" r:id="rId9"/>
    <p:sldId id="1244" r:id="rId10"/>
    <p:sldId id="1245" r:id="rId11"/>
    <p:sldId id="1246" r:id="rId12"/>
    <p:sldId id="1230" r:id="rId13"/>
    <p:sldId id="1247" r:id="rId14"/>
    <p:sldId id="1235" r:id="rId15"/>
    <p:sldId id="1231" r:id="rId16"/>
    <p:sldId id="1248" r:id="rId17"/>
    <p:sldId id="1250" r:id="rId18"/>
    <p:sldId id="1249" r:id="rId19"/>
    <p:sldId id="1236" r:id="rId20"/>
    <p:sldId id="1237" r:id="rId21"/>
    <p:sldId id="1238" r:id="rId22"/>
    <p:sldId id="1232" r:id="rId23"/>
    <p:sldId id="1233" r:id="rId24"/>
    <p:sldId id="1251" r:id="rId25"/>
    <p:sldId id="1252" r:id="rId26"/>
    <p:sldId id="1253" r:id="rId27"/>
    <p:sldId id="1254" r:id="rId28"/>
    <p:sldId id="1255" r:id="rId29"/>
    <p:sldId id="1234" r:id="rId30"/>
    <p:sldId id="1256" r:id="rId31"/>
    <p:sldId id="1239" r:id="rId32"/>
    <p:sldId id="1257" r:id="rId33"/>
    <p:sldId id="1258" r:id="rId34"/>
    <p:sldId id="1259" r:id="rId35"/>
    <p:sldId id="1260" r:id="rId36"/>
    <p:sldId id="1261" r:id="rId37"/>
    <p:sldId id="1240" r:id="rId38"/>
    <p:sldId id="1223" r:id="rId39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842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3090" userDrawn="1">
          <p15:clr>
            <a:srgbClr val="A4A3A4"/>
          </p15:clr>
        </p15:guide>
        <p15:guide id="10" pos="6108" userDrawn="1">
          <p15:clr>
            <a:srgbClr val="A4A3A4"/>
          </p15:clr>
        </p15:guide>
        <p15:guide id="11" pos="303" userDrawn="1">
          <p15:clr>
            <a:srgbClr val="A4A3A4"/>
          </p15:clr>
        </p15:guide>
        <p15:guide id="15" pos="3749" userDrawn="1">
          <p15:clr>
            <a:srgbClr val="A4A3A4"/>
          </p15:clr>
        </p15:guide>
        <p15:guide id="16" pos="1595" userDrawn="1">
          <p15:clr>
            <a:srgbClr val="A4A3A4"/>
          </p15:clr>
        </p15:guide>
        <p15:guide id="17" pos="2320" userDrawn="1">
          <p15:clr>
            <a:srgbClr val="A4A3A4"/>
          </p15:clr>
        </p15:guide>
        <p15:guide id="18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3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준호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3C3F41"/>
    <a:srgbClr val="4285F4"/>
    <a:srgbClr val="ED6B24"/>
    <a:srgbClr val="313131"/>
    <a:srgbClr val="2B2B2B"/>
    <a:srgbClr val="228DA4"/>
    <a:srgbClr val="FAD978"/>
    <a:srgbClr val="F7C142"/>
    <a:srgbClr val="217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5" autoAdjust="0"/>
    <p:restoredTop sz="84571" autoAdjust="0"/>
  </p:normalViewPr>
  <p:slideViewPr>
    <p:cSldViewPr snapToGrid="0">
      <p:cViewPr varScale="1">
        <p:scale>
          <a:sx n="127" d="100"/>
          <a:sy n="127" d="100"/>
        </p:scale>
        <p:origin x="576" y="184"/>
      </p:cViewPr>
      <p:guideLst>
        <p:guide orient="horz" pos="1842"/>
        <p:guide orient="horz" pos="1117"/>
        <p:guide orient="horz" pos="3090"/>
        <p:guide pos="6108"/>
        <p:guide pos="303"/>
        <p:guide pos="3749"/>
        <p:guide pos="1595"/>
        <p:guide pos="2320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-8416"/>
    </p:cViewPr>
  </p:sorterViewPr>
  <p:notesViewPr>
    <p:cSldViewPr snapToGrid="0" showGuides="1">
      <p:cViewPr varScale="1">
        <p:scale>
          <a:sx n="119" d="100"/>
          <a:sy n="119" d="100"/>
        </p:scale>
        <p:origin x="1980" y="90"/>
      </p:cViewPr>
      <p:guideLst>
        <p:guide orient="horz" pos="2163"/>
        <p:guide pos="315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366" y="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52145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366" y="652145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6" y="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5938"/>
            <a:ext cx="4576762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2" tIns="46091" rIns="92182" bIns="460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261321"/>
            <a:ext cx="7997190" cy="3089672"/>
          </a:xfrm>
          <a:prstGeom prst="rect">
            <a:avLst/>
          </a:prstGeom>
        </p:spPr>
        <p:txBody>
          <a:bodyPr vert="horz" lIns="92182" tIns="46091" rIns="92182" bIns="4609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2145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6" y="6521451"/>
            <a:ext cx="4331812" cy="343297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4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4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8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30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0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0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9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4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0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49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04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5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30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76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90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2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26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44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5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76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98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73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77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59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76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15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25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50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6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8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9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6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4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9863" y="515938"/>
            <a:ext cx="4576762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4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10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0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0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0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14571" y="2743200"/>
            <a:ext cx="11562860" cy="0"/>
          </a:xfrm>
          <a:prstGeom prst="line">
            <a:avLst/>
          </a:prstGeom>
          <a:ln>
            <a:solidFill>
              <a:srgbClr val="D8B17E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5387" y="5988844"/>
            <a:ext cx="2972044" cy="699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4BE-1C69-43F3-ADA6-4789CC2B636C}" type="datetime1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883229" y="2188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DB00498-EB16-40D7-A074-7C1795DD754D}" type="datetime1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55057" y="2425358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1" dirty="0">
                <a:solidFill>
                  <a:schemeClr val="accent4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연구의 필요성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5387" y="5988844"/>
            <a:ext cx="2972044" cy="6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55057" y="2425358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1" dirty="0">
                <a:solidFill>
                  <a:schemeClr val="accent4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연구의 필요성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5387" y="5988844"/>
            <a:ext cx="2972044" cy="6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604B1C30-F05A-4763-8A09-761A15728688}" type="datetime1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5387" y="5988844"/>
            <a:ext cx="2972044" cy="699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2917-ADE0-45A6-8899-2454E6664035}" type="datetime1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182742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0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0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0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86410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30229" y="6410326"/>
            <a:ext cx="1561723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85" y="246743"/>
            <a:ext cx="11117943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1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8031" y="4005064"/>
            <a:ext cx="11224375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spc="-2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지_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480008" y="520984"/>
            <a:ext cx="10203992" cy="846138"/>
          </a:xfrm>
        </p:spPr>
        <p:txBody>
          <a:bodyPr>
            <a:normAutofit/>
          </a:bodyPr>
          <a:lstStyle>
            <a:lvl1pPr algn="l">
              <a:defRPr sz="1500" b="1">
                <a:solidFill>
                  <a:schemeClr val="accent4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1480008" y="1496228"/>
            <a:ext cx="2540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0">
                <a:solidFill>
                  <a:srgbClr val="3D3C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내용제목</a:t>
            </a:r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>
            <a:lvl1pPr>
              <a:defRPr>
                <a:solidFill>
                  <a:srgbClr val="D8B17E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9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지_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68" y="571500"/>
            <a:ext cx="11192933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491067" y="1574801"/>
            <a:ext cx="2540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3115733" y="1574802"/>
            <a:ext cx="8568267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>
            <a:lvl1pPr>
              <a:defRPr>
                <a:solidFill>
                  <a:srgbClr val="D8B17E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2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C65-6987-4B38-8C14-065424CDAA1A}" type="datetimeFigureOut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1180-999E-44A7-A9D9-D3BEFA3A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EFD708F-8C52-48DD-839B-8BF401785BA4}" type="datetime1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920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  <p:sldLayoutId id="2147483679" r:id="rId3"/>
    <p:sldLayoutId id="2147483662" r:id="rId4"/>
    <p:sldLayoutId id="2147483675" r:id="rId5"/>
    <p:sldLayoutId id="2147483674" r:id="rId6"/>
    <p:sldLayoutId id="2147483683" r:id="rId7"/>
    <p:sldLayoutId id="2147483682" r:id="rId8"/>
    <p:sldLayoutId id="2147483678" r:id="rId9"/>
    <p:sldLayoutId id="2147483676" r:id="rId10"/>
    <p:sldLayoutId id="2147483661" r:id="rId11"/>
  </p:sldLayoutIdLst>
  <p:hf hdr="0" ftr="0" dt="0"/>
  <p:txStyles>
    <p:titleStyle>
      <a:lvl1pPr algn="ctr" defTabSz="914354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882" indent="-342882" algn="l" defTabSz="91435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13" indent="-285737" algn="l" defTabSz="914354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294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120" indent="-228589" algn="l" defTabSz="914354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298" indent="-228589" algn="l" defTabSz="914354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474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8550" y="1297039"/>
            <a:ext cx="11670561" cy="23368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b="1" spc="-251" dirty="0">
                <a:solidFill>
                  <a:srgbClr val="FF7E7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Chapter 3 (3.4 ~)</a:t>
            </a:r>
            <a:br>
              <a:rPr lang="en-US" altLang="ko-KR" b="1" spc="-251" dirty="0">
                <a:solidFill>
                  <a:srgbClr val="FF7E7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</a:br>
            <a:r>
              <a:rPr lang="ko-KR" altLang="en-US" b="1" spc="-251" dirty="0">
                <a:solidFill>
                  <a:srgbClr val="4285F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단어 </a:t>
            </a:r>
            <a:r>
              <a:rPr lang="ko-KR" altLang="en-US" b="1" spc="-251" dirty="0" err="1">
                <a:solidFill>
                  <a:srgbClr val="4285F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임베딩</a:t>
            </a:r>
            <a:r>
              <a:rPr lang="ko-KR" altLang="en-US" b="1" spc="-251" dirty="0" err="1">
                <a:solidFill>
                  <a:srgbClr val="3C3F4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을</a:t>
            </a:r>
            <a:r>
              <a:rPr lang="ko-KR" altLang="en-US" b="1" spc="-251" dirty="0">
                <a:solidFill>
                  <a:srgbClr val="3C3F4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 사용하여 </a:t>
            </a:r>
            <a:r>
              <a:rPr lang="ko-KR" altLang="en-US" b="1" spc="-251" dirty="0">
                <a:solidFill>
                  <a:srgbClr val="4285F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텍스트 유사성</a:t>
            </a:r>
            <a:r>
              <a:rPr lang="ko-KR" altLang="en-US" b="1" spc="-251" dirty="0">
                <a:solidFill>
                  <a:srgbClr val="3C3F4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Gill Sans MT" charset="0"/>
              </a:rPr>
              <a:t> 계산하기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33139" y="3954682"/>
            <a:ext cx="6083300" cy="231933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NCSOFT Vision AI Lab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김준호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https://</a:t>
            </a:r>
            <a:r>
              <a:rPr lang="en-US" altLang="ko-KR" sz="1200" b="1" spc="-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github.com</a:t>
            </a:r>
            <a:r>
              <a:rPr lang="en-US" altLang="ko-KR" sz="1200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/taki0112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17243" y="367559"/>
            <a:ext cx="5121535" cy="732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en-US" altLang="ko-KR" sz="3200" b="1" spc="-251" dirty="0">
              <a:solidFill>
                <a:srgbClr val="1F3263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7B9A8B-8FE9-254F-8E56-D534156393F5}"/>
              </a:ext>
            </a:extLst>
          </p:cNvPr>
          <p:cNvSpPr/>
          <p:nvPr/>
        </p:nvSpPr>
        <p:spPr>
          <a:xfrm>
            <a:off x="767024" y="795554"/>
            <a:ext cx="862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 =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csv.DictReader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countries.csv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positive, negative words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 = [x[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model.vocab.keys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BCB77-CB37-7646-8117-8E87D476ED85}"/>
              </a:ext>
            </a:extLst>
          </p:cNvPr>
          <p:cNvSpPr/>
          <p:nvPr/>
        </p:nvSpPr>
        <p:spPr>
          <a:xfrm>
            <a:off x="2656114" y="2392403"/>
            <a:ext cx="893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spokeswoman_Perri_Travillion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Jimmy_Irsay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'IECQ',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Peter_Wege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99D7A13-B901-7845-8634-E8FD402035E0}"/>
              </a:ext>
            </a:extLst>
          </p:cNvPr>
          <p:cNvCxnSpPr>
            <a:cxnSpLocks/>
          </p:cNvCxnSpPr>
          <p:nvPr/>
        </p:nvCxnSpPr>
        <p:spPr>
          <a:xfrm>
            <a:off x="1256044" y="2272882"/>
            <a:ext cx="0" cy="304187"/>
          </a:xfrm>
          <a:prstGeom prst="line">
            <a:avLst/>
          </a:prstGeom>
          <a:ln w="19050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D2E0A8-A8EE-5A4D-8F5E-E19FFDB3EEF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6044" y="2577069"/>
            <a:ext cx="1400070" cy="0"/>
          </a:xfrm>
          <a:prstGeom prst="straightConnector1">
            <a:avLst/>
          </a:prstGeom>
          <a:ln w="19050"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9614B-EC28-9544-B6CC-1760BCA4AF91}"/>
              </a:ext>
            </a:extLst>
          </p:cNvPr>
          <p:cNvSpPr/>
          <p:nvPr/>
        </p:nvSpPr>
        <p:spPr>
          <a:xfrm>
            <a:off x="838984" y="1921023"/>
            <a:ext cx="1040057" cy="351858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F9B56D-1E96-EA49-B322-4A4B875EA42A}"/>
              </a:ext>
            </a:extLst>
          </p:cNvPr>
          <p:cNvSpPr/>
          <p:nvPr/>
        </p:nvSpPr>
        <p:spPr>
          <a:xfrm>
            <a:off x="1879041" y="3429000"/>
            <a:ext cx="9093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labelling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 = [(p,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positive] + [(n,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(labelled)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([model[w]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w, 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w, 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7B9A8B-8FE9-254F-8E56-D534156393F5}"/>
              </a:ext>
            </a:extLst>
          </p:cNvPr>
          <p:cNvSpPr/>
          <p:nvPr/>
        </p:nvSpPr>
        <p:spPr>
          <a:xfrm>
            <a:off x="767024" y="795554"/>
            <a:ext cx="862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 =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csv.DictReader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countries.csv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positive, negative words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 = [x[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model.vocab.keys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BCB77-CB37-7646-8117-8E87D476ED85}"/>
              </a:ext>
            </a:extLst>
          </p:cNvPr>
          <p:cNvSpPr/>
          <p:nvPr/>
        </p:nvSpPr>
        <p:spPr>
          <a:xfrm>
            <a:off x="2656114" y="2392403"/>
            <a:ext cx="893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spokeswoman_Perri_Travillion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Jimmy_Irsay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'IECQ',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Peter_Wege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99D7A13-B901-7845-8634-E8FD402035E0}"/>
              </a:ext>
            </a:extLst>
          </p:cNvPr>
          <p:cNvCxnSpPr>
            <a:cxnSpLocks/>
          </p:cNvCxnSpPr>
          <p:nvPr/>
        </p:nvCxnSpPr>
        <p:spPr>
          <a:xfrm>
            <a:off x="1256044" y="2272882"/>
            <a:ext cx="0" cy="304187"/>
          </a:xfrm>
          <a:prstGeom prst="line">
            <a:avLst/>
          </a:prstGeom>
          <a:ln w="19050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D2E0A8-A8EE-5A4D-8F5E-E19FFDB3EEF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6044" y="2577069"/>
            <a:ext cx="1400070" cy="0"/>
          </a:xfrm>
          <a:prstGeom prst="straightConnector1">
            <a:avLst/>
          </a:prstGeom>
          <a:ln w="19050"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9614B-EC28-9544-B6CC-1760BCA4AF91}"/>
              </a:ext>
            </a:extLst>
          </p:cNvPr>
          <p:cNvSpPr/>
          <p:nvPr/>
        </p:nvSpPr>
        <p:spPr>
          <a:xfrm>
            <a:off x="838984" y="1921023"/>
            <a:ext cx="1040057" cy="351858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F9B56D-1E96-EA49-B322-4A4B875EA42A}"/>
              </a:ext>
            </a:extLst>
          </p:cNvPr>
          <p:cNvSpPr/>
          <p:nvPr/>
        </p:nvSpPr>
        <p:spPr>
          <a:xfrm>
            <a:off x="1879041" y="3429000"/>
            <a:ext cx="9093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labelling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 = [(p,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positive] + [(n,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(labelled)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([model[w]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w, 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w, l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labelled])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45DAE-DA3C-AF4F-B7F0-D03F3DFF077E}"/>
              </a:ext>
            </a:extLst>
          </p:cNvPr>
          <p:cNvSpPr txBox="1"/>
          <p:nvPr/>
        </p:nvSpPr>
        <p:spPr>
          <a:xfrm>
            <a:off x="4395278" y="5477671"/>
            <a:ext cx="3401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3200" dirty="0">
                <a:solidFill>
                  <a:srgbClr val="3C3F41"/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[5040, 300], [5040,]</a:t>
            </a:r>
            <a:endParaRPr kumimoji="1" lang="ko-KR" altLang="en-US" sz="3200" dirty="0" err="1">
              <a:solidFill>
                <a:srgbClr val="3C3F41"/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2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8044BA-F4F2-A740-BA96-BA801EC07C92}"/>
              </a:ext>
            </a:extLst>
          </p:cNvPr>
          <p:cNvSpPr/>
          <p:nvPr/>
        </p:nvSpPr>
        <p:spPr>
          <a:xfrm>
            <a:off x="2796791" y="974246"/>
            <a:ext cx="6598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TRAINING_FRACTION =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</a:t>
            </a:r>
            <a:b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(TRAINING_FRACTION * 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(labelled))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'linear'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clf.fit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(x[: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y[: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6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8044BA-F4F2-A740-BA96-BA801EC07C92}"/>
              </a:ext>
            </a:extLst>
          </p:cNvPr>
          <p:cNvSpPr/>
          <p:nvPr/>
        </p:nvSpPr>
        <p:spPr>
          <a:xfrm>
            <a:off x="2796791" y="974246"/>
            <a:ext cx="6598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TRAINING_FRACTION =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</a:t>
            </a:r>
            <a:b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(TRAINING_FRACTION * 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(labelled))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'linear'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clf.fit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(x[: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y[: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FA819B-459B-654D-8127-37B58DDD5F15}"/>
              </a:ext>
            </a:extLst>
          </p:cNvPr>
          <p:cNvSpPr/>
          <p:nvPr/>
        </p:nvSpPr>
        <p:spPr>
          <a:xfrm>
            <a:off x="355041" y="3429000"/>
            <a:ext cx="1148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missed = [country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truth, country)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(res, y[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:], labelled[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cut_off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!= truth]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(missed)) / </a:t>
            </a:r>
            <a:r>
              <a:rPr lang="en" altLang="ko-KR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(res), missed)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7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5CFF619-0BDC-6A4E-ABD6-9D560C9CA5EF}"/>
              </a:ext>
            </a:extLst>
          </p:cNvPr>
          <p:cNvSpPr txBox="1">
            <a:spLocks/>
          </p:cNvSpPr>
          <p:nvPr/>
        </p:nvSpPr>
        <p:spPr>
          <a:xfrm>
            <a:off x="407507" y="2291109"/>
            <a:ext cx="11193463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항복 내에서 </a:t>
            </a:r>
            <a:r>
              <a:rPr lang="ko-KR" altLang="en-US" dirty="0" err="1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시멘틱</a:t>
            </a:r>
            <a:r>
              <a:rPr lang="ko-KR" altLang="en-US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거리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계산</a:t>
            </a:r>
            <a:endParaRPr lang="ko-KR" altLang="en-US" dirty="0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2D19B-D631-5C4C-A9D0-E8EDFCBBDD52}"/>
              </a:ext>
            </a:extLst>
          </p:cNvPr>
          <p:cNvSpPr txBox="1"/>
          <p:nvPr/>
        </p:nvSpPr>
        <p:spPr>
          <a:xfrm>
            <a:off x="7873486" y="380438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14510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68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CEFA7-2B82-BF4E-A03F-38DFFDD001AD}"/>
              </a:ext>
            </a:extLst>
          </p:cNvPr>
          <p:cNvSpPr/>
          <p:nvPr/>
        </p:nvSpPr>
        <p:spPr>
          <a:xfrm>
            <a:off x="716781" y="2602373"/>
            <a:ext cx="890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np.dot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'Canada'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CEFA7-2B82-BF4E-A03F-38DFFDD001AD}"/>
              </a:ext>
            </a:extLst>
          </p:cNvPr>
          <p:cNvSpPr/>
          <p:nvPr/>
        </p:nvSpPr>
        <p:spPr>
          <a:xfrm>
            <a:off x="716781" y="2602373"/>
            <a:ext cx="890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np.dot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'Canada'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0D80-C8A9-0045-8366-B0F2CE43C86C}"/>
              </a:ext>
            </a:extLst>
          </p:cNvPr>
          <p:cNvSpPr/>
          <p:nvPr/>
        </p:nvSpPr>
        <p:spPr>
          <a:xfrm>
            <a:off x="716781" y="361803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np.argsort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)[-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:]):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3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CEFA7-2B82-BF4E-A03F-38DFFDD001AD}"/>
              </a:ext>
            </a:extLst>
          </p:cNvPr>
          <p:cNvSpPr/>
          <p:nvPr/>
        </p:nvSpPr>
        <p:spPr>
          <a:xfrm>
            <a:off x="716781" y="2602373"/>
            <a:ext cx="890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np.dot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'Canada'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0D80-C8A9-0045-8366-B0F2CE43C86C}"/>
              </a:ext>
            </a:extLst>
          </p:cNvPr>
          <p:cNvSpPr/>
          <p:nvPr/>
        </p:nvSpPr>
        <p:spPr>
          <a:xfrm>
            <a:off x="716781" y="361803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np.argsort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)[-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:]):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65AD6-B256-2245-B699-80CAE90D7855}"/>
              </a:ext>
            </a:extLst>
          </p:cNvPr>
          <p:cNvSpPr/>
          <p:nvPr/>
        </p:nvSpPr>
        <p:spPr>
          <a:xfrm>
            <a:off x="716781" y="4773494"/>
            <a:ext cx="769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7.5440235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New_Zealand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3.9619699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3.9392405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Puerto_Rico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3.8381448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Jamaica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3.8102937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Sweden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3.8042784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Slovakia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3.7038736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Australia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3.6711009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Bahamas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3.624042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United_States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3.5374334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4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CEFA7-2B82-BF4E-A03F-38DFFDD001AD}"/>
              </a:ext>
            </a:extLst>
          </p:cNvPr>
          <p:cNvSpPr/>
          <p:nvPr/>
        </p:nvSpPr>
        <p:spPr>
          <a:xfrm>
            <a:off x="716781" y="2602373"/>
            <a:ext cx="890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np.dot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'Canada'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0D80-C8A9-0045-8366-B0F2CE43C86C}"/>
              </a:ext>
            </a:extLst>
          </p:cNvPr>
          <p:cNvSpPr/>
          <p:nvPr/>
        </p:nvSpPr>
        <p:spPr>
          <a:xfrm>
            <a:off x="716781" y="361803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np.argsort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)[-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:]):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65AD6-B256-2245-B699-80CAE90D7855}"/>
              </a:ext>
            </a:extLst>
          </p:cNvPr>
          <p:cNvSpPr/>
          <p:nvPr/>
        </p:nvSpPr>
        <p:spPr>
          <a:xfrm>
            <a:off x="716781" y="4773494"/>
            <a:ext cx="769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7.5440235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New_Zealand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3.9619699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3.9392405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Puerto_Rico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3.8381448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Jamaica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3.8102937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Sweden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3.8042784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Slovakia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3.7038736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Australia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3.6711009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Bahamas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3.624042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United_States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3.5374334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1A55E8-0509-854D-B7BA-B28131990AF5}"/>
              </a:ext>
            </a:extLst>
          </p:cNvPr>
          <p:cNvCxnSpPr/>
          <p:nvPr/>
        </p:nvCxnSpPr>
        <p:spPr>
          <a:xfrm flipH="1">
            <a:off x="2491991" y="2210637"/>
            <a:ext cx="321547" cy="391736"/>
          </a:xfrm>
          <a:prstGeom prst="straightConnector1">
            <a:avLst/>
          </a:prstGeom>
          <a:ln w="19050"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7C627-C82B-914D-9CB3-5F1D81DADEA8}"/>
              </a:ext>
            </a:extLst>
          </p:cNvPr>
          <p:cNvSpPr/>
          <p:nvPr/>
        </p:nvSpPr>
        <p:spPr>
          <a:xfrm>
            <a:off x="1773481" y="2638191"/>
            <a:ext cx="792199" cy="333514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90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5CFF619-0BDC-6A4E-ABD6-9D560C9CA5EF}"/>
              </a:ext>
            </a:extLst>
          </p:cNvPr>
          <p:cNvSpPr txBox="1">
            <a:spLocks/>
          </p:cNvSpPr>
          <p:nvPr/>
        </p:nvSpPr>
        <p:spPr>
          <a:xfrm>
            <a:off x="407507" y="2291109"/>
            <a:ext cx="11193463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임베딩에서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개체의 클래스 </a:t>
            </a:r>
            <a:r>
              <a:rPr lang="ko-KR" altLang="en-US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2D19B-D631-5C4C-A9D0-E8EDFCBBDD52}"/>
              </a:ext>
            </a:extLst>
          </p:cNvPr>
          <p:cNvSpPr txBox="1"/>
          <p:nvPr/>
        </p:nvSpPr>
        <p:spPr>
          <a:xfrm>
            <a:off x="7873486" y="380438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98705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05A284-B392-6749-9992-956DDBCD892A}"/>
              </a:ext>
            </a:extLst>
          </p:cNvPr>
          <p:cNvSpPr/>
          <p:nvPr/>
        </p:nvSpPr>
        <p:spPr>
          <a:xfrm>
            <a:off x="716782" y="909601"/>
            <a:ext cx="1075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{country[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]: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country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(countries)}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np.asarray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([model[c[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398D-4017-2146-9DCC-EDBD1FD885EE}"/>
              </a:ext>
            </a:extLst>
          </p:cNvPr>
          <p:cNvSpPr txBox="1"/>
          <p:nvPr/>
        </p:nvSpPr>
        <p:spPr>
          <a:xfrm>
            <a:off x="8401305" y="1655559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BM HANNA 11yrs old OTF" panose="020B0600000101010101" pitchFamily="34" charset="-127"/>
                <a:cs typeface="Noto Sans CJK KR" charset="-127"/>
              </a:rPr>
              <a:t>[184, 300]</a:t>
            </a:r>
            <a:endParaRPr kumimoji="1" lang="ko-KR" altLang="en-US" sz="2000" dirty="0" err="1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CEFA7-2B82-BF4E-A03F-38DFFDD001AD}"/>
              </a:ext>
            </a:extLst>
          </p:cNvPr>
          <p:cNvSpPr/>
          <p:nvPr/>
        </p:nvSpPr>
        <p:spPr>
          <a:xfrm>
            <a:off x="716781" y="2602373"/>
            <a:ext cx="890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np.inner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country_vecs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country_to_idx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'Canada'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0D80-C8A9-0045-8366-B0F2CE43C86C}"/>
              </a:ext>
            </a:extLst>
          </p:cNvPr>
          <p:cNvSpPr/>
          <p:nvPr/>
        </p:nvSpPr>
        <p:spPr>
          <a:xfrm>
            <a:off x="716781" y="361803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np.argsort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)[-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:]):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dists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65AD6-B256-2245-B699-80CAE90D7855}"/>
              </a:ext>
            </a:extLst>
          </p:cNvPr>
          <p:cNvSpPr/>
          <p:nvPr/>
        </p:nvSpPr>
        <p:spPr>
          <a:xfrm>
            <a:off x="716781" y="4773494"/>
            <a:ext cx="769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7.5440235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New_Zealand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3.9619699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Finland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3.9392405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Puerto_Rico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3.8381448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Jamaica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3.8102937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Sweden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3.8042784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Slovakia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3.7038736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Australia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3.6711009 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Bahamas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3.624042 </a:t>
            </a:r>
            <a:r>
              <a:rPr lang="en" altLang="ko-KR" dirty="0" err="1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United_States</a:t>
            </a:r>
            <a:r>
              <a:rPr lang="en" altLang="ko-KR" dirty="0">
                <a:solidFill>
                  <a:srgbClr val="4285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3.5374334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EE1DD8-255F-8A43-B4B6-47D4A2D83BB6}"/>
              </a:ext>
            </a:extLst>
          </p:cNvPr>
          <p:cNvCxnSpPr/>
          <p:nvPr/>
        </p:nvCxnSpPr>
        <p:spPr>
          <a:xfrm flipH="1">
            <a:off x="2491991" y="2210637"/>
            <a:ext cx="321547" cy="391736"/>
          </a:xfrm>
          <a:prstGeom prst="straightConnector1">
            <a:avLst/>
          </a:prstGeom>
          <a:ln w="19050"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352BE-1C3C-F54D-83C3-A6344D7648B2}"/>
              </a:ext>
            </a:extLst>
          </p:cNvPr>
          <p:cNvSpPr/>
          <p:nvPr/>
        </p:nvSpPr>
        <p:spPr>
          <a:xfrm>
            <a:off x="1773481" y="2638191"/>
            <a:ext cx="1040057" cy="333514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79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5CFF619-0BDC-6A4E-ABD6-9D560C9CA5EF}"/>
              </a:ext>
            </a:extLst>
          </p:cNvPr>
          <p:cNvSpPr txBox="1">
            <a:spLocks/>
          </p:cNvSpPr>
          <p:nvPr/>
        </p:nvSpPr>
        <p:spPr>
          <a:xfrm>
            <a:off x="407507" y="2291109"/>
            <a:ext cx="11193463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다른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거리계산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방식 </a:t>
            </a:r>
            <a:r>
              <a:rPr lang="en-US" altLang="ko-KR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lang="ko-KR" altLang="en-US" dirty="0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2D19B-D631-5C4C-A9D0-E8EDFCBBDD52}"/>
              </a:ext>
            </a:extLst>
          </p:cNvPr>
          <p:cNvSpPr txBox="1"/>
          <p:nvPr/>
        </p:nvSpPr>
        <p:spPr>
          <a:xfrm>
            <a:off x="7873486" y="380438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Cosine, and ...</a:t>
            </a:r>
          </a:p>
        </p:txBody>
      </p:sp>
    </p:spTree>
    <p:extLst>
      <p:ext uri="{BB962C8B-B14F-4D97-AF65-F5344CB8AC3E}">
        <p14:creationId xmlns:p14="http://schemas.microsoft.com/office/powerpoint/2010/main" val="80204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2C080F9-4EE8-DB43-8745-D2A74E6AB625}"/>
              </a:ext>
            </a:extLst>
          </p:cNvPr>
          <p:cNvSpPr txBox="1">
            <a:spLocks/>
          </p:cNvSpPr>
          <p:nvPr/>
        </p:nvSpPr>
        <p:spPr>
          <a:xfrm>
            <a:off x="407507" y="2291109"/>
            <a:ext cx="11193463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TS-SS</a:t>
            </a:r>
            <a:endParaRPr lang="ko-KR" altLang="en-US" dirty="0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53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73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6C30EA-FFEF-4143-BB93-AA5EBF6D938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61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4DDF8-1203-A342-9D30-CD325AEF722B}"/>
              </a:ext>
            </a:extLst>
          </p:cNvPr>
          <p:cNvSpPr txBox="1"/>
          <p:nvPr/>
        </p:nvSpPr>
        <p:spPr>
          <a:xfrm>
            <a:off x="5466661" y="42203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Euclidean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9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6C30EA-FFEF-4143-BB93-AA5EBF6D938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61" y="964742"/>
            <a:ext cx="288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414B9-A705-5048-8D62-1D1E9BBA8F4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67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4DDF8-1203-A342-9D30-CD325AEF722B}"/>
              </a:ext>
            </a:extLst>
          </p:cNvPr>
          <p:cNvSpPr txBox="1"/>
          <p:nvPr/>
        </p:nvSpPr>
        <p:spPr>
          <a:xfrm>
            <a:off x="5466661" y="42203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Euclidean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9E3CD-7D45-4A43-9FAD-AF8DBC3696B3}"/>
              </a:ext>
            </a:extLst>
          </p:cNvPr>
          <p:cNvSpPr txBox="1"/>
          <p:nvPr/>
        </p:nvSpPr>
        <p:spPr>
          <a:xfrm>
            <a:off x="9270454" y="42203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Triangle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9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6C30EA-FFEF-4143-BB93-AA5EBF6D938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61" y="964742"/>
            <a:ext cx="288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414B9-A705-5048-8D62-1D1E9BBA8F4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67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4DDF8-1203-A342-9D30-CD325AEF722B}"/>
              </a:ext>
            </a:extLst>
          </p:cNvPr>
          <p:cNvSpPr txBox="1"/>
          <p:nvPr/>
        </p:nvSpPr>
        <p:spPr>
          <a:xfrm>
            <a:off x="5466661" y="42203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Euclidean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9E3CD-7D45-4A43-9FAD-AF8DBC3696B3}"/>
              </a:ext>
            </a:extLst>
          </p:cNvPr>
          <p:cNvSpPr txBox="1"/>
          <p:nvPr/>
        </p:nvSpPr>
        <p:spPr>
          <a:xfrm>
            <a:off x="9270454" y="42203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Triangle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1CEE5-2841-9A48-9933-144EE792AE8E}"/>
              </a:ext>
            </a:extLst>
          </p:cNvPr>
          <p:cNvSpPr txBox="1"/>
          <p:nvPr/>
        </p:nvSpPr>
        <p:spPr>
          <a:xfrm>
            <a:off x="1369856" y="50241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거리</a:t>
            </a:r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 무시</a:t>
            </a:r>
          </a:p>
        </p:txBody>
      </p:sp>
    </p:spTree>
    <p:extLst>
      <p:ext uri="{BB962C8B-B14F-4D97-AF65-F5344CB8AC3E}">
        <p14:creationId xmlns:p14="http://schemas.microsoft.com/office/powerpoint/2010/main" val="196615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6C30EA-FFEF-4143-BB93-AA5EBF6D938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61" y="964742"/>
            <a:ext cx="288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414B9-A705-5048-8D62-1D1E9BBA8F4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67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4DDF8-1203-A342-9D30-CD325AEF722B}"/>
              </a:ext>
            </a:extLst>
          </p:cNvPr>
          <p:cNvSpPr txBox="1"/>
          <p:nvPr/>
        </p:nvSpPr>
        <p:spPr>
          <a:xfrm>
            <a:off x="5466661" y="42203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Euclidean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9E3CD-7D45-4A43-9FAD-AF8DBC3696B3}"/>
              </a:ext>
            </a:extLst>
          </p:cNvPr>
          <p:cNvSpPr txBox="1"/>
          <p:nvPr/>
        </p:nvSpPr>
        <p:spPr>
          <a:xfrm>
            <a:off x="9270454" y="42203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Triangle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1CEE5-2841-9A48-9933-144EE792AE8E}"/>
              </a:ext>
            </a:extLst>
          </p:cNvPr>
          <p:cNvSpPr txBox="1"/>
          <p:nvPr/>
        </p:nvSpPr>
        <p:spPr>
          <a:xfrm>
            <a:off x="1369856" y="50241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거리</a:t>
            </a:r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 무시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DB8B9-8563-6A48-8A38-2DD36FE847DD}"/>
              </a:ext>
            </a:extLst>
          </p:cNvPr>
          <p:cNvSpPr txBox="1"/>
          <p:nvPr/>
        </p:nvSpPr>
        <p:spPr>
          <a:xfrm>
            <a:off x="5319354" y="5024175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각도</a:t>
            </a:r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 무시</a:t>
            </a:r>
          </a:p>
        </p:txBody>
      </p:sp>
    </p:spTree>
    <p:extLst>
      <p:ext uri="{BB962C8B-B14F-4D97-AF65-F5344CB8AC3E}">
        <p14:creationId xmlns:p14="http://schemas.microsoft.com/office/powerpoint/2010/main" val="115227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DF65-C71E-3D4E-9E63-5C6B7BAF9C6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5" y="964742"/>
            <a:ext cx="288000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6C30EA-FFEF-4143-BB93-AA5EBF6D938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61" y="964742"/>
            <a:ext cx="288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414B9-A705-5048-8D62-1D1E9BBA8F4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67" y="964742"/>
            <a:ext cx="288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EAE3-E70C-4C42-88C2-2C464A373BF0}"/>
              </a:ext>
            </a:extLst>
          </p:cNvPr>
          <p:cNvSpPr txBox="1"/>
          <p:nvPr/>
        </p:nvSpPr>
        <p:spPr>
          <a:xfrm>
            <a:off x="1456419" y="422030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Cosine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4DDF8-1203-A342-9D30-CD325AEF722B}"/>
              </a:ext>
            </a:extLst>
          </p:cNvPr>
          <p:cNvSpPr txBox="1"/>
          <p:nvPr/>
        </p:nvSpPr>
        <p:spPr>
          <a:xfrm>
            <a:off x="5466661" y="42203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Euclidean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9E3CD-7D45-4A43-9FAD-AF8DBC3696B3}"/>
              </a:ext>
            </a:extLst>
          </p:cNvPr>
          <p:cNvSpPr txBox="1"/>
          <p:nvPr/>
        </p:nvSpPr>
        <p:spPr>
          <a:xfrm>
            <a:off x="9270454" y="42203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Triangle</a:t>
            </a:r>
            <a:endParaRPr kumimoji="1" lang="ko-KR" altLang="en-US" sz="2000" dirty="0" err="1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1CEE5-2841-9A48-9933-144EE792AE8E}"/>
              </a:ext>
            </a:extLst>
          </p:cNvPr>
          <p:cNvSpPr txBox="1"/>
          <p:nvPr/>
        </p:nvSpPr>
        <p:spPr>
          <a:xfrm>
            <a:off x="1369856" y="50241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거리</a:t>
            </a:r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 무시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DB8B9-8563-6A48-8A38-2DD36FE847DD}"/>
              </a:ext>
            </a:extLst>
          </p:cNvPr>
          <p:cNvSpPr txBox="1"/>
          <p:nvPr/>
        </p:nvSpPr>
        <p:spPr>
          <a:xfrm>
            <a:off x="5319354" y="5024175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각도</a:t>
            </a:r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 무시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7BBE5-5370-8541-90EF-E332C03090EF}"/>
              </a:ext>
            </a:extLst>
          </p:cNvPr>
          <p:cNvSpPr txBox="1"/>
          <p:nvPr/>
        </p:nvSpPr>
        <p:spPr>
          <a:xfrm>
            <a:off x="8186824" y="5024175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0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이걸로도 구할 수 있는지 몰랐음</a:t>
            </a:r>
          </a:p>
        </p:txBody>
      </p:sp>
    </p:spTree>
    <p:extLst>
      <p:ext uri="{BB962C8B-B14F-4D97-AF65-F5344CB8AC3E}">
        <p14:creationId xmlns:p14="http://schemas.microsoft.com/office/powerpoint/2010/main" val="396874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244600"/>
            <a:ext cx="53848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6F92A8-EA38-3741-85EB-B7E9E9EDF335}"/>
              </a:ext>
            </a:extLst>
          </p:cNvPr>
          <p:cNvSpPr/>
          <p:nvPr/>
        </p:nvSpPr>
        <p:spPr>
          <a:xfrm>
            <a:off x="455524" y="677257"/>
            <a:ext cx="11612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pretrain_vector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'GoogleNews-vectors-negative300.bin’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 = gensim.models.KeyedVectors.load_word2vec_format(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long time</a:t>
            </a:r>
          </a:p>
          <a:p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model.most_similar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'Germany'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80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244600"/>
            <a:ext cx="5384800" cy="43688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F2C3C42-432C-F34F-B97F-19F6E66A1B8D}"/>
              </a:ext>
            </a:extLst>
          </p:cNvPr>
          <p:cNvCxnSpPr/>
          <p:nvPr/>
        </p:nvCxnSpPr>
        <p:spPr>
          <a:xfrm>
            <a:off x="4722726" y="1527349"/>
            <a:ext cx="2120202" cy="3315956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7E1EB83-7ECF-0643-9027-062325C5BE5B}"/>
              </a:ext>
            </a:extLst>
          </p:cNvPr>
          <p:cNvCxnSpPr>
            <a:cxnSpLocks/>
          </p:cNvCxnSpPr>
          <p:nvPr/>
        </p:nvCxnSpPr>
        <p:spPr>
          <a:xfrm>
            <a:off x="4722726" y="1557493"/>
            <a:ext cx="3727938" cy="1165610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92CA1430-D680-5C4B-8F0D-AD63B00701EF}"/>
              </a:ext>
            </a:extLst>
          </p:cNvPr>
          <p:cNvSpPr/>
          <p:nvPr/>
        </p:nvSpPr>
        <p:spPr>
          <a:xfrm>
            <a:off x="6822831" y="2733152"/>
            <a:ext cx="1607736" cy="2100105"/>
          </a:xfrm>
          <a:custGeom>
            <a:avLst/>
            <a:gdLst>
              <a:gd name="connsiteX0" fmla="*/ 0 w 1607736"/>
              <a:gd name="connsiteY0" fmla="*/ 2100105 h 2100105"/>
              <a:gd name="connsiteX1" fmla="*/ 743578 w 1607736"/>
              <a:gd name="connsiteY1" fmla="*/ 1507252 h 2100105"/>
              <a:gd name="connsiteX2" fmla="*/ 1346479 w 1607736"/>
              <a:gd name="connsiteY2" fmla="*/ 602901 h 2100105"/>
              <a:gd name="connsiteX3" fmla="*/ 1607736 w 1607736"/>
              <a:gd name="connsiteY3" fmla="*/ 0 h 210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36" h="2100105">
                <a:moveTo>
                  <a:pt x="0" y="2100105"/>
                </a:moveTo>
                <a:cubicBezTo>
                  <a:pt x="259582" y="1928445"/>
                  <a:pt x="519165" y="1756786"/>
                  <a:pt x="743578" y="1507252"/>
                </a:cubicBezTo>
                <a:cubicBezTo>
                  <a:pt x="967991" y="1257718"/>
                  <a:pt x="1202453" y="854109"/>
                  <a:pt x="1346479" y="602901"/>
                </a:cubicBezTo>
                <a:cubicBezTo>
                  <a:pt x="1490505" y="351693"/>
                  <a:pt x="1549120" y="175846"/>
                  <a:pt x="1607736" y="0"/>
                </a:cubicBezTo>
              </a:path>
            </a:pathLst>
          </a:cu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361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9028CD-FC74-054C-9157-DF6697A1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39" y="1244600"/>
            <a:ext cx="2921000" cy="660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283989-7DF0-E843-B774-6DC89B4918A7}"/>
              </a:ext>
            </a:extLst>
          </p:cNvPr>
          <p:cNvSpPr/>
          <p:nvPr/>
        </p:nvSpPr>
        <p:spPr>
          <a:xfrm>
            <a:off x="1225899" y="4089679"/>
            <a:ext cx="411983" cy="351693"/>
          </a:xfrm>
          <a:prstGeom prst="rect">
            <a:avLst/>
          </a:pr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403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9028CD-FC74-054C-9157-DF6697A1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39" y="1244600"/>
            <a:ext cx="2921000" cy="66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D6A85-08FA-9D43-ADD5-425F5C802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18" y="2226517"/>
            <a:ext cx="3952442" cy="880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71FE44-415D-3740-9B95-4569565AB3D5}"/>
              </a:ext>
            </a:extLst>
          </p:cNvPr>
          <p:cNvCxnSpPr>
            <a:cxnSpLocks/>
          </p:cNvCxnSpPr>
          <p:nvPr/>
        </p:nvCxnSpPr>
        <p:spPr>
          <a:xfrm flipV="1">
            <a:off x="582804" y="1587641"/>
            <a:ext cx="1075174" cy="3818372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83BAF63-A6E8-1344-BF16-B00C818CA253}"/>
              </a:ext>
            </a:extLst>
          </p:cNvPr>
          <p:cNvCxnSpPr>
            <a:cxnSpLocks/>
          </p:cNvCxnSpPr>
          <p:nvPr/>
        </p:nvCxnSpPr>
        <p:spPr>
          <a:xfrm flipH="1">
            <a:off x="582804" y="3938954"/>
            <a:ext cx="2572378" cy="1477107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8EBDA27-0ACB-0940-8868-279E273E501E}"/>
              </a:ext>
            </a:extLst>
          </p:cNvPr>
          <p:cNvCxnSpPr>
            <a:cxnSpLocks/>
          </p:cNvCxnSpPr>
          <p:nvPr/>
        </p:nvCxnSpPr>
        <p:spPr>
          <a:xfrm>
            <a:off x="1688122" y="1587641"/>
            <a:ext cx="1497204" cy="2351313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0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9028CD-FC74-054C-9157-DF6697A1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39" y="1244600"/>
            <a:ext cx="2921000" cy="66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D6A85-08FA-9D43-ADD5-425F5C802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18" y="2226517"/>
            <a:ext cx="3952442" cy="880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0E9CCB-00CA-F148-8EB3-BE09C815C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211" y="3429000"/>
            <a:ext cx="3172455" cy="863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32726CE-0F7C-514E-855E-BB577398ED2E}"/>
              </a:ext>
            </a:extLst>
          </p:cNvPr>
          <p:cNvCxnSpPr>
            <a:cxnSpLocks/>
          </p:cNvCxnSpPr>
          <p:nvPr/>
        </p:nvCxnSpPr>
        <p:spPr>
          <a:xfrm>
            <a:off x="1688122" y="1587641"/>
            <a:ext cx="1497204" cy="2351313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8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9028CD-FC74-054C-9157-DF6697A1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39" y="1244600"/>
            <a:ext cx="2921000" cy="66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D6A85-08FA-9D43-ADD5-425F5C802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18" y="2226517"/>
            <a:ext cx="3952442" cy="880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3B35EB-BC2A-2E46-A64C-EFD5EBCF7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666" y="3429000"/>
            <a:ext cx="3283439" cy="863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0E9CCB-00CA-F148-8EB3-BE09C815C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211" y="3429000"/>
            <a:ext cx="3172455" cy="863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685409C-BB3E-8E44-A2CC-08F1835C708A}"/>
              </a:ext>
            </a:extLst>
          </p:cNvPr>
          <p:cNvCxnSpPr>
            <a:cxnSpLocks/>
          </p:cNvCxnSpPr>
          <p:nvPr/>
        </p:nvCxnSpPr>
        <p:spPr>
          <a:xfrm>
            <a:off x="3155182" y="3860806"/>
            <a:ext cx="625231" cy="982500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00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51297-5E0B-5C42-A585-B1F218A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1" y="1244600"/>
            <a:ext cx="5384800" cy="436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9028CD-FC74-054C-9157-DF6697A1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39" y="1244600"/>
            <a:ext cx="2921000" cy="66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D6A85-08FA-9D43-ADD5-425F5C802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18" y="2226517"/>
            <a:ext cx="3952442" cy="880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3568A6-94EC-8146-B9B5-8480E7A90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14130"/>
            <a:ext cx="5867400" cy="880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3B35EB-BC2A-2E46-A64C-EFD5EBCF7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666" y="3429000"/>
            <a:ext cx="3283439" cy="863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0E9CCB-00CA-F148-8EB3-BE09C815C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211" y="3429000"/>
            <a:ext cx="3172455" cy="863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383EC-D6AC-904A-BC3E-22715D9A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452" y="254379"/>
            <a:ext cx="4418718" cy="869641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B31D98D-1DCD-314A-91CE-6C884422AFC0}"/>
              </a:ext>
            </a:extLst>
          </p:cNvPr>
          <p:cNvCxnSpPr>
            <a:cxnSpLocks/>
          </p:cNvCxnSpPr>
          <p:nvPr/>
        </p:nvCxnSpPr>
        <p:spPr>
          <a:xfrm>
            <a:off x="1698436" y="1577590"/>
            <a:ext cx="2101683" cy="3275764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A5D02E5-777D-F24C-9A43-E882E5B0624E}"/>
              </a:ext>
            </a:extLst>
          </p:cNvPr>
          <p:cNvCxnSpPr>
            <a:cxnSpLocks/>
          </p:cNvCxnSpPr>
          <p:nvPr/>
        </p:nvCxnSpPr>
        <p:spPr>
          <a:xfrm>
            <a:off x="1728580" y="1577590"/>
            <a:ext cx="3647288" cy="1155562"/>
          </a:xfrm>
          <a:prstGeom prst="line">
            <a:avLst/>
          </a:prstGeom>
          <a:ln w="28575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>
            <a:extLst>
              <a:ext uri="{FF2B5EF4-FFF2-40B4-BE49-F238E27FC236}">
                <a16:creationId xmlns:a16="http://schemas.microsoft.com/office/drawing/2014/main" id="{6EC2CA86-7A17-BF4C-8000-ABC07F347BE9}"/>
              </a:ext>
            </a:extLst>
          </p:cNvPr>
          <p:cNvSpPr/>
          <p:nvPr/>
        </p:nvSpPr>
        <p:spPr>
          <a:xfrm>
            <a:off x="3788229" y="2763297"/>
            <a:ext cx="1587639" cy="2080008"/>
          </a:xfrm>
          <a:custGeom>
            <a:avLst/>
            <a:gdLst>
              <a:gd name="connsiteX0" fmla="*/ 0 w 1587639"/>
              <a:gd name="connsiteY0" fmla="*/ 2080008 h 2080008"/>
              <a:gd name="connsiteX1" fmla="*/ 723481 w 1587639"/>
              <a:gd name="connsiteY1" fmla="*/ 1457011 h 2080008"/>
              <a:gd name="connsiteX2" fmla="*/ 1125415 w 1587639"/>
              <a:gd name="connsiteY2" fmla="*/ 924448 h 2080008"/>
              <a:gd name="connsiteX3" fmla="*/ 1587639 w 1587639"/>
              <a:gd name="connsiteY3" fmla="*/ 0 h 20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639" h="2080008">
                <a:moveTo>
                  <a:pt x="0" y="2080008"/>
                </a:moveTo>
                <a:cubicBezTo>
                  <a:pt x="267956" y="1864806"/>
                  <a:pt x="535912" y="1649604"/>
                  <a:pt x="723481" y="1457011"/>
                </a:cubicBezTo>
                <a:cubicBezTo>
                  <a:pt x="911050" y="1264418"/>
                  <a:pt x="981389" y="1167283"/>
                  <a:pt x="1125415" y="924448"/>
                </a:cubicBezTo>
                <a:cubicBezTo>
                  <a:pt x="1269441" y="681613"/>
                  <a:pt x="1428540" y="340806"/>
                  <a:pt x="1587639" y="0"/>
                </a:cubicBezTo>
              </a:path>
            </a:pathLst>
          </a:cu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826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23375" y="6456369"/>
            <a:ext cx="28448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2E82D0-5B6A-DF4D-A06A-FD7BD66D1982}"/>
              </a:ext>
            </a:extLst>
          </p:cNvPr>
          <p:cNvSpPr/>
          <p:nvPr/>
        </p:nvSpPr>
        <p:spPr>
          <a:xfrm>
            <a:off x="2430027" y="474345"/>
            <a:ext cx="73319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euclidean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(x-y)</a:t>
            </a:r>
            <a:b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magnitude_difference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(x) -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(y))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theta_(x,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np.arccos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cosine_sim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np.radians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triangle(x,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theta =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np.radians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(theta_(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(x) *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(y) *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np.sin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(theta)) / </a:t>
            </a:r>
            <a: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sector(x,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ED =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euclidean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MD =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magnitude_difference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theta = theta_(x, y)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np.power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((ED+MD),</a:t>
            </a:r>
            <a: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 * theta/</a:t>
            </a:r>
            <a:r>
              <a:rPr lang="en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360</a:t>
            </a:r>
          </a:p>
          <a:p>
            <a:endParaRPr lang="en" altLang="ko-KR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cosine_sim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result =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np.inner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 / (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(x) *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(y))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" altLang="ko-KR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R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ts_ss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 :</a:t>
            </a:r>
            <a:b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-(triangle(x, y) * sector(x, y))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6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2" name="제목 1"/>
          <p:cNvSpPr>
            <a:spLocks noGrp="1"/>
          </p:cNvSpPr>
          <p:nvPr>
            <p:ph type="title" idx="4294967295"/>
          </p:nvPr>
        </p:nvSpPr>
        <p:spPr>
          <a:xfrm>
            <a:off x="407507" y="2291109"/>
            <a:ext cx="11193463" cy="2124075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END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6811" y="3696102"/>
            <a:ext cx="32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https://github.com/taki0112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2210" y="40654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김준호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9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6F92A8-EA38-3741-85EB-B7E9E9EDF335}"/>
              </a:ext>
            </a:extLst>
          </p:cNvPr>
          <p:cNvSpPr/>
          <p:nvPr/>
        </p:nvSpPr>
        <p:spPr>
          <a:xfrm>
            <a:off x="455524" y="677257"/>
            <a:ext cx="11612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pretrain_vector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'GoogleNews-vectors-negative300.bin’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 = gensim.models.KeyedVectors.load_word2vec_format(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long time</a:t>
            </a:r>
          </a:p>
          <a:p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model.most_similar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'Germany'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1E1CA-52D5-DE47-92B4-E0485C23F085}"/>
              </a:ext>
            </a:extLst>
          </p:cNvPr>
          <p:cNvSpPr/>
          <p:nvPr/>
        </p:nvSpPr>
        <p:spPr>
          <a:xfrm>
            <a:off x="1314659" y="3138781"/>
            <a:ext cx="9562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[('Austria', 0.7461064457893372), ('German', 0.717875063419342), ('Germans', 0.6628649830818176), ('Switzerland', 0.6506868004798889), ('Hungary', 0.6504982709884644),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Germnay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0.6493481993675232), ('Netherlands', 0.6437495946884155), ('Cologne', 0.6430779695510864),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symbol_RSTI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0.6389946937561035),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Annita_Kirsten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0.634294867515564)]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6F92A8-EA38-3741-85EB-B7E9E9EDF335}"/>
              </a:ext>
            </a:extLst>
          </p:cNvPr>
          <p:cNvSpPr/>
          <p:nvPr/>
        </p:nvSpPr>
        <p:spPr>
          <a:xfrm>
            <a:off x="455524" y="677257"/>
            <a:ext cx="11612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pretrain_vector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'GoogleNews-vectors-negative300.bin’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 = gensim.models.KeyedVectors.load_word2vec_format(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long time</a:t>
            </a:r>
          </a:p>
          <a:p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model.most_similar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'Germany'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FD1FC3-A573-7C43-9AA3-A3CF7F6A4BF4}"/>
              </a:ext>
            </a:extLst>
          </p:cNvPr>
          <p:cNvSpPr/>
          <p:nvPr/>
        </p:nvSpPr>
        <p:spPr>
          <a:xfrm>
            <a:off x="1314659" y="3138781"/>
            <a:ext cx="9562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[('Austria', 0.7461064457893372), ('German', 0.717875063419342), ('Germans', 0.6628649830818176), ('Switzerland', 0.6506868004798889), ('Hungary', 0.6504982709884644),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Germnay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0.6493481993675232), ('Netherlands', 0.6437495946884155), ('Cologne', 0.6430779695510864),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symbol_RSTI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0.6389946937561035),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Annita_Kirsten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0.634294867515564)]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4AE298-59BC-594E-BBAB-9FE5273B8BC0}"/>
              </a:ext>
            </a:extLst>
          </p:cNvPr>
          <p:cNvSpPr/>
          <p:nvPr/>
        </p:nvSpPr>
        <p:spPr>
          <a:xfrm>
            <a:off x="5782774" y="3138781"/>
            <a:ext cx="1014884" cy="344266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A40CC-A63B-E548-AE94-460496AECC90}"/>
              </a:ext>
            </a:extLst>
          </p:cNvPr>
          <p:cNvSpPr/>
          <p:nvPr/>
        </p:nvSpPr>
        <p:spPr>
          <a:xfrm>
            <a:off x="1533995" y="3452541"/>
            <a:ext cx="1123741" cy="284603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182A41-609F-E747-86F7-254388B40B11}"/>
              </a:ext>
            </a:extLst>
          </p:cNvPr>
          <p:cNvSpPr/>
          <p:nvPr/>
        </p:nvSpPr>
        <p:spPr>
          <a:xfrm>
            <a:off x="5673917" y="3731658"/>
            <a:ext cx="1123741" cy="284603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6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6F92A8-EA38-3741-85EB-B7E9E9EDF335}"/>
              </a:ext>
            </a:extLst>
          </p:cNvPr>
          <p:cNvSpPr/>
          <p:nvPr/>
        </p:nvSpPr>
        <p:spPr>
          <a:xfrm>
            <a:off x="455524" y="677257"/>
            <a:ext cx="11612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pretrain_vector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'GoogleNews-vectors-negative300.bin’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 = gensim.models.KeyedVectors.load_word2vec_format(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bin_file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long time</a:t>
            </a:r>
          </a:p>
          <a:p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model.most_similar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'Germany'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FD1FC3-A573-7C43-9AA3-A3CF7F6A4BF4}"/>
              </a:ext>
            </a:extLst>
          </p:cNvPr>
          <p:cNvSpPr/>
          <p:nvPr/>
        </p:nvSpPr>
        <p:spPr>
          <a:xfrm>
            <a:off x="1314659" y="3138781"/>
            <a:ext cx="9562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[('Austria', 0.7461064457893372), ('German', 0.717875063419342), ('Germans', 0.6628649830818176), ('Switzerland', 0.6506868004798889), ('Hungary', 0.6504982709884644),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Germnay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0.6493481993675232), ('Netherlands', 0.6437495946884155), ('Cologne', 0.6430779695510864),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symbol_RSTI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0.6389946937561035), ('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Annita_Kirsten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0.634294867515564)]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4AE298-59BC-594E-BBAB-9FE5273B8BC0}"/>
              </a:ext>
            </a:extLst>
          </p:cNvPr>
          <p:cNvSpPr/>
          <p:nvPr/>
        </p:nvSpPr>
        <p:spPr>
          <a:xfrm>
            <a:off x="5782774" y="3138781"/>
            <a:ext cx="1014884" cy="344266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A40CC-A63B-E548-AE94-460496AECC90}"/>
              </a:ext>
            </a:extLst>
          </p:cNvPr>
          <p:cNvSpPr/>
          <p:nvPr/>
        </p:nvSpPr>
        <p:spPr>
          <a:xfrm>
            <a:off x="1533995" y="3452541"/>
            <a:ext cx="1123741" cy="284603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182A41-609F-E747-86F7-254388B40B11}"/>
              </a:ext>
            </a:extLst>
          </p:cNvPr>
          <p:cNvSpPr/>
          <p:nvPr/>
        </p:nvSpPr>
        <p:spPr>
          <a:xfrm>
            <a:off x="5673917" y="3731658"/>
            <a:ext cx="1123741" cy="284603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B95A5-344C-E043-9B47-5D52CB5390DB}"/>
              </a:ext>
            </a:extLst>
          </p:cNvPr>
          <p:cNvSpPr txBox="1"/>
          <p:nvPr/>
        </p:nvSpPr>
        <p:spPr>
          <a:xfrm>
            <a:off x="2960122" y="5323307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32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“</a:t>
            </a:r>
            <a:r>
              <a:rPr kumimoji="1" lang="ko-KR" altLang="en-US" sz="32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국가</a:t>
            </a:r>
            <a:r>
              <a:rPr kumimoji="1" lang="en-US" altLang="ko-KR" sz="3200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”</a:t>
            </a:r>
            <a:r>
              <a:rPr kumimoji="1" lang="ko-KR" altLang="en-US" sz="32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의 개념을 가장 잘 표현하려면 </a:t>
            </a:r>
            <a:r>
              <a:rPr kumimoji="1" lang="en-US" altLang="ko-KR" sz="3200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cs typeface="Noto Sans CJK KR" charset="-127"/>
              </a:rPr>
              <a:t>?</a:t>
            </a:r>
            <a:endParaRPr kumimoji="1" lang="ko-KR" altLang="en-US" sz="3200" dirty="0" err="1">
              <a:solidFill>
                <a:srgbClr val="3C3F4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1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B76BCB6-A7C8-DD4B-ACAE-810152959E4A}"/>
              </a:ext>
            </a:extLst>
          </p:cNvPr>
          <p:cNvSpPr txBox="1">
            <a:spLocks/>
          </p:cNvSpPr>
          <p:nvPr/>
        </p:nvSpPr>
        <p:spPr>
          <a:xfrm>
            <a:off x="407507" y="2291109"/>
            <a:ext cx="11193463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국가 </a:t>
            </a:r>
            <a:r>
              <a:rPr lang="ko-KR" altLang="en-US" dirty="0" err="1">
                <a:solidFill>
                  <a:srgbClr val="4285F4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단어</a:t>
            </a:r>
            <a:r>
              <a:rPr lang="ko-KR" altLang="en-US" dirty="0" err="1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랑</a:t>
            </a:r>
            <a:r>
              <a:rPr lang="en-US" altLang="ko-KR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...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FF7E79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아닌 단어</a:t>
            </a:r>
            <a:r>
              <a:rPr lang="ko-KR" altLang="en-US" dirty="0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들 다 </a:t>
            </a:r>
            <a:r>
              <a:rPr lang="ko-KR" altLang="en-US" dirty="0" err="1">
                <a:solidFill>
                  <a:srgbClr val="3C3F4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때려박기</a:t>
            </a:r>
            <a:endParaRPr lang="ko-KR" altLang="en-US" dirty="0">
              <a:solidFill>
                <a:srgbClr val="4285F4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5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7B9A8B-8FE9-254F-8E56-D534156393F5}"/>
              </a:ext>
            </a:extLst>
          </p:cNvPr>
          <p:cNvSpPr/>
          <p:nvPr/>
        </p:nvSpPr>
        <p:spPr>
          <a:xfrm>
            <a:off x="767024" y="795554"/>
            <a:ext cx="862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 =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csv.DictReader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countries.csv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positive, negative words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 = [x[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model.vocab.keys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8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7B9A8B-8FE9-254F-8E56-D534156393F5}"/>
              </a:ext>
            </a:extLst>
          </p:cNvPr>
          <p:cNvSpPr/>
          <p:nvPr/>
        </p:nvSpPr>
        <p:spPr>
          <a:xfrm>
            <a:off x="767024" y="795554"/>
            <a:ext cx="862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countries = 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csv.DictReader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'data/</a:t>
            </a:r>
            <a:r>
              <a:rPr lang="en" altLang="ko-KR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countries.csv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positive, negative words</a:t>
            </a:r>
            <a:br>
              <a:rPr lang="en" altLang="ko-KR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positive = [x[</a:t>
            </a:r>
            <a:r>
              <a:rPr lang="en" altLang="ko-KR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" altLang="ko-K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(countries,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negative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model.vocab.keys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BCB77-CB37-7646-8117-8E87D476ED85}"/>
              </a:ext>
            </a:extLst>
          </p:cNvPr>
          <p:cNvSpPr/>
          <p:nvPr/>
        </p:nvSpPr>
        <p:spPr>
          <a:xfrm>
            <a:off x="2656114" y="2392403"/>
            <a:ext cx="893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spokeswoman_Perri_Travillion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Jimmy_Irsay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'IECQ', '</a:t>
            </a:r>
            <a:r>
              <a:rPr lang="en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Peter_Wege</a:t>
            </a:r>
            <a:r>
              <a:rPr lang="en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99D7A13-B901-7845-8634-E8FD402035E0}"/>
              </a:ext>
            </a:extLst>
          </p:cNvPr>
          <p:cNvCxnSpPr>
            <a:cxnSpLocks/>
          </p:cNvCxnSpPr>
          <p:nvPr/>
        </p:nvCxnSpPr>
        <p:spPr>
          <a:xfrm>
            <a:off x="1256044" y="2272882"/>
            <a:ext cx="0" cy="304187"/>
          </a:xfrm>
          <a:prstGeom prst="line">
            <a:avLst/>
          </a:prstGeom>
          <a:ln w="19050">
            <a:solidFill>
              <a:srgbClr val="FF7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D2E0A8-A8EE-5A4D-8F5E-E19FFDB3EEF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6044" y="2577069"/>
            <a:ext cx="1400070" cy="0"/>
          </a:xfrm>
          <a:prstGeom prst="straightConnector1">
            <a:avLst/>
          </a:prstGeom>
          <a:ln w="19050"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9614B-EC28-9544-B6CC-1760BCA4AF91}"/>
              </a:ext>
            </a:extLst>
          </p:cNvPr>
          <p:cNvSpPr/>
          <p:nvPr/>
        </p:nvSpPr>
        <p:spPr>
          <a:xfrm>
            <a:off x="838984" y="1921023"/>
            <a:ext cx="1040057" cy="351858"/>
          </a:xfrm>
          <a:prstGeom prst="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0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err="1" smtClean="0">
            <a:solidFill>
              <a:srgbClr val="FF7E79"/>
            </a:solidFill>
            <a:latin typeface="Apple SD Gothic Neo" panose="02000300000000000000" pitchFamily="2" charset="-127"/>
            <a:ea typeface="Apple SD Gothic Neo" panose="02000300000000000000" pitchFamily="2" charset="-127"/>
            <a:cs typeface="Noto Sans CJK KR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974</Words>
  <Application>Microsoft Macintosh PowerPoint</Application>
  <PresentationFormat>와이드스크린</PresentationFormat>
  <Paragraphs>172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나눔고딕</vt:lpstr>
      <vt:lpstr>맑은 고딕</vt:lpstr>
      <vt:lpstr>Apple SD Gothic Neo</vt:lpstr>
      <vt:lpstr>BM HANNA 11yrs old OTF</vt:lpstr>
      <vt:lpstr>KoPub돋움체 Bold</vt:lpstr>
      <vt:lpstr>KoPub돋움체 Medium</vt:lpstr>
      <vt:lpstr>Noto Sans CJK KR Regular</vt:lpstr>
      <vt:lpstr>Arial</vt:lpstr>
      <vt:lpstr>Consolas</vt:lpstr>
      <vt:lpstr>Gill Sans MT</vt:lpstr>
      <vt:lpstr>Wingdings</vt:lpstr>
      <vt:lpstr>Office 테마</vt:lpstr>
      <vt:lpstr>Chapter 3 (3.4 ~) 단어 임베딩을 사용하여 텍스트 유사성 계산하기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Templete</dc:title>
  <dc:creator>김준호(Junho Kim)</dc:creator>
  <cp:lastModifiedBy>김준호(Junho Kim)</cp:lastModifiedBy>
  <cp:revision>24</cp:revision>
  <dcterms:created xsi:type="dcterms:W3CDTF">2019-02-17T02:50:54Z</dcterms:created>
  <dcterms:modified xsi:type="dcterms:W3CDTF">2019-02-21T11:37:04Z</dcterms:modified>
</cp:coreProperties>
</file>