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72" r:id="rId2"/>
    <p:sldId id="280" r:id="rId3"/>
    <p:sldId id="287" r:id="rId4"/>
    <p:sldId id="298" r:id="rId5"/>
    <p:sldId id="301" r:id="rId6"/>
    <p:sldId id="291" r:id="rId7"/>
    <p:sldId id="288" r:id="rId8"/>
    <p:sldId id="300" r:id="rId9"/>
    <p:sldId id="305" r:id="rId10"/>
    <p:sldId id="306" r:id="rId11"/>
    <p:sldId id="302" r:id="rId12"/>
    <p:sldId id="303" r:id="rId13"/>
    <p:sldId id="304" r:id="rId14"/>
    <p:sldId id="307" r:id="rId15"/>
    <p:sldId id="308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FF9900"/>
    <a:srgbClr val="F2F2F2"/>
    <a:srgbClr val="2B81C0"/>
    <a:srgbClr val="ED8B00"/>
    <a:srgbClr val="609FB9"/>
    <a:srgbClr val="CC3300"/>
    <a:srgbClr val="993300"/>
    <a:srgbClr val="F3DFBA"/>
    <a:srgbClr val="584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20.svg"/><Relationship Id="rId12" Type="http://schemas.openxmlformats.org/officeDocument/2006/relationships/image" Target="../media/image8.png"/><Relationship Id="rId7" Type="http://schemas.openxmlformats.org/officeDocument/2006/relationships/image" Target="../media/image2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7.svg"/><Relationship Id="rId4" Type="http://schemas.openxmlformats.org/officeDocument/2006/relationships/image" Target="../media/image7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32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2739151" y="2522298"/>
            <a:ext cx="6713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6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관리 프로그램</a:t>
            </a:r>
            <a:endParaRPr lang="ko-KR" altLang="en-US" sz="6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1015538" y="2310910"/>
            <a:ext cx="9566564" cy="1227051"/>
          </a:xfrm>
          <a:prstGeom prst="bracketPair">
            <a:avLst>
              <a:gd name="adj" fmla="val 121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7614285" y="956945"/>
            <a:ext cx="4578350" cy="590169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800">
                <a:latin typeface="Arial" charset="0"/>
                <a:ea typeface="나눔스퀘어 Light" charset="0"/>
                <a:cs typeface="+mn-cs"/>
              </a:rPr>
              <a:t>.</a:t>
            </a: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0" y="0"/>
            <a:ext cx="12192635" cy="95758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967105" y="127635"/>
            <a:ext cx="679767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나눔스퀘어 Light" charset="0"/>
                <a:cs typeface="+mn-cs"/>
              </a:rPr>
              <a:t>정규표현식은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 무엇인가? 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807085" y="956310"/>
            <a:ext cx="213741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 spc="-290">
                <a:solidFill>
                  <a:schemeClr val="bg2">
                    <a:lumMod val="25000"/>
                  </a:schemeClr>
                </a:solidFill>
                <a:latin typeface="나눔스퀘어 Bold" charset="0"/>
                <a:ea typeface="나눔스퀘어 Bold" charset="0"/>
              </a:rPr>
              <a:t>정규</a:t>
            </a:r>
            <a:r>
              <a:rPr lang="ko-KR" altLang="en-US" sz="3200" spc="-290">
                <a:solidFill>
                  <a:schemeClr val="bg2">
                    <a:lumMod val="25000"/>
                  </a:schemeClr>
                </a:solidFill>
                <a:latin typeface="나눔스퀘어 Bold" charset="0"/>
                <a:ea typeface="+mj-ea"/>
              </a:rPr>
              <a:t> </a:t>
            </a:r>
            <a:r>
              <a:rPr lang="ko-KR" altLang="en-US" sz="3200" spc="-290">
                <a:solidFill>
                  <a:schemeClr val="bg2">
                    <a:lumMod val="25000"/>
                  </a:schemeClr>
                </a:solidFill>
                <a:latin typeface="나눔스퀘어 Bold" charset="0"/>
                <a:ea typeface="나눔스퀘어 Bold" charset="0"/>
              </a:rPr>
              <a:t>표현식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27000" y="1503045"/>
          <a:ext cx="3496945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rgbClr val="FFFFFF"/>
                          </a:solidFill>
                          <a:latin typeface="Arial" charset="0"/>
                          <a:ea typeface="나눔스퀘어 Light" charset="0"/>
                          <a:cs typeface="+mn-cs"/>
                        </a:rPr>
                        <a:t>기호</a:t>
                      </a:r>
                      <a:endParaRPr lang="ko-KR" altLang="en-US" b="1" kern="12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rgbClr val="FFFFFF"/>
                          </a:solidFill>
                          <a:latin typeface="Arial" charset="0"/>
                          <a:ea typeface="나눔스퀘어 Light" charset="0"/>
                          <a:cs typeface="+mn-cs"/>
                        </a:rPr>
                        <a:t>기능</a:t>
                      </a:r>
                      <a:endParaRPr lang="ko-KR" altLang="en-US" b="1" kern="12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^</a:t>
                      </a:r>
                      <a:r>
                        <a:rPr lang="en-US" altLang="ko-KR" sz="1800" kern="1200" spc="-140">
                          <a:solidFill>
                            <a:srgbClr val="000000"/>
                          </a:solidFill>
                          <a:latin typeface="나눔스퀘어 Light" charset="0"/>
                        </a:rPr>
                        <a:t> 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>
                          <a:solidFill>
                            <a:srgbClr val="000000"/>
                          </a:solidFill>
                          <a:latin typeface="Arial" charset="0"/>
                          <a:ea typeface="나눔스퀘어 Light" charset="0"/>
                          <a:cs typeface="+mn-cs"/>
                        </a:rPr>
                        <a:t>문자열의</a:t>
                      </a:r>
                      <a:r>
                        <a:rPr lang="ko-KR" altLang="en-US" sz="1400" b="0" i="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시작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$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문자열의</a:t>
                      </a: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.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임의의</a:t>
                      </a: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한 문자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*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문자가</a:t>
                      </a: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0 번이상 발생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+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문자가</a:t>
                      </a: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1번이상 발생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?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문자가</a:t>
                      </a: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0번 혹은 1번 발생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" name="표 21"/>
          <p:cNvGraphicFramePr>
            <a:graphicFrameLocks noGrp="1"/>
          </p:cNvGraphicFramePr>
          <p:nvPr/>
        </p:nvGraphicFramePr>
        <p:xfrm>
          <a:off x="126365" y="4125595"/>
          <a:ext cx="3473450" cy="27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[ ]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문자의 집합 범위를 나타냄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CFD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{ }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>
                          <a:solidFill>
                            <a:srgbClr val="000000"/>
                          </a:solidFill>
                          <a:latin typeface="Arial" charset="0"/>
                          <a:ea typeface="나눔스퀘어 Light" charset="0"/>
                          <a:cs typeface="+mn-cs"/>
                        </a:rPr>
                        <a:t>횟수 또는 범위를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( 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소괄호 안의 문자를 하나의 문자로 인식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OR 조건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＼b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단어의  경계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＼B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단어가 아닌 것의 경계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＼A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입력의 시작부분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" name="표 25"/>
          <p:cNvGraphicFramePr>
            <a:graphicFrameLocks noGrp="1"/>
          </p:cNvGraphicFramePr>
          <p:nvPr/>
        </p:nvGraphicFramePr>
        <p:xfrm>
          <a:off x="3816985" y="2247265"/>
          <a:ext cx="3473450" cy="376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＼G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0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이전 매치의 끝</a:t>
                      </a:r>
                      <a:endParaRPr lang="ko-KR" altLang="en-US" sz="1400" b="1" kern="120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CFD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＼Z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>
                          <a:solidFill>
                            <a:srgbClr val="000000"/>
                          </a:solidFill>
                          <a:latin typeface="Arial" charset="0"/>
                          <a:ea typeface="나눔스퀘어 Light" charset="0"/>
                          <a:cs typeface="+mn-cs"/>
                        </a:rPr>
                        <a:t>입력의 끝이지만 종결자가 있는 경우 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＼z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입력의 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＼s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공백문자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＼S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공백문자가 아닌 나머지 문자 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＼w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알파벳이나 숫자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＼W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나눔스퀘어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알파벳이나 숫자를 제외한  문자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＼d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스퀘어 Light" charset="0"/>
                        <a:ea typeface="나눔스퀘어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[ 0-9 ] 와 동일</a:t>
                      </a:r>
                      <a:endParaRPr lang="ko-KR" altLang="en-US" sz="1400" b="0" i="0" kern="1200">
                        <a:solidFill>
                          <a:srgbClr val="000000"/>
                        </a:solidFill>
                        <a:latin typeface="나눔스퀘어 Light" charset="0"/>
                        <a:ea typeface="나눔스퀘어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＼D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스퀘어 Light" charset="0"/>
                        <a:ea typeface="나눔스퀘어 Light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400" b="0" i="0" kern="1200" spc="-140">
                          <a:solidFill>
                            <a:srgbClr val="000000"/>
                          </a:solidFill>
                          <a:latin typeface="나눔스퀘어 Light" charset="0"/>
                          <a:ea typeface="나눔스퀘어 Light" charset="0"/>
                          <a:cs typeface="+mn-cs"/>
                        </a:rPr>
                        <a:t>숫자를 제외한 모든 문자 </a:t>
                      </a:r>
                      <a:endParaRPr lang="ko-KR" altLang="en-US" sz="1400" b="0" i="0" kern="1200">
                        <a:solidFill>
                          <a:srgbClr val="000000"/>
                        </a:solidFill>
                        <a:latin typeface="나눔스퀘어 Light" charset="0"/>
                        <a:ea typeface="나눔스퀘어 Light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텍스트 상자 26"/>
          <p:cNvSpPr txBox="1">
            <a:spLocks/>
          </p:cNvSpPr>
          <p:nvPr/>
        </p:nvSpPr>
        <p:spPr>
          <a:xfrm>
            <a:off x="7750810" y="1154430"/>
            <a:ext cx="4324350" cy="5353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정규표현식의 장단점 및 활용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장점 : 패턴으로 검증이 가능하여 if구절을 많이 사용하지 않아도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단점  가독성이 나쁘고 유지보수가 힘듬니다.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활용되는곳은??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이메일 , 주소 , 전화번호 규칙 검증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불필요한 입력 검증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개발도구에서 문자열 치환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로깅에서 찾아볼때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코딩테스트 등등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1238250"/>
            <a:ext cx="5886450" cy="5159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423150" y="956945"/>
            <a:ext cx="4768850" cy="590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756983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멀티 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스레드를 이용한 실시간 좌석 출력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922385" y="1351280"/>
            <a:ext cx="17697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모습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4754245" y="6269355"/>
            <a:ext cx="27381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</a:t>
            </a:r>
            <a:r>
              <a:rPr lang="ko-KR" altLang="en-US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구현 클래스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30" y="2397125"/>
            <a:ext cx="14573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8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423150" y="956945"/>
            <a:ext cx="4768850" cy="590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756983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멀티 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스레드를 이용한 실시간 좌석 출력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922385" y="1351280"/>
            <a:ext cx="17697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모습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358255" y="6269355"/>
            <a:ext cx="71501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30" y="2397125"/>
            <a:ext cx="1457325" cy="4000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1351280"/>
            <a:ext cx="5600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8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423150" y="956945"/>
            <a:ext cx="4768850" cy="590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756983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멀티 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스레드를 이용한 실시간 좌석 출력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922385" y="1351280"/>
            <a:ext cx="17697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모습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358255" y="6269355"/>
            <a:ext cx="6902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30" y="2397125"/>
            <a:ext cx="1457325" cy="4000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" y="1363980"/>
            <a:ext cx="4695825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061710" y="2051050"/>
            <a:ext cx="12833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769870"/>
            <a:ext cx="7067550" cy="346710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77800" y="2585085"/>
            <a:ext cx="706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01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0" y="0"/>
            <a:ext cx="12192635" cy="95758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892175" y="146050"/>
            <a:ext cx="75704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나눔스퀘어 Light" charset="0"/>
                <a:cs typeface="+mn-cs"/>
              </a:rPr>
              <a:t>멀티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 스레드란?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93980" y="957580"/>
            <a:ext cx="5695315" cy="156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2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먼저 쓰레드란 무엇인가?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30" descr="C:/Users/mz169/AppData/Roaming/PolarisOffice/ETemp/15416_19117840/fImage1324828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651000"/>
            <a:ext cx="5239385" cy="2505710"/>
          </a:xfrm>
          <a:prstGeom prst="rect">
            <a:avLst/>
          </a:prstGeom>
          <a:noFill/>
        </p:spPr>
      </p:pic>
      <p:sp>
        <p:nvSpPr>
          <p:cNvPr id="46" name="텍스트 상자 32"/>
          <p:cNvSpPr txBox="1">
            <a:spLocks/>
          </p:cNvSpPr>
          <p:nvPr/>
        </p:nvSpPr>
        <p:spPr>
          <a:xfrm>
            <a:off x="1905" y="4156075"/>
            <a:ext cx="5695315" cy="156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2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멀티 쓰레드는 무엇인가?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7" name="그림 33" descr="C:/Users/mz169/AppData/Roaming/PolarisOffice/ETemp/15416_19117840/fImage843628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" y="4893945"/>
            <a:ext cx="5248910" cy="1457960"/>
          </a:xfrm>
          <a:prstGeom prst="rect">
            <a:avLst/>
          </a:prstGeom>
          <a:noFill/>
        </p:spPr>
      </p:pic>
      <p:sp>
        <p:nvSpPr>
          <p:cNvPr id="48" name="텍스트 상자 35"/>
          <p:cNvSpPr txBox="1">
            <a:spLocks/>
          </p:cNvSpPr>
          <p:nvPr/>
        </p:nvSpPr>
        <p:spPr>
          <a:xfrm>
            <a:off x="6092190" y="965200"/>
            <a:ext cx="5695315" cy="156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2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멀티 쓰레드를 사용하는 이유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320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9" name="그림 36" descr="C:/Users/mz169/AppData/Roaming/PolarisOffice/ETemp/15416_19117840/fImage26344290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35" y="1734185"/>
            <a:ext cx="5544185" cy="44773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0" y="0"/>
            <a:ext cx="12192635" cy="95758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892175" y="146050"/>
            <a:ext cx="75704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나눔스퀘어 Light" charset="0"/>
                <a:cs typeface="+mn-cs"/>
              </a:rPr>
              <a:t>멀티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 스레드란?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2" y="1103630"/>
            <a:ext cx="11563756" cy="5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7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후기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4752651" y="3202151"/>
            <a:ext cx="1185661" cy="56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4868426" y="32755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김원종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6213492" y="3202151"/>
            <a:ext cx="1185661" cy="558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6329267" y="32871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고은시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4752652" y="5593187"/>
            <a:ext cx="1185661" cy="56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4868427" y="55931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신지웅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6213491" y="5593187"/>
            <a:ext cx="1185661" cy="564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6329267" y="55931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안태섭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404444" y="3988187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프로젝트는 초기 설계를 최소화 시킨 후에 각 조원이 소화하는 작업량을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고려하여 설계를 확장하며 진행했습니다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과정에서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구조가 바뀌거나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하나였던 페이지가 분할되는 등의 혼란을 겪으면서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설계에 대한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중요성을 다시 깨달았습니다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정적 메서드와 인스턴스 멤버를 구분하여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데 어려움을 겪어서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모르는 내용을 찾고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학습 해야겠다는 생각을 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171777" y="1609361"/>
            <a:ext cx="564128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이해하며 흐름을 쫓아가기가 버거웠지만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것들 부터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천천히 흐름을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따라가니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이해도가 좀 더 높아질 수 있었습니다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작성하고 적용시키는 과정에서</a:t>
            </a: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변수나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선언과 호출 위치가 매우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중요하다는 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알았습니다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수업 때 다루지는 않았지만 정규표현식을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적용해 유효성 검사를 구현했다는 점에서 만족스러웠습니다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425301" y="1555919"/>
            <a:ext cx="534703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이해하고 있다고 생각한 </a:t>
            </a: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흐름을 이번에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다양하게 적용시키면서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이해와 익숙함의 차이를 되새길 수 있었고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다시금 이해하려 노력하며 한걸음 더 나아갈 수 있었습니다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개념들을 적용하는 것도 좋지만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알고있던 것들도 팀원들의 생각에 비춰 바라보면 또 다른 시선과 생각을 얻을 수 있다고 느꼈고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앞으로의 팀 프로젝트에서도 스스로의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생각에 갇히기 보다 생각을 공유하며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발전시켜야겠다고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138525" y="3910410"/>
            <a:ext cx="5767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지난번과 이번의 팀 프로젝트를 통해 스스로의 부족한 부분을 팀원들과의 소통</a:t>
            </a:r>
            <a:endParaRPr lang="en-US" altLang="ko-KR" sz="14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채워갈 수 있다고 느꼈습니다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프로젝트에서는  지속적으로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사용하면서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작성한 코드와 팀원들의 코드를 비교하며 해당 모델에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이해도가 더 높아졌다고 느껴졌습니다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데이터베이스의 정보를 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멀티스레드를 사용해서 실시간으로 출력하면서 학습 한 내용을 새롭게 활용할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있다는 자신감을 얻었고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발생했을 때 검색을 통해</a:t>
            </a: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스스로 문제를 해결할 수 있다는 자신감을 얻었습니다</a:t>
            </a:r>
            <a:r>
              <a:rPr lang="en-US" altLang="ko-KR" sz="14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832691"/>
            <a:ext cx="1628507" cy="584775"/>
            <a:chOff x="762000" y="1863785"/>
            <a:chExt cx="1628507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일정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733350"/>
            <a:ext cx="2330622" cy="584775"/>
            <a:chOff x="762000" y="1863785"/>
            <a:chExt cx="233062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3	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팀원 소개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683884"/>
            <a:ext cx="2330622" cy="584775"/>
            <a:chOff x="762000" y="1863785"/>
            <a:chExt cx="2330622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코드 구성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5609478"/>
            <a:ext cx="2971824" cy="584775"/>
            <a:chOff x="762000" y="1863785"/>
            <a:chExt cx="2971824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후기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86980" y="1913089"/>
            <a:ext cx="1628507" cy="584775"/>
            <a:chOff x="762000" y="1863785"/>
            <a:chExt cx="16285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개요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41148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주제 선정 기준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105" y="1908175"/>
            <a:ext cx="1033145" cy="923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650" y="1908175"/>
            <a:ext cx="9072245" cy="923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870" y="2006600"/>
            <a:ext cx="47625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374265" y="2136775"/>
            <a:ext cx="74656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단위 기간 동안 학습한 내용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(JAVA/SQL)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을 활용할 수 있다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105" y="3301365"/>
            <a:ext cx="1033145" cy="923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650" y="3301365"/>
            <a:ext cx="9072245" cy="923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870" y="3399790"/>
            <a:ext cx="47625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105" y="4695190"/>
            <a:ext cx="1033145" cy="923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650" y="4695190"/>
            <a:ext cx="9072245" cy="923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870" y="4793615"/>
            <a:ext cx="47625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360295" y="3510915"/>
            <a:ext cx="84626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추후 학습하는 내용들을 통해 지속적으로 수정</a:t>
            </a:r>
            <a:r>
              <a:rPr lang="en-US" altLang="ko-KR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발전 시킬 수 있다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363470" y="4918710"/>
            <a:ext cx="670560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실제 상업 모델을 참고하여</a:t>
            </a:r>
            <a:r>
              <a:rPr lang="en-US" altLang="ko-KR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실용성을 가질 수 있다</a:t>
            </a:r>
            <a:r>
              <a:rPr lang="en-US" altLang="ko-KR" sz="2400" spc="-150" dirty="0" smtClean="0">
                <a:solidFill>
                  <a:srgbClr val="584C46"/>
                </a:solidFill>
                <a:latin typeface="+mj-ea"/>
                <a:ea typeface="+mj-ea"/>
              </a:rPr>
              <a:t>.</a:t>
            </a:r>
            <a:endParaRPr lang="ko-KR" altLang="en-US" sz="2400" spc="-150" dirty="0">
              <a:solidFill>
                <a:srgbClr val="584C4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41148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환경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789940" y="1526540"/>
            <a:ext cx="2160270" cy="216027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1293495" y="2313940"/>
            <a:ext cx="115316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2B81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3200" b="1" dirty="0">
              <a:solidFill>
                <a:srgbClr val="2B81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8947785" y="1526540"/>
            <a:ext cx="2160270" cy="216027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9474835" y="2313940"/>
            <a:ext cx="11061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endParaRPr lang="ko-KR" altLang="en-US" sz="3200" b="1" dirty="0">
              <a:solidFill>
                <a:srgbClr val="232F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4869180" y="1526540"/>
            <a:ext cx="2160270" cy="21602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5156200" y="2313940"/>
            <a:ext cx="158559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609F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</a:t>
            </a:r>
            <a:r>
              <a:rPr lang="en-US" altLang="ko-KR" sz="3200" b="1" dirty="0" smtClean="0">
                <a:solidFill>
                  <a:srgbClr val="ED8B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C:/Users/mz169/AppData/Roaming/PolarisOffice/ETemp/15416_19117840/image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1155" y="4159885"/>
            <a:ext cx="4114800" cy="2160905"/>
          </a:xfrm>
          <a:prstGeom prst="rect">
            <a:avLst/>
          </a:prstGeom>
          <a:noFill/>
        </p:spPr>
      </p:pic>
      <p:pic>
        <p:nvPicPr>
          <p:cNvPr id="11" name="그림 10" descr="C:/Users/mz169/AppData/Roaming/PolarisOffice/ETemp/15416_19117840/image2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25" y="4111625"/>
            <a:ext cx="4124325" cy="2160905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15" y="4108450"/>
            <a:ext cx="3062605" cy="2160270"/>
          </a:xfrm>
          <a:prstGeom prst="rect">
            <a:avLst/>
          </a:prstGeom>
        </p:spPr>
      </p:pic>
      <p:sp>
        <p:nvSpPr>
          <p:cNvPr id="5" name="왼쪽/오른쪽 화살표 4"/>
          <p:cNvSpPr/>
          <p:nvPr/>
        </p:nvSpPr>
        <p:spPr>
          <a:xfrm>
            <a:off x="3200400" y="2357120"/>
            <a:ext cx="1364615" cy="49847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7306310" y="2357120"/>
            <a:ext cx="1364615" cy="49847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-19050"/>
            <a:ext cx="12192635" cy="95758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41148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MVC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모델 활용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40" y="1653540"/>
            <a:ext cx="5275580" cy="4875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" y="1924050"/>
            <a:ext cx="3971925" cy="433387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514340" y="1172845"/>
            <a:ext cx="0" cy="535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260" y="1089660"/>
            <a:ext cx="3611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설계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7090" y="1111250"/>
            <a:ext cx="3611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8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41148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작업 계획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68020" y="1555750"/>
          <a:ext cx="10855960" cy="472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</a:p>
                  </a:txBody>
                  <a:tcPr anchor="ctr">
                    <a:lnR w="635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목표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실행</a:t>
                      </a:r>
                    </a:p>
                  </a:txBody>
                  <a:tcPr anchor="ctr">
                    <a:lnL w="635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9.23~9.26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아이디어 선정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주제 선정 및 </a:t>
                      </a: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설계 완료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9.27~9.2</a:t>
                      </a:r>
                      <a:r>
                        <a:rPr lang="ko-KR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MVC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모델 프레임 작성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개인 작업 진행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매출 관리 </a:t>
                      </a: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회원 가입 </a:t>
                      </a: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요금제 충전 </a:t>
                      </a: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로그인  구현 완료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80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9.30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회원가입 유효성 검사 추가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57200" lvl="1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사용자 화면 타이머 추가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57200" lvl="1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실시간 좌석 출력 추가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1, 2, 3 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구현 완료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10.0</a:t>
                      </a:r>
                      <a:r>
                        <a:rPr lang="ko-KR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3~10.04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ID/PW 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찾기 기능 추가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AWS 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연계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각종 오류 및 세부사항 수정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연계 완료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10.05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최종 테스트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2200" b="0" i="0" kern="1200" spc="-14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endParaRPr lang="ko-KR" altLang="en-US" sz="2200" b="0" i="0" kern="120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6B87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5C5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411480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멤버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614045" y="4152900"/>
            <a:ext cx="2045970" cy="2585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JAVA-&gt;MYSQL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유효성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검사에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및 발표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137920" y="3383915"/>
            <a:ext cx="99250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고은시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Object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xmlns:p14="http://schemas.microsoft.com/office/powerpoint/2010/main" r:embed="rId3"/>
              </a:ext>
            </a:extLst>
          </a:blip>
          <a:stretch>
            <a:fillRect/>
          </a:stretch>
        </p:blipFill>
        <p:spPr>
          <a:xfrm>
            <a:off x="892175" y="1752600"/>
            <a:ext cx="1494155" cy="1494155"/>
          </a:xfrm>
          <a:prstGeom prst="rect">
            <a:avLst/>
          </a:prstGeom>
        </p:spPr>
      </p:pic>
      <p:pic>
        <p:nvPicPr>
          <p:cNvPr id="29" name="Object 4">
            <a:extLst>
              <a:ext uri="{FF2B5EF4-FFF2-40B4-BE49-F238E27FC236}">
                <a16:creationId xmlns:a16="http://schemas.microsoft.com/office/drawing/2014/main" id="{BB09E541-2F6D-168D-A452-CF66F9C8E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xmlns:p14="http://schemas.microsoft.com/office/powerpoint/2010/main" r:embed="rId11"/>
              </a:ext>
            </a:extLst>
          </a:blip>
          <a:stretch>
            <a:fillRect/>
          </a:stretch>
        </p:blipFill>
        <p:spPr>
          <a:xfrm>
            <a:off x="3806190" y="1807845"/>
            <a:ext cx="1494155" cy="14941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3175000" y="4152900"/>
            <a:ext cx="2755900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JAVA&lt;-&gt;MYSQL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4057015" y="3383915"/>
            <a:ext cx="99250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김원종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Object 4">
            <a:extLst>
              <a:ext uri="{FF2B5EF4-FFF2-40B4-BE49-F238E27FC236}">
                <a16:creationId xmlns:a16="http://schemas.microsoft.com/office/drawing/2014/main" id="{89EB4F6D-6816-8DFA-5A39-5C99E2E272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xmlns:p14="http://schemas.microsoft.com/office/powerpoint/2010/main" r:embed="rId9"/>
              </a:ext>
            </a:extLst>
          </a:blip>
          <a:stretch>
            <a:fillRect/>
          </a:stretch>
        </p:blipFill>
        <p:spPr>
          <a:xfrm>
            <a:off x="6719570" y="1752600"/>
            <a:ext cx="1494155" cy="14941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6976110" y="3383915"/>
            <a:ext cx="99250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신지웅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6278245" y="4152900"/>
            <a:ext cx="2377440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좌석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JAVA&lt;-&gt;MYSQL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GIT관리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PPT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Object 4">
            <a:extLst>
              <a:ext uri="{FF2B5EF4-FFF2-40B4-BE49-F238E27FC236}">
                <a16:creationId xmlns:a16="http://schemas.microsoft.com/office/drawing/2014/main" id="{2B0230CE-BC17-4C22-17DC-544E864EF2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xmlns:p14="http://schemas.microsoft.com/office/powerpoint/2010/main" r:embed="rId7"/>
              </a:ext>
            </a:extLst>
          </a:blip>
          <a:stretch>
            <a:fillRect/>
          </a:stretch>
        </p:blipFill>
        <p:spPr>
          <a:xfrm>
            <a:off x="9792970" y="1752600"/>
            <a:ext cx="1494155" cy="14941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9171305" y="4152900"/>
            <a:ext cx="2738120" cy="23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 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좌석출력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JAVA&lt;-&gt;MYSQL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0043795" y="3383915"/>
            <a:ext cx="99250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안태섭</a:t>
            </a:r>
            <a:endParaRPr lang="ko-KR" altLang="en-US" sz="2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7614285" y="956945"/>
            <a:ext cx="4577715" cy="590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0"/>
            <a:ext cx="12192000" cy="956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105" y="127635"/>
            <a:ext cx="67970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 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8832215" y="1800860"/>
            <a:ext cx="214185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정규 표현식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546225"/>
            <a:ext cx="7440295" cy="493776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42822"/>
              </p:ext>
            </p:extLst>
          </p:nvPr>
        </p:nvGraphicFramePr>
        <p:xfrm>
          <a:off x="8154807" y="2734912"/>
          <a:ext cx="3496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3">
                  <a:extLst>
                    <a:ext uri="{9D8B030D-6E8A-4147-A177-3AD203B41FA5}">
                      <a16:colId xmlns:a16="http://schemas.microsoft.com/office/drawing/2014/main" val="1419784428"/>
                    </a:ext>
                  </a:extLst>
                </a:gridCol>
                <a:gridCol w="2397047">
                  <a:extLst>
                    <a:ext uri="{9D8B030D-6E8A-4147-A177-3AD203B41FA5}">
                      <a16:colId xmlns:a16="http://schemas.microsoft.com/office/drawing/2014/main" val="1318983803"/>
                    </a:ext>
                  </a:extLst>
                </a:gridCol>
              </a:tblGrid>
              <a:tr h="307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9805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+mn-ea"/>
                        </a:rPr>
                        <a:t>(   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특정 문자 묶음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07095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?=.*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+mn-ea"/>
                        </a:rPr>
                        <a:t>문자 순서 처리</a:t>
                      </a:r>
                      <a:endParaRPr lang="en-US" altLang="ko-KR" sz="1800" spc="-150" dirty="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8863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[  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+mn-ea"/>
                        </a:rPr>
                        <a:t>문자의 집합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80338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smtClean="0">
                          <a:latin typeface="+mn-ea"/>
                        </a:rPr>
                        <a:t>패턴 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71106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 smtClean="0">
                          <a:latin typeface="+mn-ea"/>
                        </a:rPr>
                        <a:t>패턴 끝</a:t>
                      </a:r>
                      <a:endParaRPr lang="en-US" altLang="ko-KR" sz="1800" spc="-150" dirty="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65456"/>
                  </a:ext>
                </a:extLst>
              </a:tr>
              <a:tr h="307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 smtClean="0">
                          <a:latin typeface="+mn-ea"/>
                        </a:rPr>
                        <a:t>\d</a:t>
                      </a:r>
                      <a:endParaRPr lang="ko-KR" altLang="en-US" sz="1800" spc="-150" dirty="0" smtClean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latin typeface="+mn-ea"/>
                        </a:rPr>
                        <a:t>[0-9]</a:t>
                      </a:r>
                      <a:r>
                        <a:rPr lang="ko-KR" altLang="en-US" sz="1800" spc="-150" dirty="0" smtClean="0">
                          <a:latin typeface="+mn-ea"/>
                        </a:rPr>
                        <a:t>와 같음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132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6223635" y="6114415"/>
            <a:ext cx="12833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3DFB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b="1" dirty="0">
              <a:solidFill>
                <a:srgbClr val="F3DFB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93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0" y="0"/>
            <a:ext cx="12192635" cy="95758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967105" y="127635"/>
            <a:ext cx="679767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나눔스퀘어 Light" charset="0"/>
                <a:cs typeface="+mn-cs"/>
              </a:rPr>
              <a:t>정규표현식은</a:t>
            </a:r>
            <a:r>
              <a:rPr lang="ko-KR" altLang="en-US" sz="3600" spc="-290">
                <a:solidFill>
                  <a:schemeClr val="accent2">
                    <a:lumMod val="60000"/>
                    <a:lumOff val="40000"/>
                  </a:schemeClr>
                </a:solidFill>
              </a:rPr>
              <a:t> 무엇인가? </a:t>
            </a:r>
            <a:endParaRPr lang="ko-KR" altLang="en-US" sz="3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5" name="그림 1" descr="C:/Users/mz169/AppData/Roaming/PolarisOffice/ETemp/15416_19117840/fImage2866424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992505"/>
            <a:ext cx="6772910" cy="2905760"/>
          </a:xfrm>
          <a:prstGeom prst="rect">
            <a:avLst/>
          </a:prstGeom>
          <a:noFill/>
        </p:spPr>
      </p:pic>
      <p:pic>
        <p:nvPicPr>
          <p:cNvPr id="46" name="그림 3" descr="C:/Users/mz169/AppData/Roaming/PolarisOffice/ETemp/15416_19117840/fImage30301324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3994150"/>
            <a:ext cx="5864860" cy="2589530"/>
          </a:xfrm>
          <a:prstGeom prst="rect">
            <a:avLst/>
          </a:prstGeom>
          <a:noFill/>
        </p:spPr>
      </p:pic>
      <p:pic>
        <p:nvPicPr>
          <p:cNvPr id="47" name="그림 7" descr="C:/Users/mz169/AppData/Roaming/PolarisOffice/ETemp/15416_19117840/fImage1596125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443990"/>
            <a:ext cx="5077460" cy="46539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Pages>15</Pages>
  <Words>631</Words>
  <Characters>0</Characters>
  <Application>Microsoft Office PowerPoint</Application>
  <DocSecurity>0</DocSecurity>
  <PresentationFormat>와이드스크린</PresentationFormat>
  <Lines>0</Lines>
  <Paragraphs>211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 Bold</vt:lpstr>
      <vt:lpstr>나눔스퀘어 Light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504</cp:lastModifiedBy>
  <cp:revision>4</cp:revision>
  <dcterms:modified xsi:type="dcterms:W3CDTF">2022-12-19T00:53:43Z</dcterms:modified>
  <cp:version>9.104.146.48620</cp:version>
</cp:coreProperties>
</file>