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7A2209-DD2C-4DE8-847F-7352AC440D30}">
  <a:tblStyle styleId="{0D7A2209-DD2C-4DE8-847F-7352AC440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9490d1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9490d1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1782a4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1782a4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9490d15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9490d1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9490d1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9490d1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9490d15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69490d15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1782a4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1782a4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81782a4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81782a4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69490d15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69490d15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9490d15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69490d15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81782a4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81782a4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1782a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1782a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9490d15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9490d15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81782a4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81782a4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1782a4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81782a4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81782a4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81782a4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81782a4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81782a4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1782a4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81782a4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81782a47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81782a4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81782a4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81782a4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81782a4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81782a4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1782a4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1782a4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9490d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9490d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1782a4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1782a4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81782a4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81782a4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21b67a39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21b67a39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9490d1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9490d1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9490d1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9490d1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Doom1201/BlurBodyBalan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BlurBodyBalance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3056450"/>
            <a:ext cx="34707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Blur1 Group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Anthony Arbour, Adam Smith, Jacob Boudreau, Sam Beaudoin, Kenneth Seneres, 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Henrikus Freeman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185175" y="1013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Start Walk/Run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 Actions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Responses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navigate to “exercise” tab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 select “Start walk/run”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3) display the walk/run page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4) keep updating UI with new data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Stop Walk/Run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 Actions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Responses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select “stop walk/run”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2) record data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3) return to “exercise” tab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4) Update UI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Generate Printable Report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 Actions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Responses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select “generate printable report”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2) display all relevant information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Sequence Diagrams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200" y="1173750"/>
            <a:ext cx="2823000" cy="348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723" y="1173748"/>
            <a:ext cx="2823000" cy="34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Sequence Diagrams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3725"/>
            <a:ext cx="2661075" cy="34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214" y="1136325"/>
            <a:ext cx="2956735" cy="34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Sequence Diagrams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75" y="1567548"/>
            <a:ext cx="3862875" cy="28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50" y="1567550"/>
            <a:ext cx="3933461" cy="29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Sequence Diagrams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70" y="1915388"/>
            <a:ext cx="4115726" cy="20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00" y="1922950"/>
            <a:ext cx="4115726" cy="206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 and Design Diagrams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600" y="1228913"/>
            <a:ext cx="4678799" cy="358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 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38" y="2304013"/>
            <a:ext cx="53435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Plans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-197700" y="1545125"/>
            <a:ext cx="7000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83336" marR="1911096" rtl="0" algn="l">
              <a:spcBef>
                <a:spcPts val="15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Configuration Items (CIs)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5360" marR="3611880" rtl="0" algn="l">
              <a:spcBef>
                <a:spcPts val="816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Firebase Database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5360" marR="4236720" rtl="0" algn="l"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Flutter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5360" marR="3855720" rtl="0" algn="l"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Interface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43584" marR="3523488" rtl="0" algn="l"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Login/Register – Main Menu – System Settings – Weight Tracker – Diet Tracker – Exercise Tracker – Progress Bar – Line Graph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5360" marR="4224528" rtl="0" algn="l"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3132450" y="1487700"/>
            <a:ext cx="63324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83336" marR="3392424" rtl="0" algn="l">
              <a:lnSpc>
                <a:spcPct val="115000"/>
              </a:lnSpc>
              <a:spcBef>
                <a:spcPts val="15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 Responsibilities </a:t>
            </a:r>
            <a:endParaRPr sz="800">
              <a:solidFill>
                <a:srgbClr val="FFFFFF"/>
              </a:solidFill>
            </a:endParaRPr>
          </a:p>
          <a:p>
            <a:pPr indent="0" lvl="0" marL="975360" marR="3773424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</a:rPr>
              <a:t>Product Owner </a:t>
            </a:r>
            <a:endParaRPr sz="800">
              <a:solidFill>
                <a:srgbClr val="FFFFFF"/>
              </a:solidFill>
            </a:endParaRPr>
          </a:p>
          <a:p>
            <a:pPr indent="0" lvl="0" marL="1243584" marR="1133856" rtl="0" algn="l">
              <a:lnSpc>
                <a:spcPct val="115000"/>
              </a:lnSpc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– Manages the product backlog – Orders the items in the product backlog – Makes the product backlog visible to all – Determines what is ”done” and is acceptable in the sprint – May cancel a sprint if the sprint goal becomes obsolete </a:t>
            </a:r>
            <a:endParaRPr sz="800">
              <a:solidFill>
                <a:srgbClr val="FFFFFF"/>
              </a:solidFill>
            </a:endParaRPr>
          </a:p>
          <a:p>
            <a:pPr indent="0" lvl="0" marL="975360" marR="3852671" rtl="0" algn="l">
              <a:lnSpc>
                <a:spcPct val="115000"/>
              </a:lnSpc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</a:rPr>
              <a:t>Scrum Master </a:t>
            </a:r>
            <a:endParaRPr sz="800">
              <a:solidFill>
                <a:srgbClr val="FFFFFF"/>
              </a:solidFill>
            </a:endParaRPr>
          </a:p>
          <a:p>
            <a:pPr indent="0" lvl="0" marL="1243584" marR="719328" rtl="0" algn="l">
              <a:lnSpc>
                <a:spcPct val="115000"/>
              </a:lnSpc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– Makes sure the development team is practicing in scrum properly – Facilitates the product owner’s and development team’s work – Interfaces with external entities </a:t>
            </a:r>
            <a:endParaRPr sz="800">
              <a:solidFill>
                <a:srgbClr val="FFFFFF"/>
              </a:solidFill>
            </a:endParaRPr>
          </a:p>
          <a:p>
            <a:pPr indent="0" lvl="0" marL="975360" marR="3560064" rtl="0" algn="l">
              <a:lnSpc>
                <a:spcPct val="115000"/>
              </a:lnSpc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</a:rPr>
              <a:t>Development Team </a:t>
            </a:r>
            <a:endParaRPr sz="800">
              <a:solidFill>
                <a:srgbClr val="FFFFFF"/>
              </a:solidFill>
            </a:endParaRPr>
          </a:p>
          <a:p>
            <a:pPr indent="0" lvl="0" marL="1243584" marR="1036320" rtl="0" algn="l">
              <a:lnSpc>
                <a:spcPct val="115000"/>
              </a:lnSpc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– Determines the work that needs to be done in a sprint – Works with the product owner to determine what ”done” is – Implements the user stories in the sprint – Manages the sprint backlog </a:t>
            </a:r>
            <a:endParaRPr sz="800">
              <a:solidFill>
                <a:srgbClr val="FFFFFF"/>
              </a:solidFill>
            </a:endParaRPr>
          </a:p>
          <a:p>
            <a:pPr indent="-591312" lvl="0" marL="783336" marR="582168" rtl="0" algn="l">
              <a:lnSpc>
                <a:spcPct val="115000"/>
              </a:lnSpc>
              <a:spcBef>
                <a:spcPts val="1176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Each sprint a different team member takes the role as product manager and scrum master. All other team members are developers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37675" y="1789350"/>
            <a:ext cx="70389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Keeps track of weight, diet and workouts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goals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Motivates users to meet goals through passive aggressive comments when goals are not met.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progress in a graph that also shows how far away your goal is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Plans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288225" y="1552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83336" marR="3209544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Requesting Changes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83336" marR="579120" rtl="0" algn="l">
              <a:spcBef>
                <a:spcPts val="816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 request should be submitted using a Change Request Form in order to properly document the request so that it can be evaluated and approved.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83336" marR="3240024" rtl="0" algn="l">
              <a:spcBef>
                <a:spcPts val="15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Evaluating Changes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83336" marR="1100328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many things to consider when evaluating a change request.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5360" marR="579120" rtl="0" algn="l"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the consequences of making the change? Minor/Major change?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5360" marR="2429256" rtl="0" algn="l"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it affect many users or just a few?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5360" marR="582168" rtl="0" algn="l"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it a costly change? Does it affect many system components? Will it take a long time?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75360" marR="579120" rtl="0" algn="l">
              <a:spcBef>
                <a:spcPts val="9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• </a:t>
            </a: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Production release cycle: If a new version of the app was just released, maybe make the change in the next one.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83336" marR="2176272" rtl="0" algn="l">
              <a:spcBef>
                <a:spcPts val="1584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Approving or Disapproving Changes 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83336" marR="582168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the evaluation criteria described above, change requests are either denied and discarded, or approved and added to the kanban board/backlog. 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Test Plan, Cases and Results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Group Results</a:t>
            </a:r>
            <a:endParaRPr/>
          </a:p>
        </p:txBody>
      </p:sp>
      <p:graphicFrame>
        <p:nvGraphicFramePr>
          <p:cNvPr id="273" name="Google Shape;273;p34"/>
          <p:cNvGraphicFramePr/>
          <p:nvPr/>
        </p:nvGraphicFramePr>
        <p:xfrm>
          <a:off x="95250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{0D7A2209-DD2C-4DE8-847F-7352AC440D30}</a:tableStyleId>
              </a:tblPr>
              <a:tblGrid>
                <a:gridCol w="3619500"/>
                <a:gridCol w="3619500"/>
              </a:tblGrid>
              <a:tr h="2749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Complaints With Other Apps: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Extra features too expensive.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Confusing interface.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Tedious to manually input data.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Requested Features</a:t>
                      </a:r>
                      <a:r>
                        <a:rPr lang="en" sz="15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:</a:t>
                      </a:r>
                      <a:endParaRPr sz="15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Tracking workouts, calories etc…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User friendly interface.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Nutrition and water suggestions.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Roast mode was received well.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Privacy Concerns Addressed</a:t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Mock-up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Product/Sprint Backlog Summary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25" y="1469140"/>
            <a:ext cx="6960174" cy="31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1297500" y="401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Board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63" y="1460050"/>
            <a:ext cx="6586375" cy="34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Left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https://github.com/Doom1201/BlurBodyBalance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User Stories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user I would like …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keep track of my weight so I can see my weight loss progress.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 graph that shows my weight over the past 7, 30, 90 days so I have a visual representation of my weight change.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able to set a weight goal and have that goal visible on the graph because setting goals is important.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user I would like …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keep track of my diet.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record the amount of calories I eat in a day so I don't overeat.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able to set a calorie limit/goal to help with diet.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have a progress bar to display how close I am to my calorie limit/goal 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User Stories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user I would like …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keep track of my fitness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to track the amount of distance I walk/run to better improve my activity.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set walking/running distance goals to help motivate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able to record my workout routine so I can have consistent workouts.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look at pre-existing workout routines for users who don’t know/don’t have their own workout routine.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user I would like …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…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me to customize the main window to display information I think is most important for me when I open the app.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have tabs for weight, diet, and fitness to display more details than in the main window.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have a user tab so I can see/edit personal info such as age, height, etc…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073200" y="445025"/>
            <a:ext cx="77592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Functional/Non-functional requirements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(most important)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11700" y="1482425"/>
            <a:ext cx="85206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case: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Login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 Actions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Responses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Choose username field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 Type in username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3) Choose password field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4) Type in password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5) Click “Login” button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6) check if user is registered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7) if wrong, display “username or password is incorrect”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8) if right, display main window of app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Use Cases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Change App Settings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Related Use Cases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Generalization of: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Set Goals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Enter Personal Info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Customize Main Window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Actor Actions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 Responses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Navigate to “app settings”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 select which setting to change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3) display setting change page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4) Invoke Set Goals/Enter Personal Info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/Customize Main Window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5) select save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6) save info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7) Update UI if applicable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