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2" r:id="rId5"/>
    <p:sldId id="278" r:id="rId6"/>
    <p:sldId id="283" r:id="rId7"/>
    <p:sldId id="259" r:id="rId8"/>
    <p:sldId id="262" r:id="rId9"/>
    <p:sldId id="284" r:id="rId10"/>
    <p:sldId id="282" r:id="rId11"/>
    <p:sldId id="266" r:id="rId12"/>
    <p:sldId id="286" r:id="rId13"/>
    <p:sldId id="287" r:id="rId14"/>
    <p:sldId id="268" r:id="rId15"/>
    <p:sldId id="263" r:id="rId16"/>
    <p:sldId id="28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782" autoAdjust="0"/>
  </p:normalViewPr>
  <p:slideViewPr>
    <p:cSldViewPr snapToGrid="0">
      <p:cViewPr varScale="1">
        <p:scale>
          <a:sx n="98" d="100"/>
          <a:sy n="98" d="100"/>
        </p:scale>
        <p:origin x="398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5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omDust7/Shell-Final-CaseStud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845"/>
            <a:ext cx="9144000" cy="5634238"/>
          </a:xfrm>
        </p:spPr>
        <p:txBody>
          <a:bodyPr/>
          <a:lstStyle/>
          <a:p>
            <a:r>
              <a:rPr lang="en-US" dirty="0"/>
              <a:t>Batch-4</a:t>
            </a:r>
            <a:br>
              <a:rPr lang="en-US" dirty="0"/>
            </a:br>
            <a:r>
              <a:rPr lang="en-US" dirty="0" err="1"/>
              <a:t>Samesh</a:t>
            </a:r>
            <a:r>
              <a:rPr lang="en-US" dirty="0"/>
              <a:t> Prabhu, Manav </a:t>
            </a:r>
            <a:r>
              <a:rPr lang="en-US" dirty="0" err="1"/>
              <a:t>Ananthakumar</a:t>
            </a:r>
            <a:r>
              <a:rPr lang="en-US" dirty="0"/>
              <a:t>, Aastha Singh, Surbhi </a:t>
            </a:r>
            <a:r>
              <a:rPr lang="en-US" dirty="0" err="1"/>
              <a:t>Aggarawal</a:t>
            </a:r>
            <a:r>
              <a:rPr lang="en-US" dirty="0"/>
              <a:t>, Tanya Yadav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83163"/>
            <a:ext cx="9144000" cy="836797"/>
          </a:xfrm>
        </p:spPr>
        <p:txBody>
          <a:bodyPr/>
          <a:lstStyle/>
          <a:p>
            <a:r>
              <a:rPr lang="en-US" b="1" dirty="0"/>
              <a:t>Group-2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588"/>
            <a:ext cx="10515600" cy="763027"/>
          </a:xfrm>
        </p:spPr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5B6BFB08-2783-0DF9-B2D9-1EF2000A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" y="1554688"/>
            <a:ext cx="5865262" cy="36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2155B9EC-3451-FD88-9F25-CC8B840F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90" y="1554687"/>
            <a:ext cx="5985625" cy="363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12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40388"/>
            <a:ext cx="10515600" cy="80865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40941"/>
            <a:ext cx="8599190" cy="13088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hlinkClick r:id="rId3" tooltip="https://github.com/doomdust7/shell-final-casestud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https://github.com/DoomDust7/Shell-Final-CaseStudy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650" y="1685779"/>
            <a:ext cx="5697456" cy="2175256"/>
          </a:xfrm>
        </p:spPr>
        <p:txBody>
          <a:bodyPr/>
          <a:lstStyle/>
          <a:p>
            <a:r>
              <a:rPr lang="en-US" sz="9600" dirty="0" err="1"/>
              <a:t>Q&amp;a</a:t>
            </a:r>
            <a:endParaRPr lang="en-US" sz="9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BE193-1E3E-5BAB-3D86-155F94EF9BF9}"/>
              </a:ext>
            </a:extLst>
          </p:cNvPr>
          <p:cNvSpPr txBox="1"/>
          <p:nvPr/>
        </p:nvSpPr>
        <p:spPr>
          <a:xfrm flipH="1">
            <a:off x="545903" y="281353"/>
            <a:ext cx="289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Challenges faced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CD91A-8F83-680F-F7C5-A6A81863EFAF}"/>
              </a:ext>
            </a:extLst>
          </p:cNvPr>
          <p:cNvSpPr txBox="1"/>
          <p:nvPr/>
        </p:nvSpPr>
        <p:spPr>
          <a:xfrm>
            <a:off x="545903" y="2315778"/>
            <a:ext cx="6099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Learnings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3EDF3-2D9C-37CB-D8CA-92064C9DA588}"/>
              </a:ext>
            </a:extLst>
          </p:cNvPr>
          <p:cNvSpPr txBox="1"/>
          <p:nvPr/>
        </p:nvSpPr>
        <p:spPr>
          <a:xfrm>
            <a:off x="545903" y="4509435"/>
            <a:ext cx="6099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Feedback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64ED5-70DB-4ACB-2AB2-23AC59A32E54}"/>
              </a:ext>
            </a:extLst>
          </p:cNvPr>
          <p:cNvSpPr txBox="1"/>
          <p:nvPr/>
        </p:nvSpPr>
        <p:spPr>
          <a:xfrm>
            <a:off x="545903" y="2769506"/>
            <a:ext cx="60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Advanced Analytics Capabilities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AF502-5275-0C66-C6EB-4F2636C41D50}"/>
              </a:ext>
            </a:extLst>
          </p:cNvPr>
          <p:cNvSpPr txBox="1"/>
          <p:nvPr/>
        </p:nvSpPr>
        <p:spPr>
          <a:xfrm>
            <a:off x="545903" y="3072832"/>
            <a:ext cx="10380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Utilizing Azure Databricks allows for parallel processing and optimization, aiding in scalable performance benchmarking and analysis.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CB83F8-F390-7169-3628-F8C5C743DDB3}"/>
              </a:ext>
            </a:extLst>
          </p:cNvPr>
          <p:cNvSpPr txBox="1"/>
          <p:nvPr/>
        </p:nvSpPr>
        <p:spPr>
          <a:xfrm>
            <a:off x="545903" y="669075"/>
            <a:ext cx="60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Integrating diverse datasets from </a:t>
            </a:r>
            <a:r>
              <a:rPr lang="en-US" dirty="0" err="1"/>
              <a:t>ShaleWellCube</a:t>
            </a:r>
            <a:r>
              <a:rPr lang="en-US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4F7AE5-4F97-E961-5D86-374802596D0A}"/>
              </a:ext>
            </a:extLst>
          </p:cNvPr>
          <p:cNvSpPr txBox="1"/>
          <p:nvPr/>
        </p:nvSpPr>
        <p:spPr>
          <a:xfrm>
            <a:off x="545903" y="3623927"/>
            <a:ext cx="6099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Interactive Dashboards creation using Power BI.</a:t>
            </a:r>
          </a:p>
          <a:p>
            <a:r>
              <a:rPr lang="en-US" dirty="0"/>
              <a:t>* Keeping a regular check on technical requirements.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E3B4F7-59CA-E61C-9E26-37952CB75F07}"/>
              </a:ext>
            </a:extLst>
          </p:cNvPr>
          <p:cNvSpPr txBox="1"/>
          <p:nvPr/>
        </p:nvSpPr>
        <p:spPr>
          <a:xfrm>
            <a:off x="478693" y="1010201"/>
            <a:ext cx="6099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Ensuring data quality and consistency across a vast dataset.</a:t>
            </a:r>
          </a:p>
          <a:p>
            <a:r>
              <a:rPr lang="en-US" dirty="0"/>
              <a:t> Finding the Foreign keys to link different tables.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4525A-98E9-7B20-086E-04688F8CA985}"/>
              </a:ext>
            </a:extLst>
          </p:cNvPr>
          <p:cNvSpPr txBox="1"/>
          <p:nvPr/>
        </p:nvSpPr>
        <p:spPr>
          <a:xfrm>
            <a:off x="478693" y="4943787"/>
            <a:ext cx="60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Case study was a good enriching experience for us. </a:t>
            </a:r>
          </a:p>
        </p:txBody>
      </p:sp>
    </p:spTree>
    <p:extLst>
      <p:ext uri="{BB962C8B-B14F-4D97-AF65-F5344CB8AC3E}">
        <p14:creationId xmlns:p14="http://schemas.microsoft.com/office/powerpoint/2010/main" val="301746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443"/>
            <a:ext cx="9144000" cy="3140589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1265"/>
            <a:ext cx="7784327" cy="4025100"/>
          </a:xfrm>
        </p:spPr>
        <p:txBody>
          <a:bodyPr/>
          <a:lstStyle/>
          <a:p>
            <a:r>
              <a:rPr lang="en-US" dirty="0"/>
              <a:t>Comprehensive Well Evaluation: A Deep Dive into Well Analysis Case Study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3616-8FE1-476D-C7FC-3E5AE60B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82296"/>
            <a:ext cx="11003016" cy="903666"/>
          </a:xfrm>
        </p:spPr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A4790-3B8B-E2EE-BD64-C6348A3F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5349-0D32-B7ED-5A28-2370DA82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3895-5E2E-F0E6-F1DC-1B9CCE51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Csv, file, icon, plano icon">
            <a:extLst>
              <a:ext uri="{FF2B5EF4-FFF2-40B4-BE49-F238E27FC236}">
                <a16:creationId xmlns:a16="http://schemas.microsoft.com/office/drawing/2014/main" id="{5E51CDD1-0DD6-6F8D-8B06-F8F684B0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4" y="1812931"/>
            <a:ext cx="386929" cy="3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sv, file, icon, plano icon">
            <a:extLst>
              <a:ext uri="{FF2B5EF4-FFF2-40B4-BE49-F238E27FC236}">
                <a16:creationId xmlns:a16="http://schemas.microsoft.com/office/drawing/2014/main" id="{849BD7B7-1E30-CB8E-C9AA-70BC0D72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3" y="4772256"/>
            <a:ext cx="414991" cy="41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sv, file, icon, plano icon">
            <a:extLst>
              <a:ext uri="{FF2B5EF4-FFF2-40B4-BE49-F238E27FC236}">
                <a16:creationId xmlns:a16="http://schemas.microsoft.com/office/drawing/2014/main" id="{C615CA7E-C155-C4EF-4843-55CD6919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4" y="2438697"/>
            <a:ext cx="386929" cy="3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sv, file, icon, plano icon">
            <a:extLst>
              <a:ext uri="{FF2B5EF4-FFF2-40B4-BE49-F238E27FC236}">
                <a16:creationId xmlns:a16="http://schemas.microsoft.com/office/drawing/2014/main" id="{398CBFC9-8543-BDF6-05FB-E77BCF48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3" y="2997525"/>
            <a:ext cx="386929" cy="3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sv, file, icon, plano icon">
            <a:extLst>
              <a:ext uri="{FF2B5EF4-FFF2-40B4-BE49-F238E27FC236}">
                <a16:creationId xmlns:a16="http://schemas.microsoft.com/office/drawing/2014/main" id="{E34CDD91-AA36-26DE-327A-63B2CF2F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53" y="4202418"/>
            <a:ext cx="386929" cy="3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sv, file, icon, plano icon">
            <a:extLst>
              <a:ext uri="{FF2B5EF4-FFF2-40B4-BE49-F238E27FC236}">
                <a16:creationId xmlns:a16="http://schemas.microsoft.com/office/drawing/2014/main" id="{90956260-4023-8852-ACB1-BD0BC430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3" y="3581877"/>
            <a:ext cx="386929" cy="3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293044-D00D-C6CC-CD2A-1AC09D87E2A3}"/>
              </a:ext>
            </a:extLst>
          </p:cNvPr>
          <p:cNvCxnSpPr>
            <a:cxnSpLocks/>
          </p:cNvCxnSpPr>
          <p:nvPr/>
        </p:nvCxnSpPr>
        <p:spPr>
          <a:xfrm>
            <a:off x="1232152" y="2006395"/>
            <a:ext cx="115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FF7BC9-F248-5D2C-9925-5DDA32EBCE79}"/>
              </a:ext>
            </a:extLst>
          </p:cNvPr>
          <p:cNvCxnSpPr>
            <a:cxnSpLocks/>
          </p:cNvCxnSpPr>
          <p:nvPr/>
        </p:nvCxnSpPr>
        <p:spPr>
          <a:xfrm>
            <a:off x="1260214" y="2666796"/>
            <a:ext cx="1045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612407-634E-C8AF-B266-598165AB2D10}"/>
              </a:ext>
            </a:extLst>
          </p:cNvPr>
          <p:cNvCxnSpPr>
            <a:cxnSpLocks/>
          </p:cNvCxnSpPr>
          <p:nvPr/>
        </p:nvCxnSpPr>
        <p:spPr>
          <a:xfrm>
            <a:off x="1232152" y="3217780"/>
            <a:ext cx="1073386" cy="1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A87969-48DE-BE20-4C01-F563B2F76EAE}"/>
              </a:ext>
            </a:extLst>
          </p:cNvPr>
          <p:cNvCxnSpPr>
            <a:cxnSpLocks/>
          </p:cNvCxnSpPr>
          <p:nvPr/>
        </p:nvCxnSpPr>
        <p:spPr>
          <a:xfrm>
            <a:off x="1260214" y="3775341"/>
            <a:ext cx="1045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C9FDD4-47A6-502E-4B8F-00080BE55941}"/>
              </a:ext>
            </a:extLst>
          </p:cNvPr>
          <p:cNvCxnSpPr>
            <a:cxnSpLocks/>
          </p:cNvCxnSpPr>
          <p:nvPr/>
        </p:nvCxnSpPr>
        <p:spPr>
          <a:xfrm>
            <a:off x="1260214" y="4335381"/>
            <a:ext cx="1045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F80B0F-4D90-5969-559C-F819E07635F7}"/>
              </a:ext>
            </a:extLst>
          </p:cNvPr>
          <p:cNvCxnSpPr>
            <a:cxnSpLocks/>
          </p:cNvCxnSpPr>
          <p:nvPr/>
        </p:nvCxnSpPr>
        <p:spPr>
          <a:xfrm>
            <a:off x="1232152" y="4925442"/>
            <a:ext cx="107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FDB235-0A46-3664-D2A4-EC372D34B73F}"/>
              </a:ext>
            </a:extLst>
          </p:cNvPr>
          <p:cNvSpPr txBox="1"/>
          <p:nvPr/>
        </p:nvSpPr>
        <p:spPr>
          <a:xfrm>
            <a:off x="702120" y="1563436"/>
            <a:ext cx="1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OPERATOR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E7DF0A-DE5D-BC3C-4B9B-9F8955E22CA8}"/>
              </a:ext>
            </a:extLst>
          </p:cNvPr>
          <p:cNvSpPr txBox="1"/>
          <p:nvPr/>
        </p:nvSpPr>
        <p:spPr>
          <a:xfrm>
            <a:off x="692368" y="2223836"/>
            <a:ext cx="1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WELLHEADER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DDDEE-F6A6-CEB7-6D29-AF61E046BD07}"/>
              </a:ext>
            </a:extLst>
          </p:cNvPr>
          <p:cNvSpPr txBox="1"/>
          <p:nvPr/>
        </p:nvSpPr>
        <p:spPr>
          <a:xfrm>
            <a:off x="692368" y="2779527"/>
            <a:ext cx="1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CHEMICALS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F1A1E-BF1F-1199-8A7A-950DEA871263}"/>
              </a:ext>
            </a:extLst>
          </p:cNvPr>
          <p:cNvSpPr txBox="1"/>
          <p:nvPr/>
        </p:nvSpPr>
        <p:spPr>
          <a:xfrm>
            <a:off x="702120" y="3375449"/>
            <a:ext cx="1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PRODUCTIONS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CEC864-9E5B-6EE6-53F6-5ED052F78C48}"/>
              </a:ext>
            </a:extLst>
          </p:cNvPr>
          <p:cNvSpPr txBox="1"/>
          <p:nvPr/>
        </p:nvSpPr>
        <p:spPr>
          <a:xfrm>
            <a:off x="702120" y="3986276"/>
            <a:ext cx="17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PRODUCTIONS FLARE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E7EDA0-DCE1-3AFB-EBD9-12ABA37A070F}"/>
              </a:ext>
            </a:extLst>
          </p:cNvPr>
          <p:cNvSpPr txBox="1"/>
          <p:nvPr/>
        </p:nvSpPr>
        <p:spPr>
          <a:xfrm>
            <a:off x="692368" y="4571850"/>
            <a:ext cx="1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GEOGRAPHY</a:t>
            </a:r>
          </a:p>
        </p:txBody>
      </p:sp>
      <p:pic>
        <p:nvPicPr>
          <p:cNvPr id="2052" name="Picture 4" descr="Connecting to Azure Data Lake Storage Gen2 from PowerShell using REST ...">
            <a:extLst>
              <a:ext uri="{FF2B5EF4-FFF2-40B4-BE49-F238E27FC236}">
                <a16:creationId xmlns:a16="http://schemas.microsoft.com/office/drawing/2014/main" id="{60A276C9-57F7-5E86-B363-2E1473EE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91" y="2943880"/>
            <a:ext cx="1151539" cy="97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F49206-A37C-58C6-A428-D13E05AC08BD}"/>
              </a:ext>
            </a:extLst>
          </p:cNvPr>
          <p:cNvCxnSpPr>
            <a:cxnSpLocks/>
          </p:cNvCxnSpPr>
          <p:nvPr/>
        </p:nvCxnSpPr>
        <p:spPr>
          <a:xfrm>
            <a:off x="3535230" y="3420842"/>
            <a:ext cx="844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2" descr="Csv, file, icon, plano icon">
            <a:extLst>
              <a:ext uri="{FF2B5EF4-FFF2-40B4-BE49-F238E27FC236}">
                <a16:creationId xmlns:a16="http://schemas.microsoft.com/office/drawing/2014/main" id="{57BA35A5-BD3B-23A7-6FD2-172083AC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3" y="5387653"/>
            <a:ext cx="414991" cy="41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76BF07-8424-47FD-F6F4-95DDF26FBF19}"/>
              </a:ext>
            </a:extLst>
          </p:cNvPr>
          <p:cNvCxnSpPr>
            <a:cxnSpLocks/>
          </p:cNvCxnSpPr>
          <p:nvPr/>
        </p:nvCxnSpPr>
        <p:spPr>
          <a:xfrm>
            <a:off x="1260214" y="5595148"/>
            <a:ext cx="107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BD9202-C305-FE82-E92D-CA9D0D354A6F}"/>
              </a:ext>
            </a:extLst>
          </p:cNvPr>
          <p:cNvSpPr txBox="1"/>
          <p:nvPr/>
        </p:nvSpPr>
        <p:spPr>
          <a:xfrm>
            <a:off x="740499" y="5187247"/>
            <a:ext cx="20847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INITIAL PRODUCTIONS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3C08BB-1DA3-D367-4C27-E68939B1FD31}"/>
              </a:ext>
            </a:extLst>
          </p:cNvPr>
          <p:cNvSpPr txBox="1"/>
          <p:nvPr/>
        </p:nvSpPr>
        <p:spPr>
          <a:xfrm>
            <a:off x="2267625" y="2573322"/>
            <a:ext cx="60999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AZURE GEN2 STORAGE</a:t>
            </a:r>
          </a:p>
        </p:txBody>
      </p:sp>
      <p:pic>
        <p:nvPicPr>
          <p:cNvPr id="2054" name="Picture 6" descr="Power Bi, HD Png Download - kindpng">
            <a:extLst>
              <a:ext uri="{FF2B5EF4-FFF2-40B4-BE49-F238E27FC236}">
                <a16:creationId xmlns:a16="http://schemas.microsoft.com/office/drawing/2014/main" id="{82718B04-58F5-E270-7107-EF5BADA9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357" y="2036116"/>
            <a:ext cx="748167" cy="83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E9E09D7-9829-827C-4EB6-AA70114E25F3}"/>
              </a:ext>
            </a:extLst>
          </p:cNvPr>
          <p:cNvSpPr txBox="1"/>
          <p:nvPr/>
        </p:nvSpPr>
        <p:spPr>
          <a:xfrm>
            <a:off x="11230326" y="1766669"/>
            <a:ext cx="754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BI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DACD8A-006D-0CB4-66F6-705C492FA335}"/>
              </a:ext>
            </a:extLst>
          </p:cNvPr>
          <p:cNvSpPr/>
          <p:nvPr/>
        </p:nvSpPr>
        <p:spPr>
          <a:xfrm>
            <a:off x="4400900" y="2877543"/>
            <a:ext cx="1881101" cy="110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825C2B-9E7A-E6D2-3331-8CCBF6A009A1}"/>
              </a:ext>
            </a:extLst>
          </p:cNvPr>
          <p:cNvSpPr/>
          <p:nvPr/>
        </p:nvSpPr>
        <p:spPr>
          <a:xfrm>
            <a:off x="6736560" y="2859025"/>
            <a:ext cx="1781090" cy="112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641237-A1A4-26A4-1B24-ADC6AC7B053A}"/>
              </a:ext>
            </a:extLst>
          </p:cNvPr>
          <p:cNvSpPr/>
          <p:nvPr/>
        </p:nvSpPr>
        <p:spPr>
          <a:xfrm>
            <a:off x="9093608" y="2889216"/>
            <a:ext cx="1825158" cy="110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CD11A8-9C88-1580-8546-F7F2A6EF041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6282001" y="3420842"/>
            <a:ext cx="454559" cy="1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5B822D-E562-3C4A-E3D4-87F19E08D843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517650" y="3444107"/>
            <a:ext cx="575958" cy="3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9C7BA1-3E35-C6C6-12F4-A3E05E8BABCE}"/>
              </a:ext>
            </a:extLst>
          </p:cNvPr>
          <p:cNvCxnSpPr>
            <a:cxnSpLocks/>
            <a:endCxn id="2054" idx="1"/>
          </p:cNvCxnSpPr>
          <p:nvPr/>
        </p:nvCxnSpPr>
        <p:spPr>
          <a:xfrm flipV="1">
            <a:off x="10918766" y="2451238"/>
            <a:ext cx="317591" cy="9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9541A13-D2D4-07B8-F071-D66094692AC7}"/>
              </a:ext>
            </a:extLst>
          </p:cNvPr>
          <p:cNvSpPr txBox="1"/>
          <p:nvPr/>
        </p:nvSpPr>
        <p:spPr>
          <a:xfrm>
            <a:off x="4846462" y="2550141"/>
            <a:ext cx="142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Raw Layer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88A918-8FF0-E7C3-CF39-5ED268946D9C}"/>
              </a:ext>
            </a:extLst>
          </p:cNvPr>
          <p:cNvSpPr txBox="1"/>
          <p:nvPr/>
        </p:nvSpPr>
        <p:spPr>
          <a:xfrm>
            <a:off x="6970150" y="2518132"/>
            <a:ext cx="142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STG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19EC93-B506-044F-7926-11EC356E99E1}"/>
              </a:ext>
            </a:extLst>
          </p:cNvPr>
          <p:cNvSpPr txBox="1"/>
          <p:nvPr/>
        </p:nvSpPr>
        <p:spPr>
          <a:xfrm>
            <a:off x="9385975" y="2519096"/>
            <a:ext cx="142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Curated Layer</a:t>
            </a:r>
          </a:p>
        </p:txBody>
      </p:sp>
      <p:pic>
        <p:nvPicPr>
          <p:cNvPr id="2062" name="Picture 14" descr="Databricks - The Unified Analytics Platform - BrightTALK">
            <a:extLst>
              <a:ext uri="{FF2B5EF4-FFF2-40B4-BE49-F238E27FC236}">
                <a16:creationId xmlns:a16="http://schemas.microsoft.com/office/drawing/2014/main" id="{92090E7B-09FA-618D-9967-C36D4D1C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55" y="2938645"/>
            <a:ext cx="428854" cy="4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 descr="A blue and white object with a lightning bolt&#10;&#10;Description automatically generated">
            <a:extLst>
              <a:ext uri="{FF2B5EF4-FFF2-40B4-BE49-F238E27FC236}">
                <a16:creationId xmlns:a16="http://schemas.microsoft.com/office/drawing/2014/main" id="{C6C44E60-7F04-D947-A639-8EB99586D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661" y="2987960"/>
            <a:ext cx="441192" cy="387489"/>
          </a:xfrm>
          <a:prstGeom prst="rect">
            <a:avLst/>
          </a:prstGeom>
        </p:spPr>
      </p:pic>
      <p:pic>
        <p:nvPicPr>
          <p:cNvPr id="2048" name="Picture 14" descr="Databricks - The Unified Analytics Platform - BrightTALK">
            <a:extLst>
              <a:ext uri="{FF2B5EF4-FFF2-40B4-BE49-F238E27FC236}">
                <a16:creationId xmlns:a16="http://schemas.microsoft.com/office/drawing/2014/main" id="{B68CFC6B-6195-33A5-9832-B6253A95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661" y="3421186"/>
            <a:ext cx="428854" cy="4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" descr="Power Bi, HD Png Download - kindpng">
            <a:extLst>
              <a:ext uri="{FF2B5EF4-FFF2-40B4-BE49-F238E27FC236}">
                <a16:creationId xmlns:a16="http://schemas.microsoft.com/office/drawing/2014/main" id="{15D30BF3-CA9F-8763-86A4-A242DB69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357" y="3967700"/>
            <a:ext cx="748167" cy="83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>
            <a:extLst>
              <a:ext uri="{FF2B5EF4-FFF2-40B4-BE49-F238E27FC236}">
                <a16:creationId xmlns:a16="http://schemas.microsoft.com/office/drawing/2014/main" id="{24E0C36E-086F-70E2-2865-6242A9C22876}"/>
              </a:ext>
            </a:extLst>
          </p:cNvPr>
          <p:cNvSpPr txBox="1"/>
          <p:nvPr/>
        </p:nvSpPr>
        <p:spPr>
          <a:xfrm>
            <a:off x="11254766" y="3721998"/>
            <a:ext cx="754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BI</a:t>
            </a:r>
          </a:p>
        </p:txBody>
      </p: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F8EB40FA-BD6C-EE28-ECDD-AD1A7A482662}"/>
              </a:ext>
            </a:extLst>
          </p:cNvPr>
          <p:cNvCxnSpPr>
            <a:cxnSpLocks/>
            <a:stCxn id="49" idx="3"/>
            <a:endCxn id="2049" idx="1"/>
          </p:cNvCxnSpPr>
          <p:nvPr/>
        </p:nvCxnSpPr>
        <p:spPr>
          <a:xfrm>
            <a:off x="10918766" y="3444107"/>
            <a:ext cx="317591" cy="93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6" name="Picture 18" descr="GitHub - benitesantos/analise_dados: uma analise de dados simples">
            <a:extLst>
              <a:ext uri="{FF2B5EF4-FFF2-40B4-BE49-F238E27FC236}">
                <a16:creationId xmlns:a16="http://schemas.microsoft.com/office/drawing/2014/main" id="{02AD0499-9EE2-1436-7892-BBC31C3F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104" y="3429000"/>
            <a:ext cx="624097" cy="4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EFC25621-109B-79C0-93D2-644D1596C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706" y="3033624"/>
            <a:ext cx="1707122" cy="835005"/>
          </a:xfrm>
          <a:prstGeom prst="rect">
            <a:avLst/>
          </a:prstGeom>
        </p:spPr>
      </p:pic>
      <p:pic>
        <p:nvPicPr>
          <p:cNvPr id="2070" name="Picture 22" descr="Data Factory – Data integration service | Microsoft Azure">
            <a:extLst>
              <a:ext uri="{FF2B5EF4-FFF2-40B4-BE49-F238E27FC236}">
                <a16:creationId xmlns:a16="http://schemas.microsoft.com/office/drawing/2014/main" id="{BA998118-85B1-C396-E40C-1C2B13B6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79" y="4797427"/>
            <a:ext cx="1073386" cy="56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TextBox 2070">
            <a:extLst>
              <a:ext uri="{FF2B5EF4-FFF2-40B4-BE49-F238E27FC236}">
                <a16:creationId xmlns:a16="http://schemas.microsoft.com/office/drawing/2014/main" id="{9C89691F-63A5-0B7C-B125-631B362B6384}"/>
              </a:ext>
            </a:extLst>
          </p:cNvPr>
          <p:cNvSpPr txBox="1"/>
          <p:nvPr/>
        </p:nvSpPr>
        <p:spPr>
          <a:xfrm>
            <a:off x="6025359" y="5354646"/>
            <a:ext cx="142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Factory</a:t>
            </a:r>
          </a:p>
        </p:txBody>
      </p:sp>
      <p:cxnSp>
        <p:nvCxnSpPr>
          <p:cNvPr id="2072" name="Straight Arrow Connector 2071">
            <a:extLst>
              <a:ext uri="{FF2B5EF4-FFF2-40B4-BE49-F238E27FC236}">
                <a16:creationId xmlns:a16="http://schemas.microsoft.com/office/drawing/2014/main" id="{AD28683F-E5F0-4ABB-CDFE-7DCE49D6A1E3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5341451" y="3986276"/>
            <a:ext cx="1073412" cy="91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5" name="Straight Arrow Connector 2074">
            <a:extLst>
              <a:ext uri="{FF2B5EF4-FFF2-40B4-BE49-F238E27FC236}">
                <a16:creationId xmlns:a16="http://schemas.microsoft.com/office/drawing/2014/main" id="{AEEDA553-6242-16FB-F596-9D5C25F53ACE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614272" y="3982659"/>
            <a:ext cx="1012833" cy="99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9" y="82296"/>
            <a:ext cx="6502620" cy="757304"/>
          </a:xfrm>
        </p:spPr>
        <p:txBody>
          <a:bodyPr/>
          <a:lstStyle/>
          <a:p>
            <a:r>
              <a:rPr lang="en-US" dirty="0"/>
              <a:t>RAW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7A850-45BA-A353-A7EB-28EA60A5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" y="1070706"/>
            <a:ext cx="1634978" cy="5099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94B704-D17A-4D0D-3CC6-B56AFA2C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55" y="1070707"/>
            <a:ext cx="5220676" cy="5099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51F2B8-7095-C937-D79F-34070925E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569" y="1070707"/>
            <a:ext cx="4715647" cy="2704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BA1701-2113-2761-81EE-438B21DF7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569" y="3896375"/>
            <a:ext cx="4715647" cy="22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9" y="82296"/>
            <a:ext cx="9363456" cy="769581"/>
          </a:xfrm>
        </p:spPr>
        <p:txBody>
          <a:bodyPr/>
          <a:lstStyle/>
          <a:p>
            <a:r>
              <a:rPr lang="en-US" dirty="0"/>
              <a:t>STAGING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A2301-E29C-8CCC-A145-25AF3372F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7" r="18836" b="6507"/>
          <a:stretch/>
        </p:blipFill>
        <p:spPr>
          <a:xfrm>
            <a:off x="208748" y="975970"/>
            <a:ext cx="5582329" cy="4432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B70F3-3D2F-A989-0C32-36E086520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1" r="19099" b="6255"/>
          <a:stretch/>
        </p:blipFill>
        <p:spPr>
          <a:xfrm>
            <a:off x="6166339" y="975969"/>
            <a:ext cx="5816913" cy="44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9" y="82296"/>
            <a:ext cx="6502620" cy="757304"/>
          </a:xfrm>
        </p:spPr>
        <p:txBody>
          <a:bodyPr/>
          <a:lstStyle/>
          <a:p>
            <a:r>
              <a:rPr lang="en-US" dirty="0"/>
              <a:t>CURATED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90548-B51C-7DE2-162E-C775374B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80" y="839600"/>
            <a:ext cx="6738036" cy="1824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19800-3C4E-99FC-0798-8F0389B7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17" y="2774227"/>
            <a:ext cx="7891761" cy="33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2286234"/>
            <a:ext cx="11228832" cy="1298448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sz="7200" dirty="0"/>
              <a:t>Demo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588"/>
            <a:ext cx="10515600" cy="763027"/>
          </a:xfrm>
        </p:spPr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4" descr="image">
            <a:extLst>
              <a:ext uri="{FF2B5EF4-FFF2-40B4-BE49-F238E27FC236}">
                <a16:creationId xmlns:a16="http://schemas.microsoft.com/office/drawing/2014/main" id="{4BFFB04A-6B0C-E46D-B08E-74EB92D3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4" y="1335858"/>
            <a:ext cx="5920314" cy="35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68FFC6E4-E025-192A-0966-42BA021E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5858"/>
            <a:ext cx="6381137" cy="35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588"/>
            <a:ext cx="10515600" cy="763027"/>
          </a:xfrm>
        </p:spPr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F6472A1-6E1E-4C6A-C5C8-407238E7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" y="1461476"/>
            <a:ext cx="6355754" cy="356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254FEA1F-AC18-FFB5-A6A9-9DC39F9DE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4" t="2184" r="11327" b="6335"/>
          <a:stretch/>
        </p:blipFill>
        <p:spPr bwMode="auto">
          <a:xfrm>
            <a:off x="6711518" y="1461476"/>
            <a:ext cx="5228947" cy="356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3724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{08A33328-ECD9-4714-AA4E-64C84DA50D02}tf11964407_win32</Template>
  <TotalTime>628</TotalTime>
  <Words>215</Words>
  <Application>Microsoft Office PowerPoint</Application>
  <PresentationFormat>Widescreen</PresentationFormat>
  <Paragraphs>78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Batch-4 Samesh Prabhu, Manav Ananthakumar, Aastha Singh, Surbhi Aggarawal, Tanya Yadav </vt:lpstr>
      <vt:lpstr>Comprehensive Well Evaluation: A Deep Dive into Well Analysis Case Study</vt:lpstr>
      <vt:lpstr>Data Flow Diagram</vt:lpstr>
      <vt:lpstr>RAW</vt:lpstr>
      <vt:lpstr>STAGING</vt:lpstr>
      <vt:lpstr>CURATED</vt:lpstr>
      <vt:lpstr>                                Demo</vt:lpstr>
      <vt:lpstr>Power BI Dashboard</vt:lpstr>
      <vt:lpstr>Power BI Dashboard</vt:lpstr>
      <vt:lpstr>Power BI Dashboard</vt:lpstr>
      <vt:lpstr>Github Link</vt:lpstr>
      <vt:lpstr>Q&amp;a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Batch-4 Samesh Prabhu, Manav Ananthakumar, Aastha Singh, Surbhi Aggarawal, Tanya Yadav </dc:title>
  <dc:creator>Yadav, Tanya SBOBNG-PTIY/RE</dc:creator>
  <cp:lastModifiedBy>Yadav, Tanya SBOBNG-PTIY/RE</cp:lastModifiedBy>
  <cp:revision>12</cp:revision>
  <dcterms:created xsi:type="dcterms:W3CDTF">2023-10-05T09:38:39Z</dcterms:created>
  <dcterms:modified xsi:type="dcterms:W3CDTF">2023-10-06T05:41:03Z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