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>
        <p:scale>
          <a:sx n="79" d="100"/>
          <a:sy n="79" d="100"/>
        </p:scale>
        <p:origin x="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20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68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1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5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2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CA13-EE5C-4BE7-BD9D-7D737775C74F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A97D16-4BCC-427D-B24B-D9C1CF94A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315E-BE3E-C713-1DAB-61FF8972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BCAC2-2A4C-7763-61BB-A9412A05F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Manav Ananthakumar</a:t>
            </a:r>
          </a:p>
          <a:p>
            <a:r>
              <a:rPr lang="en-GB" dirty="0"/>
              <a:t>Shell IDA Batch 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76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C2B8-6889-54DB-2C8F-D6AC0B2D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50" y="42080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Subqueries</a:t>
            </a:r>
          </a:p>
          <a:p>
            <a:r>
              <a:rPr lang="en-GB" sz="1100" dirty="0"/>
              <a:t>Subqueries are queries that are nested inside other queries.</a:t>
            </a:r>
          </a:p>
          <a:p>
            <a:r>
              <a:rPr lang="en-GB" sz="1100" dirty="0"/>
              <a:t>The results of the subquery are used in the outer query.</a:t>
            </a:r>
          </a:p>
          <a:p>
            <a:r>
              <a:rPr lang="en-GB" sz="1100" dirty="0"/>
              <a:t>Subqueries can be used to perform a variety of tasks, such as filtering data, calculating values, and joining tables.</a:t>
            </a:r>
          </a:p>
          <a:p>
            <a:pPr marL="0" indent="0">
              <a:buNone/>
            </a:pPr>
            <a:r>
              <a:rPr lang="en-GB" sz="1100" dirty="0"/>
              <a:t>Views</a:t>
            </a:r>
          </a:p>
          <a:p>
            <a:r>
              <a:rPr lang="en-GB" sz="1100" dirty="0"/>
              <a:t>Views are virtual tables that are created from a SELECT statement.</a:t>
            </a:r>
          </a:p>
          <a:p>
            <a:r>
              <a:rPr lang="en-GB" sz="1100" dirty="0"/>
              <a:t>Views do not store data themselves.</a:t>
            </a:r>
          </a:p>
          <a:p>
            <a:r>
              <a:rPr lang="en-GB" sz="1100" dirty="0"/>
              <a:t>They are simply a way to see the data from one or more tables in a different way.</a:t>
            </a:r>
          </a:p>
          <a:p>
            <a:pPr marL="0" indent="0">
              <a:buNone/>
            </a:pPr>
            <a:r>
              <a:rPr lang="en-GB" sz="1100" dirty="0"/>
              <a:t>Stored Procedures</a:t>
            </a:r>
          </a:p>
          <a:p>
            <a:r>
              <a:rPr lang="en-GB" sz="1100" dirty="0"/>
              <a:t>Stored procedures are a way to encapsulate a set of SQL statements.</a:t>
            </a:r>
          </a:p>
          <a:p>
            <a:r>
              <a:rPr lang="en-GB" sz="1100" dirty="0"/>
              <a:t>Stored procedures can be used to perform a variety of tasks, such as inserting, updating, and deleting data.</a:t>
            </a:r>
          </a:p>
          <a:p>
            <a:r>
              <a:rPr lang="en-GB" sz="1100" dirty="0"/>
              <a:t>They can also be used to perform complex calculations.</a:t>
            </a:r>
          </a:p>
          <a:p>
            <a:pPr marL="0" indent="0">
              <a:buNone/>
            </a:pPr>
            <a:r>
              <a:rPr lang="en-GB" sz="1100" dirty="0"/>
              <a:t>Functions</a:t>
            </a:r>
          </a:p>
          <a:p>
            <a:r>
              <a:rPr lang="en-GB" sz="1100" dirty="0"/>
              <a:t>Functions are a way to perform a specific task on data.</a:t>
            </a:r>
          </a:p>
          <a:p>
            <a:r>
              <a:rPr lang="en-GB" sz="1100" dirty="0"/>
              <a:t>Functions can be used to calculate values, format data, and perform other tasks.</a:t>
            </a:r>
          </a:p>
          <a:p>
            <a:pPr marL="0" indent="0">
              <a:buNone/>
            </a:pPr>
            <a:r>
              <a:rPr lang="en-GB" sz="1100" dirty="0"/>
              <a:t>Indexes</a:t>
            </a:r>
          </a:p>
          <a:p>
            <a:r>
              <a:rPr lang="en-GB" sz="1100" dirty="0"/>
              <a:t>Indexes are used to improve the performance of queries.</a:t>
            </a:r>
          </a:p>
          <a:p>
            <a:r>
              <a:rPr lang="en-GB" sz="1100" dirty="0"/>
              <a:t>They store the location of data in a table, which allows the database to find the data more quickly.</a:t>
            </a:r>
          </a:p>
          <a:p>
            <a:r>
              <a:rPr lang="en-GB" sz="1100" dirty="0"/>
              <a:t>There are two main types of indexes: clustered and non-clustered indexes.</a:t>
            </a:r>
          </a:p>
          <a:p>
            <a:r>
              <a:rPr lang="en-GB" sz="1100" dirty="0"/>
              <a:t>Clustered indexes store the data in the table in the order of the index.</a:t>
            </a:r>
          </a:p>
          <a:p>
            <a:r>
              <a:rPr lang="en-GB" sz="1100" dirty="0"/>
              <a:t>Non-clustered indexes store the location of the data in the table, but the data itself is not stored in the index.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932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1DC7-05C9-9DF7-98F7-2427EA23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– Case Study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61FA-AD8F-D4F5-4887-4BD07BD5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Worked on a case study of a company which was trying to improve S/W Processes through </a:t>
            </a:r>
            <a:r>
              <a:rPr lang="en-GB" dirty="0" err="1"/>
              <a:t>devops</a:t>
            </a:r>
            <a:r>
              <a:rPr lang="en-GB" dirty="0"/>
              <a:t> and automated testing of their java application</a:t>
            </a:r>
          </a:p>
          <a:p>
            <a:r>
              <a:rPr lang="en-GB" dirty="0"/>
              <a:t>Designed Azure workflows for the use case and created epics, storyboards and sprint cycles for the project</a:t>
            </a:r>
          </a:p>
          <a:p>
            <a:r>
              <a:rPr lang="en-GB" dirty="0"/>
              <a:t>Using maven, automated the testing of the java code using an ubuntu VM.</a:t>
            </a:r>
          </a:p>
          <a:p>
            <a:r>
              <a:rPr lang="en-GB" dirty="0"/>
              <a:t>Made a docker file to deploy the application and finally reviewed all the steps in the S/W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585A-CEF0-27D7-2634-201C8E5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 – Data Fundamentals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6918-8FAE-8D35-73EB-718DF4D8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Data types and structures – </a:t>
            </a:r>
            <a:r>
              <a:rPr lang="en-GB" dirty="0"/>
              <a:t>Basics of data</a:t>
            </a:r>
          </a:p>
          <a:p>
            <a:r>
              <a:rPr lang="en-GB" b="1" dirty="0"/>
              <a:t>Data modelling </a:t>
            </a:r>
            <a:r>
              <a:rPr lang="en-GB" dirty="0"/>
              <a:t>- Data modelling is the process of creating a conceptual representation of data objects and their relationships to one another. It is a way of organizing data so that it can be easily understood and manipulated. Data models are used in a variety of applications, including database design, software development, and business intelligence.</a:t>
            </a:r>
          </a:p>
          <a:p>
            <a:r>
              <a:rPr lang="en-GB" b="1" dirty="0"/>
              <a:t>Data warehousing - </a:t>
            </a:r>
            <a:r>
              <a:rPr lang="en-GB" dirty="0"/>
              <a:t>Data warehousing is a process of collecting, storing, and analysing data from various sources within an organization. The data is stored in a central repository, called a data warehouse, and is used to support decision-making and business intelligence (BI) applications.</a:t>
            </a:r>
          </a:p>
          <a:p>
            <a:r>
              <a:rPr lang="en-GB" b="1" dirty="0"/>
              <a:t>Data analytics - </a:t>
            </a:r>
            <a:r>
              <a:rPr lang="en-GB" dirty="0"/>
              <a:t>Data analytics is the process of collecting, cleaning, </a:t>
            </a:r>
            <a:r>
              <a:rPr lang="en-GB" dirty="0" err="1"/>
              <a:t>analyzing</a:t>
            </a:r>
            <a:r>
              <a:rPr lang="en-GB" dirty="0"/>
              <a:t>, and interpreting data to gain insights that can be used to improve decision-making. Data analytics can be used in a variety of industries, including healthcare, finance, retail, and manufacturing.</a:t>
            </a:r>
          </a:p>
          <a:p>
            <a:r>
              <a:rPr lang="en-GB" b="1" dirty="0"/>
              <a:t>Data security - </a:t>
            </a:r>
            <a:r>
              <a:rPr lang="en-GB" dirty="0"/>
              <a:t>Data security is the practice of protecting sensitive data from unauthorized access, use, disclosure, disruption, modification, or destruction. It is a critical aspect of information security, which encompasses the protection of all of an organization's information assets, including its data, systems, and networks.</a:t>
            </a:r>
          </a:p>
          <a:p>
            <a:r>
              <a:rPr lang="en-GB" b="1" dirty="0"/>
              <a:t>Azure data services - </a:t>
            </a:r>
            <a:r>
              <a:rPr lang="en-GB" dirty="0"/>
              <a:t>Azure data services are a suite of cloud-based services that help organizations store, manage, and analyse data. Azure data services offer a wide range of features and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839E-D9C9-8D6A-1312-6C082219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9" y="517906"/>
            <a:ext cx="9923232" cy="4697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/>
              <a:t>Introduction to Data Modelling</a:t>
            </a:r>
          </a:p>
          <a:p>
            <a:r>
              <a:rPr lang="en-GB" sz="1200" dirty="0"/>
              <a:t>Data modelling is the process of creating a conceptual representation of data.</a:t>
            </a:r>
          </a:p>
          <a:p>
            <a:r>
              <a:rPr lang="en-GB" sz="1200" dirty="0"/>
              <a:t>It is used to understand the data requirements of an organization and to design a database that meets those requirements.</a:t>
            </a:r>
          </a:p>
          <a:p>
            <a:r>
              <a:rPr lang="en-GB" sz="1200" dirty="0"/>
              <a:t>Data modelling is a critical step in the development of any database application.</a:t>
            </a:r>
          </a:p>
          <a:p>
            <a:pPr marL="0" indent="0">
              <a:buNone/>
            </a:pPr>
            <a:r>
              <a:rPr lang="en-GB" sz="1200" dirty="0"/>
              <a:t>Database Management Systems (DBMS)</a:t>
            </a:r>
          </a:p>
          <a:p>
            <a:r>
              <a:rPr lang="en-GB" sz="1200" dirty="0"/>
              <a:t>A DBMS is a software system that manages data in a database.</a:t>
            </a:r>
          </a:p>
          <a:p>
            <a:r>
              <a:rPr lang="en-GB" sz="1200" dirty="0"/>
              <a:t>It provides a way to store, retrieve, update, and delete data.</a:t>
            </a:r>
          </a:p>
          <a:p>
            <a:r>
              <a:rPr lang="en-GB" sz="1200" dirty="0"/>
              <a:t>There are many different DBMSs available, each with its own strengths and weaknesses.</a:t>
            </a:r>
          </a:p>
          <a:p>
            <a:pPr marL="0" indent="0">
              <a:buNone/>
            </a:pPr>
            <a:r>
              <a:rPr lang="en-GB" sz="1200" dirty="0"/>
              <a:t>Entity-Relationship (ER) Modelling</a:t>
            </a:r>
          </a:p>
          <a:p>
            <a:r>
              <a:rPr lang="en-GB" sz="1200" dirty="0"/>
              <a:t>ER modelling is a graphical technique for representing data.</a:t>
            </a:r>
          </a:p>
          <a:p>
            <a:r>
              <a:rPr lang="en-GB" sz="1200" dirty="0"/>
              <a:t>It uses entities, relationships, and attributes to represent data.</a:t>
            </a:r>
          </a:p>
          <a:p>
            <a:r>
              <a:rPr lang="en-GB" sz="1200" dirty="0"/>
              <a:t>ER modelling is a popular technique for data modelling because it is easy to understand and use.</a:t>
            </a:r>
          </a:p>
          <a:p>
            <a:pPr marL="0" indent="0">
              <a:buNone/>
            </a:pPr>
            <a:r>
              <a:rPr lang="en-GB" sz="1200" dirty="0"/>
              <a:t>Normalization</a:t>
            </a:r>
          </a:p>
          <a:p>
            <a:r>
              <a:rPr lang="en-GB" sz="1200" dirty="0"/>
              <a:t>Normalization is a process of organizing data in a database to minimize redundancy and improve data integrity.</a:t>
            </a:r>
          </a:p>
          <a:p>
            <a:r>
              <a:rPr lang="en-GB" sz="1200" dirty="0"/>
              <a:t>There are three normal forms (1NF, 2NF, and 3NF) and two advanced normal forms (BCNF and 4NF).</a:t>
            </a:r>
          </a:p>
          <a:p>
            <a:r>
              <a:rPr lang="en-GB" sz="1200" dirty="0"/>
              <a:t>Normalization is an important part of data modelling because it helps to ensure that data is accurate and consistent.</a:t>
            </a:r>
          </a:p>
          <a:p>
            <a:pPr marL="0" indent="0">
              <a:buNone/>
            </a:pPr>
            <a:r>
              <a:rPr lang="en-GB" sz="1200" dirty="0"/>
              <a:t>Dimensional Modelling</a:t>
            </a:r>
          </a:p>
          <a:p>
            <a:r>
              <a:rPr lang="en-GB" sz="1200" dirty="0"/>
              <a:t>Dimensional modelling is a data modelling technique used for data warehouses.</a:t>
            </a:r>
          </a:p>
          <a:p>
            <a:r>
              <a:rPr lang="en-GB" sz="1200" dirty="0"/>
              <a:t>It uses a star schema or snowflake schema to represent data.</a:t>
            </a:r>
          </a:p>
          <a:p>
            <a:r>
              <a:rPr lang="en-GB" sz="1200" dirty="0"/>
              <a:t>Dimensional modelling is a popular technique for data warehouses because it is efficient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62819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A186-53E9-837D-434A-BC6B68C0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 – Big Data and Azure Fundamentals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E30F-09AD-96D6-3748-2CD12517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433"/>
            <a:ext cx="9000740" cy="4244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/>
              <a:t>Overview of Big Data</a:t>
            </a:r>
          </a:p>
          <a:p>
            <a:r>
              <a:rPr lang="en-GB" sz="800" dirty="0"/>
              <a:t>Big data is a collection of data that is too large and complex to be processed using traditional data processing methods.</a:t>
            </a:r>
          </a:p>
          <a:p>
            <a:r>
              <a:rPr lang="en-GB" sz="800" dirty="0"/>
              <a:t>Big data is characterized by its volume, velocity, variety, and veracity.</a:t>
            </a:r>
          </a:p>
          <a:p>
            <a:r>
              <a:rPr lang="en-GB" sz="800" dirty="0"/>
              <a:t>The volume of big data refers to the large amount of data that is collected.</a:t>
            </a:r>
          </a:p>
          <a:p>
            <a:r>
              <a:rPr lang="en-GB" sz="800" dirty="0"/>
              <a:t>The velocity of big data refers to the speed at which data is generated and collected.</a:t>
            </a:r>
          </a:p>
          <a:p>
            <a:r>
              <a:rPr lang="en-GB" sz="800" dirty="0"/>
              <a:t>The variety of big data refers to the different types of data that are collected.</a:t>
            </a:r>
          </a:p>
          <a:p>
            <a:r>
              <a:rPr lang="en-GB" sz="800" dirty="0"/>
              <a:t>The veracity of big data refers to the accuracy and completeness of the data.</a:t>
            </a:r>
          </a:p>
          <a:p>
            <a:pPr marL="0" indent="0">
              <a:buNone/>
            </a:pPr>
            <a:r>
              <a:rPr lang="en-GB" sz="800" dirty="0"/>
              <a:t>Types of Big Data</a:t>
            </a:r>
          </a:p>
          <a:p>
            <a:r>
              <a:rPr lang="en-GB" sz="800" dirty="0"/>
              <a:t>Structured data is data that is organized in a predefined format, such as a table.</a:t>
            </a:r>
          </a:p>
          <a:p>
            <a:r>
              <a:rPr lang="en-GB" sz="800" dirty="0"/>
              <a:t>Unstructured data is data that is not organized in a predefined format, such as text, images, and videos.</a:t>
            </a:r>
          </a:p>
          <a:p>
            <a:r>
              <a:rPr lang="en-GB" sz="800" dirty="0"/>
              <a:t>Semi-structured data is data that has some structure, but not as much as structured data.</a:t>
            </a:r>
          </a:p>
          <a:p>
            <a:pPr marL="0" indent="0">
              <a:buNone/>
            </a:pPr>
            <a:r>
              <a:rPr lang="en-GB" sz="800" dirty="0"/>
              <a:t>Tools Used to Solve Big Data Problems</a:t>
            </a:r>
          </a:p>
          <a:p>
            <a:r>
              <a:rPr lang="en-GB" sz="800" dirty="0"/>
              <a:t>There are a variety of tools that can be used to solve big data problems.</a:t>
            </a:r>
          </a:p>
          <a:p>
            <a:r>
              <a:rPr lang="en-GB" sz="800" dirty="0"/>
              <a:t>Some of the most common tools include:</a:t>
            </a:r>
          </a:p>
          <a:p>
            <a:r>
              <a:rPr lang="en-GB" sz="800" dirty="0"/>
              <a:t>Hadoop: Hadoop is an open-source framework for storing and processing big data.</a:t>
            </a:r>
          </a:p>
          <a:p>
            <a:r>
              <a:rPr lang="en-GB" sz="800" dirty="0"/>
              <a:t>Hive: Hive is a SQL-like language for querying data stored in Hadoop.</a:t>
            </a:r>
          </a:p>
          <a:p>
            <a:r>
              <a:rPr lang="en-GB" sz="800" dirty="0"/>
              <a:t>Pig: Pig is a scripting language for data analysis.</a:t>
            </a:r>
          </a:p>
          <a:p>
            <a:r>
              <a:rPr lang="en-GB" sz="800" dirty="0"/>
              <a:t>Spark: Spark is a fast and scalable data processing engine.</a:t>
            </a:r>
          </a:p>
          <a:p>
            <a:r>
              <a:rPr lang="en-GB" sz="800" dirty="0"/>
              <a:t>Storm: Storm is a real-time data processing engine.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35667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C5B-2B44-1B00-22CC-4091DECE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4" y="6475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Data Lakes</a:t>
            </a:r>
          </a:p>
          <a:p>
            <a:r>
              <a:rPr lang="en-GB" sz="1100" dirty="0"/>
              <a:t>A data lake is a centralized repository for storing all of an organization's data, regardless of its format or structure.</a:t>
            </a:r>
          </a:p>
          <a:p>
            <a:r>
              <a:rPr lang="en-GB" sz="1100" dirty="0"/>
              <a:t>Data lakes are used to store big data and to make it accessible for analysis.</a:t>
            </a:r>
          </a:p>
          <a:p>
            <a:r>
              <a:rPr lang="en-GB" sz="1100" dirty="0"/>
              <a:t>Data lakes can be built on-premises or in the cloud.</a:t>
            </a:r>
          </a:p>
          <a:p>
            <a:pPr marL="0" indent="0">
              <a:buNone/>
            </a:pPr>
            <a:r>
              <a:rPr lang="en-GB" sz="1100" dirty="0"/>
              <a:t>Data Lakehouse Concepts</a:t>
            </a:r>
          </a:p>
          <a:p>
            <a:r>
              <a:rPr lang="en-GB" sz="1100" dirty="0"/>
              <a:t>A data </a:t>
            </a:r>
            <a:r>
              <a:rPr lang="en-GB" sz="1100" dirty="0" err="1"/>
              <a:t>lakehouse</a:t>
            </a:r>
            <a:r>
              <a:rPr lang="en-GB" sz="1100" dirty="0"/>
              <a:t> is a hybrid data architecture that combines the benefits of a data lake and a data warehouse.</a:t>
            </a:r>
          </a:p>
          <a:p>
            <a:r>
              <a:rPr lang="en-GB" sz="1100" dirty="0"/>
              <a:t>Data </a:t>
            </a:r>
            <a:r>
              <a:rPr lang="en-GB" sz="1100" dirty="0" err="1"/>
              <a:t>lakehouses</a:t>
            </a:r>
            <a:r>
              <a:rPr lang="en-GB" sz="1100" dirty="0"/>
              <a:t> are used to store and analyse all of an organization's data, regardless of its format or structure.</a:t>
            </a:r>
          </a:p>
          <a:p>
            <a:r>
              <a:rPr lang="en-GB" sz="1100" dirty="0"/>
              <a:t>Data </a:t>
            </a:r>
            <a:r>
              <a:rPr lang="en-GB" sz="1100" dirty="0" err="1"/>
              <a:t>lakehouses</a:t>
            </a:r>
            <a:r>
              <a:rPr lang="en-GB" sz="1100" dirty="0"/>
              <a:t> are more scalable and flexible than data warehouses, but they are also more complex to manage.</a:t>
            </a:r>
          </a:p>
          <a:p>
            <a:pPr marL="0" indent="0">
              <a:buNone/>
            </a:pPr>
            <a:r>
              <a:rPr lang="en-GB" sz="1100" dirty="0"/>
              <a:t>Security and Network Security Features</a:t>
            </a:r>
          </a:p>
          <a:p>
            <a:r>
              <a:rPr lang="en-GB" sz="1100" dirty="0"/>
              <a:t>Big data systems must be secure to protect the confidentiality, integrity, and availability of data.</a:t>
            </a:r>
          </a:p>
          <a:p>
            <a:r>
              <a:rPr lang="en-GB" sz="1100" dirty="0"/>
              <a:t>Some of the key security features for big data systems include:</a:t>
            </a:r>
          </a:p>
          <a:p>
            <a:r>
              <a:rPr lang="en-GB" sz="1100" dirty="0"/>
              <a:t>Authentication and authorization: This ensures that only authorized users can access data.</a:t>
            </a:r>
          </a:p>
          <a:p>
            <a:r>
              <a:rPr lang="en-GB" sz="1100" dirty="0"/>
              <a:t>Data encryption: This protects data from unauthorized access.</a:t>
            </a:r>
          </a:p>
          <a:p>
            <a:r>
              <a:rPr lang="en-GB" sz="1100" dirty="0"/>
              <a:t>Network security: This protects data from unauthorized access over the network.</a:t>
            </a:r>
          </a:p>
          <a:p>
            <a:r>
              <a:rPr lang="en-GB" sz="1100" dirty="0"/>
              <a:t>Data loss prevention: This prevents data from being lost or stolen.</a:t>
            </a:r>
          </a:p>
          <a:p>
            <a:pPr marL="0" indent="0">
              <a:buNone/>
            </a:pPr>
            <a:r>
              <a:rPr lang="en-GB" sz="1100" dirty="0"/>
              <a:t>Identity, Governance, Privacy, and Compliance Features</a:t>
            </a:r>
          </a:p>
          <a:p>
            <a:r>
              <a:rPr lang="en-GB" sz="1100" dirty="0"/>
              <a:t>Big data systems must also be governed to ensure that data is used in a responsible and ethical manner.</a:t>
            </a:r>
          </a:p>
          <a:p>
            <a:r>
              <a:rPr lang="en-GB" sz="1100" dirty="0"/>
              <a:t>Some of the key governance features for big data systems include:</a:t>
            </a:r>
          </a:p>
          <a:p>
            <a:r>
              <a:rPr lang="en-GB" sz="1100" dirty="0"/>
              <a:t>Identity and access management: This ensures that only authorized users have access to data.</a:t>
            </a:r>
          </a:p>
          <a:p>
            <a:r>
              <a:rPr lang="en-GB" sz="1100" dirty="0"/>
              <a:t>Data quality: This ensures that data is accurate and complete.</a:t>
            </a:r>
          </a:p>
          <a:p>
            <a:r>
              <a:rPr lang="en-GB" sz="1100" dirty="0"/>
              <a:t>Data privacy: This protects the privacy of individuals whose data is collected.</a:t>
            </a:r>
          </a:p>
          <a:p>
            <a:r>
              <a:rPr lang="en-GB" sz="1100" dirty="0"/>
              <a:t>Data compliance: This ensures that data is compliant with regulations.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015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55A-A7EB-C864-EB34-BC8FB25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 – Azure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1E24-A4A6-ABDD-CA2D-C4DFDC7E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87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/>
              <a:t>Introduction to SQL</a:t>
            </a:r>
          </a:p>
          <a:p>
            <a:r>
              <a:rPr lang="en-GB" sz="900" dirty="0"/>
              <a:t>SQL is a language used to manage data in a relational database.</a:t>
            </a:r>
          </a:p>
          <a:p>
            <a:r>
              <a:rPr lang="en-GB" sz="900" dirty="0"/>
              <a:t>It is a standard language that is supported by most database management systems (DBMSs).</a:t>
            </a:r>
          </a:p>
          <a:p>
            <a:r>
              <a:rPr lang="en-GB" sz="900" dirty="0"/>
              <a:t>SQL consists of a set of statements that are used to create, alter, delete, and query data in a database.</a:t>
            </a:r>
          </a:p>
          <a:p>
            <a:pPr marL="0" indent="0">
              <a:buNone/>
            </a:pPr>
            <a:r>
              <a:rPr lang="en-GB" sz="900" dirty="0"/>
              <a:t>Data Definition Language (DDL)</a:t>
            </a:r>
          </a:p>
          <a:p>
            <a:r>
              <a:rPr lang="en-GB" sz="900" dirty="0"/>
              <a:t>DDL statements are used to define the structure of a database.</a:t>
            </a:r>
          </a:p>
          <a:p>
            <a:r>
              <a:rPr lang="en-GB" sz="900" dirty="0"/>
              <a:t>They are used to create, alter, and delete database objects such as tables, views, and indexes.</a:t>
            </a:r>
          </a:p>
          <a:p>
            <a:r>
              <a:rPr lang="en-GB" sz="900" dirty="0"/>
              <a:t>Some of the common DDL statements include:</a:t>
            </a:r>
          </a:p>
          <a:p>
            <a:r>
              <a:rPr lang="en-GB" sz="900" dirty="0"/>
              <a:t>CREATE TABLE: This statement is used to create a new table.</a:t>
            </a:r>
          </a:p>
          <a:p>
            <a:r>
              <a:rPr lang="en-GB" sz="900" dirty="0"/>
              <a:t>ALTER TABLE: This statement is used to modify an existing table.</a:t>
            </a:r>
          </a:p>
          <a:p>
            <a:r>
              <a:rPr lang="en-GB" sz="900" dirty="0"/>
              <a:t>DROP TABLE: This statement is used to delete a table.</a:t>
            </a:r>
          </a:p>
          <a:p>
            <a:pPr marL="0" indent="0">
              <a:buNone/>
            </a:pPr>
            <a:r>
              <a:rPr lang="en-GB" sz="900" dirty="0"/>
              <a:t>Data Manipulation Language (DML)</a:t>
            </a:r>
          </a:p>
          <a:p>
            <a:r>
              <a:rPr lang="en-GB" sz="900" dirty="0"/>
              <a:t>DML statements are used to manipulate data in a database.</a:t>
            </a:r>
          </a:p>
          <a:p>
            <a:r>
              <a:rPr lang="en-GB" sz="900" dirty="0"/>
              <a:t>They are used to insert, update, delete, and query data in a table.</a:t>
            </a:r>
          </a:p>
          <a:p>
            <a:r>
              <a:rPr lang="en-GB" sz="900" dirty="0"/>
              <a:t>Some of the common DML statements include:</a:t>
            </a:r>
          </a:p>
          <a:p>
            <a:r>
              <a:rPr lang="en-GB" sz="900" dirty="0"/>
              <a:t>INSERT INTO: This statement is used to insert new data into a table.</a:t>
            </a:r>
          </a:p>
          <a:p>
            <a:r>
              <a:rPr lang="en-GB" sz="900" dirty="0"/>
              <a:t>UPDATE: This statement is used to update existing data in a table.</a:t>
            </a:r>
          </a:p>
          <a:p>
            <a:r>
              <a:rPr lang="en-GB" sz="900" dirty="0"/>
              <a:t>DELETE: This statement is used to delete data from a table.</a:t>
            </a:r>
          </a:p>
          <a:p>
            <a:r>
              <a:rPr lang="en-GB" sz="900" dirty="0"/>
              <a:t>SELECT: This statement is used to query data from a table.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83193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D03A-0006-7164-7248-12031801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82" y="55836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/>
              <a:t>Data Control Language (DCL)</a:t>
            </a:r>
          </a:p>
          <a:p>
            <a:r>
              <a:rPr lang="en-GB" sz="1000" dirty="0"/>
              <a:t>DCL statements are used to control access to a database.</a:t>
            </a:r>
          </a:p>
          <a:p>
            <a:r>
              <a:rPr lang="en-GB" sz="1000" dirty="0"/>
              <a:t>They are used to grant and revoke permissions to users and groups.</a:t>
            </a:r>
          </a:p>
          <a:p>
            <a:r>
              <a:rPr lang="en-GB" sz="1000" dirty="0"/>
              <a:t>Some of the common DCL statements include:</a:t>
            </a:r>
          </a:p>
          <a:p>
            <a:r>
              <a:rPr lang="en-GB" sz="1000" dirty="0"/>
              <a:t>GRANT: This statement is used to grant permissions to users and groups.</a:t>
            </a:r>
          </a:p>
          <a:p>
            <a:r>
              <a:rPr lang="en-GB" sz="1000" dirty="0"/>
              <a:t>REVOKE: This statement is used to revoke permissions from users and groups.</a:t>
            </a:r>
          </a:p>
          <a:p>
            <a:pPr marL="0" indent="0">
              <a:buNone/>
            </a:pPr>
            <a:r>
              <a:rPr lang="en-GB" sz="1000" dirty="0"/>
              <a:t>CRUD Operations</a:t>
            </a:r>
          </a:p>
          <a:p>
            <a:r>
              <a:rPr lang="en-GB" sz="1000" dirty="0"/>
              <a:t>CRUD stands for Create, Read, Update, and Delete.</a:t>
            </a:r>
          </a:p>
          <a:p>
            <a:r>
              <a:rPr lang="en-GB" sz="1000" dirty="0"/>
              <a:t>These are the four basic operations that can be performed on data in a database.</a:t>
            </a:r>
          </a:p>
          <a:p>
            <a:r>
              <a:rPr lang="en-GB" sz="1000" dirty="0"/>
              <a:t>DDL statements are used to perform Create and Delete operations.</a:t>
            </a:r>
          </a:p>
          <a:p>
            <a:r>
              <a:rPr lang="en-GB" sz="1000" dirty="0"/>
              <a:t>DML statements are used to perform Read and Update operations.</a:t>
            </a:r>
          </a:p>
          <a:p>
            <a:pPr marL="0" indent="0">
              <a:buNone/>
            </a:pPr>
            <a:r>
              <a:rPr lang="en-GB" sz="1000" dirty="0"/>
              <a:t>Constraints</a:t>
            </a:r>
          </a:p>
          <a:p>
            <a:r>
              <a:rPr lang="en-GB" sz="1000" dirty="0"/>
              <a:t>Constraints are rules that are imposed on data in a database.</a:t>
            </a:r>
          </a:p>
          <a:p>
            <a:r>
              <a:rPr lang="en-GB" sz="1000" dirty="0"/>
              <a:t>They are used to ensure the integrity of data.</a:t>
            </a:r>
          </a:p>
          <a:p>
            <a:r>
              <a:rPr lang="en-GB" sz="1000" dirty="0"/>
              <a:t>Some of the common constraints include:</a:t>
            </a:r>
          </a:p>
          <a:p>
            <a:r>
              <a:rPr lang="en-GB" sz="1000" dirty="0"/>
              <a:t>Primary key constraint: This constraint ensures that each row in a table has a unique value.</a:t>
            </a:r>
          </a:p>
          <a:p>
            <a:r>
              <a:rPr lang="en-GB" sz="1000" dirty="0"/>
              <a:t>Foreign key constraint: This constraint ensures that the value of a column in one table is also present in another table.</a:t>
            </a:r>
          </a:p>
          <a:p>
            <a:r>
              <a:rPr lang="en-GB" sz="1000" dirty="0"/>
              <a:t>Unique constraint: This constraint ensures that each value in a column is unique.</a:t>
            </a:r>
          </a:p>
          <a:p>
            <a:r>
              <a:rPr lang="en-GB" sz="1000" dirty="0"/>
              <a:t>Null constraint: This constraint allows a column to have null values.</a:t>
            </a:r>
          </a:p>
          <a:p>
            <a:r>
              <a:rPr lang="en-GB" sz="1000" dirty="0"/>
              <a:t>Check constraint: This constraint ensures that the value of a column meets certain criteria.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596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A32-2633-DA21-6031-869E7FBC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Day 5 – Azure SQL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B931-0836-B9BA-BAB9-947F997A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69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dirty="0"/>
              <a:t>Joins</a:t>
            </a:r>
          </a:p>
          <a:p>
            <a:r>
              <a:rPr lang="en-GB" sz="1050" dirty="0"/>
              <a:t>Joins are used to combine data from two or more tables.</a:t>
            </a:r>
          </a:p>
          <a:p>
            <a:r>
              <a:rPr lang="en-GB" sz="1050" dirty="0"/>
              <a:t>There are many different types of joins, but the most common are inner joins, outer joins, and self joins.</a:t>
            </a:r>
          </a:p>
          <a:p>
            <a:r>
              <a:rPr lang="en-GB" sz="1050" dirty="0"/>
              <a:t>Inner joins return rows where there is a match between the two tables.</a:t>
            </a:r>
          </a:p>
          <a:p>
            <a:r>
              <a:rPr lang="en-GB" sz="1050" dirty="0"/>
              <a:t>Outer joins return all rows from the first table, even if there is no match in the second table.</a:t>
            </a:r>
          </a:p>
          <a:p>
            <a:r>
              <a:rPr lang="en-GB" sz="1050" dirty="0"/>
              <a:t>Self joins join a table to itself.</a:t>
            </a:r>
          </a:p>
          <a:p>
            <a:pPr marL="0" indent="0">
              <a:buNone/>
            </a:pPr>
            <a:r>
              <a:rPr lang="en-GB" sz="1050" dirty="0"/>
              <a:t>Union</a:t>
            </a:r>
          </a:p>
          <a:p>
            <a:r>
              <a:rPr lang="en-GB" sz="1050" dirty="0"/>
              <a:t>Union is used to combine the results of two or more SELECT statements.</a:t>
            </a:r>
          </a:p>
          <a:p>
            <a:r>
              <a:rPr lang="en-GB" sz="1050" dirty="0"/>
              <a:t>The rows in the resulting table are unique.</a:t>
            </a:r>
          </a:p>
          <a:p>
            <a:r>
              <a:rPr lang="en-GB" sz="1050" dirty="0"/>
              <a:t>Duplicate rows are not included.</a:t>
            </a:r>
          </a:p>
          <a:p>
            <a:pPr marL="0" indent="0">
              <a:buNone/>
            </a:pPr>
            <a:r>
              <a:rPr lang="en-GB" sz="1050" dirty="0"/>
              <a:t>Union ALL</a:t>
            </a:r>
          </a:p>
          <a:p>
            <a:r>
              <a:rPr lang="en-GB" sz="1050" dirty="0"/>
              <a:t>Union ALL is similar to union, but it does not remove duplicate rows.</a:t>
            </a:r>
          </a:p>
          <a:p>
            <a:r>
              <a:rPr lang="en-GB" sz="1050" dirty="0"/>
              <a:t>All rows from the two SELECT statements are included in the resulting table.</a:t>
            </a:r>
          </a:p>
          <a:p>
            <a:pPr marL="0" indent="0">
              <a:buNone/>
            </a:pPr>
            <a:r>
              <a:rPr lang="en-GB" sz="1050" dirty="0"/>
              <a:t>Intersection</a:t>
            </a:r>
          </a:p>
          <a:p>
            <a:r>
              <a:rPr lang="en-GB" sz="1050" dirty="0"/>
              <a:t>Intersection is used to find rows that are common to two or more tables.</a:t>
            </a:r>
          </a:p>
          <a:p>
            <a:r>
              <a:rPr lang="en-GB" sz="1050" dirty="0"/>
              <a:t>Only rows that are present in all of the tables are included in the resulting table.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470034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2074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Journey Presentation</vt:lpstr>
      <vt:lpstr>DAY 1 – Case Study Development</vt:lpstr>
      <vt:lpstr>Day 2 – Data Fundamentals</vt:lpstr>
      <vt:lpstr>PowerPoint Presentation</vt:lpstr>
      <vt:lpstr>Day 3 – Big Data and Azure Fundamentals</vt:lpstr>
      <vt:lpstr>PowerPoint Presentation</vt:lpstr>
      <vt:lpstr>Day 4 – Azure SQL</vt:lpstr>
      <vt:lpstr>PowerPoint Presentation</vt:lpstr>
      <vt:lpstr>Day 5 – Azure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>Ananthakumar</dc:creator>
  <cp:lastModifiedBy>Ananthakumar</cp:lastModifiedBy>
  <cp:revision>17</cp:revision>
  <dcterms:created xsi:type="dcterms:W3CDTF">2023-09-01T03:35:54Z</dcterms:created>
  <dcterms:modified xsi:type="dcterms:W3CDTF">2023-09-01T08:14:26Z</dcterms:modified>
</cp:coreProperties>
</file>