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6" r:id="rId3"/>
    <p:sldId id="257" r:id="rId5"/>
    <p:sldId id="258" r:id="rId6"/>
    <p:sldId id="269" r:id="rId7"/>
    <p:sldId id="265" r:id="rId8"/>
    <p:sldId id="259" r:id="rId9"/>
    <p:sldId id="272" r:id="rId10"/>
    <p:sldId id="263" r:id="rId11"/>
    <p:sldId id="285" r:id="rId12"/>
    <p:sldId id="279" r:id="rId13"/>
    <p:sldId id="291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0D8"/>
    <a:srgbClr val="483018"/>
    <a:srgbClr val="C0A878"/>
    <a:srgbClr val="F3DEB8"/>
    <a:srgbClr val="0A9B06"/>
    <a:srgbClr val="E8EFC1"/>
    <a:srgbClr val="307800"/>
    <a:srgbClr val="1E4C7E"/>
    <a:srgbClr val="EAEAEA"/>
    <a:srgbClr val="BA3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440"/>
      </p:cViewPr>
      <p:guideLst>
        <p:guide orient="horz" pos="1584"/>
        <p:guide pos="2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D63C5-CED3-4198-ADFC-235C7510EC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8" y="0"/>
            <a:ext cx="9129103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5616" y="1779661"/>
            <a:ext cx="48245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rgbClr val="3090D8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微软雅黑" panose="020B0503020204020204" pitchFamily="34" charset="-122"/>
              </a:rPr>
              <a:t>天气查询项目汇报</a:t>
            </a:r>
            <a:endParaRPr lang="zh-CN" altLang="en-US" sz="3600" b="1" spc="300" dirty="0">
              <a:solidFill>
                <a:srgbClr val="3090D8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05540" y="2425993"/>
            <a:ext cx="2044700" cy="33718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rgbClr val="3090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rgbClr val="3090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</a:t>
            </a:r>
            <a:r>
              <a:rPr lang="zh-CN" altLang="en-US" sz="1600" dirty="0" smtClean="0">
                <a:solidFill>
                  <a:srgbClr val="3090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：贺铭成</a:t>
            </a:r>
            <a:endParaRPr lang="zh-CN" altLang="en-US" sz="1600" dirty="0">
              <a:solidFill>
                <a:srgbClr val="3090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936776" y="0"/>
            <a:ext cx="3199775" cy="51435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5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989" y="209173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反思与总结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五边形 23"/>
          <p:cNvSpPr/>
          <p:nvPr/>
        </p:nvSpPr>
        <p:spPr>
          <a:xfrm rot="16200000" flipV="1">
            <a:off x="7824983" y="4096541"/>
            <a:ext cx="1509742" cy="625252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302330" y="1369791"/>
            <a:ext cx="462971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在本次项目中，如果对功能前后的衔接更加细腻，则会增加观赏性；同时，在学习过程中，曾因为疏忽写错一个字母而导致代码出错，耽误了大量时间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74337" y="1032442"/>
            <a:ext cx="2020887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细节决定成败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02330" y="2633124"/>
            <a:ext cx="462971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我们使用最简单的字典，列表就可以进行数据爬去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74650" y="2346325"/>
            <a:ext cx="253047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基础的就是最重要的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74650" y="3340735"/>
            <a:ext cx="32385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天马行空的前提是逻辑的严瑾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458916" y="2"/>
            <a:ext cx="625252" cy="3081902"/>
            <a:chOff x="5458916" y="380579"/>
            <a:chExt cx="625252" cy="3081902"/>
          </a:xfrm>
          <a:solidFill>
            <a:srgbClr val="3090D8"/>
          </a:solidFill>
        </p:grpSpPr>
        <p:sp>
          <p:nvSpPr>
            <p:cNvPr id="32" name="五边形 31"/>
            <p:cNvSpPr/>
            <p:nvPr/>
          </p:nvSpPr>
          <p:spPr>
            <a:xfrm rot="5400000">
              <a:off x="4230591" y="1608904"/>
              <a:ext cx="3081902" cy="62525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41998" y="1514855"/>
              <a:ext cx="459740" cy="1005840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立身行己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331124" y="2"/>
            <a:ext cx="625252" cy="4311362"/>
            <a:chOff x="7331124" y="380579"/>
            <a:chExt cx="625252" cy="4311362"/>
          </a:xfrm>
          <a:solidFill>
            <a:srgbClr val="3090D8"/>
          </a:solidFill>
        </p:grpSpPr>
        <p:sp>
          <p:nvSpPr>
            <p:cNvPr id="35" name="五边形 34"/>
            <p:cNvSpPr/>
            <p:nvPr/>
          </p:nvSpPr>
          <p:spPr>
            <a:xfrm rot="5400000">
              <a:off x="5488069" y="2223634"/>
              <a:ext cx="4311362" cy="62525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14309" y="1514689"/>
              <a:ext cx="459740" cy="2206625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生而有涯，学而无涯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395020" y="2139680"/>
            <a:ext cx="625252" cy="3024359"/>
            <a:chOff x="6395020" y="2376257"/>
            <a:chExt cx="625252" cy="3024359"/>
          </a:xfrm>
          <a:solidFill>
            <a:srgbClr val="3090D8"/>
          </a:solidFill>
        </p:grpSpPr>
        <p:sp>
          <p:nvSpPr>
            <p:cNvPr id="38" name="五边形 37"/>
            <p:cNvSpPr/>
            <p:nvPr/>
          </p:nvSpPr>
          <p:spPr>
            <a:xfrm rot="16200000" flipV="1">
              <a:off x="5195466" y="3575810"/>
              <a:ext cx="3024359" cy="62525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78103" y="3386197"/>
              <a:ext cx="459740" cy="1005840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笃学践行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4" grpId="0" animBg="1"/>
      <p:bldP spid="25" grpId="0"/>
      <p:bldP spid="26" grpId="0"/>
      <p:bldP spid="27" grpId="0"/>
      <p:bldP spid="28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49208" y="19548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8" y="0"/>
            <a:ext cx="9129103" cy="514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936776" y="0"/>
            <a:ext cx="3199775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600" y="1995686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rgbClr val="3090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汇报完毕，谢谢观赏</a:t>
            </a:r>
            <a:endParaRPr lang="zh-CN" altLang="en-US" sz="3600" b="1" spc="300" dirty="0">
              <a:solidFill>
                <a:srgbClr val="3090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88867" y="1689652"/>
            <a:ext cx="400989" cy="432048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0009" y="17210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25859" y="1689652"/>
            <a:ext cx="3362365" cy="432048"/>
            <a:chOff x="3369875" y="1633364"/>
            <a:chExt cx="3362365" cy="432048"/>
          </a:xfrm>
        </p:grpSpPr>
        <p:sp>
          <p:nvSpPr>
            <p:cNvPr id="9" name="矩形 8"/>
            <p:cNvSpPr/>
            <p:nvPr/>
          </p:nvSpPr>
          <p:spPr>
            <a:xfrm>
              <a:off x="3369875" y="1633364"/>
              <a:ext cx="3362365" cy="432048"/>
            </a:xfrm>
            <a:prstGeom prst="rect">
              <a:avLst/>
            </a:prstGeom>
            <a:solidFill>
              <a:srgbClr val="309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69175" y="1664871"/>
              <a:ext cx="9956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欢迎界面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788867" y="2319722"/>
            <a:ext cx="400989" cy="432048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0009" y="235108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25859" y="2319722"/>
            <a:ext cx="3362365" cy="432048"/>
            <a:chOff x="3369875" y="2263434"/>
            <a:chExt cx="3362365" cy="432048"/>
          </a:xfrm>
        </p:grpSpPr>
        <p:sp>
          <p:nvSpPr>
            <p:cNvPr id="14" name="矩形 13"/>
            <p:cNvSpPr/>
            <p:nvPr/>
          </p:nvSpPr>
          <p:spPr>
            <a:xfrm>
              <a:off x="3369875" y="2263434"/>
              <a:ext cx="3362365" cy="432048"/>
            </a:xfrm>
            <a:prstGeom prst="rect">
              <a:avLst/>
            </a:prstGeom>
            <a:solidFill>
              <a:srgbClr val="309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69175" y="2346376"/>
              <a:ext cx="9956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城市确定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788867" y="2949792"/>
            <a:ext cx="400989" cy="432048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80009" y="29811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225859" y="2949792"/>
            <a:ext cx="3362365" cy="432048"/>
            <a:chOff x="3369875" y="2893504"/>
            <a:chExt cx="3362365" cy="432048"/>
          </a:xfrm>
        </p:grpSpPr>
        <p:sp>
          <p:nvSpPr>
            <p:cNvPr id="19" name="矩形 18"/>
            <p:cNvSpPr/>
            <p:nvPr/>
          </p:nvSpPr>
          <p:spPr>
            <a:xfrm>
              <a:off x="3369875" y="2893504"/>
              <a:ext cx="3362365" cy="432048"/>
            </a:xfrm>
            <a:prstGeom prst="rect">
              <a:avLst/>
            </a:prstGeom>
            <a:solidFill>
              <a:srgbClr val="309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天气查询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320" y="2940251"/>
              <a:ext cx="309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788867" y="3579862"/>
            <a:ext cx="400989" cy="432048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0009" y="36112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225859" y="3579862"/>
            <a:ext cx="3362365" cy="432048"/>
            <a:chOff x="3369875" y="3523574"/>
            <a:chExt cx="3362365" cy="432048"/>
          </a:xfrm>
        </p:grpSpPr>
        <p:sp>
          <p:nvSpPr>
            <p:cNvPr id="24" name="矩形 23"/>
            <p:cNvSpPr/>
            <p:nvPr/>
          </p:nvSpPr>
          <p:spPr>
            <a:xfrm>
              <a:off x="3369875" y="3523574"/>
              <a:ext cx="3362365" cy="432048"/>
            </a:xfrm>
            <a:prstGeom prst="rect">
              <a:avLst/>
            </a:prstGeom>
            <a:solidFill>
              <a:srgbClr val="309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69175" y="3523966"/>
              <a:ext cx="1198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反思与总结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1" name="五边形 30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7989" y="20917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8301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2000" b="1" dirty="0">
              <a:solidFill>
                <a:srgbClr val="48301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animBg="1"/>
      <p:bldP spid="12" grpId="0"/>
      <p:bldP spid="16" grpId="0" animBg="1"/>
      <p:bldP spid="17" grpId="0"/>
      <p:bldP spid="21" grpId="0" animBg="1"/>
      <p:bldP spid="22" grpId="0"/>
      <p:bldP spid="31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0" y="1851100"/>
            <a:ext cx="3203848" cy="1441301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8219" y="2643758"/>
            <a:ext cx="304618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欢迎界面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17093" y="1814513"/>
            <a:ext cx="1762125" cy="1570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989" y="20917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欢迎界面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泪滴形 6"/>
          <p:cNvSpPr/>
          <p:nvPr/>
        </p:nvSpPr>
        <p:spPr>
          <a:xfrm rot="18900000" flipH="1">
            <a:off x="4789061" y="581757"/>
            <a:ext cx="2908133" cy="2908133"/>
          </a:xfrm>
          <a:prstGeom prst="teardrop">
            <a:avLst>
              <a:gd name="adj" fmla="val 113282"/>
            </a:avLst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0FAB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泪滴形 7"/>
          <p:cNvSpPr/>
          <p:nvPr/>
        </p:nvSpPr>
        <p:spPr>
          <a:xfrm rot="2700000">
            <a:off x="1505722" y="2151872"/>
            <a:ext cx="1965328" cy="1965328"/>
          </a:xfrm>
          <a:prstGeom prst="teardrop">
            <a:avLst>
              <a:gd name="adj" fmla="val 116236"/>
            </a:avLst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82445" y="1597052"/>
            <a:ext cx="28155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time.sleep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0777" y="2736227"/>
            <a:ext cx="14274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539552" y="1401381"/>
            <a:ext cx="2863392" cy="397510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负责内容输出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46761" y="1121344"/>
            <a:ext cx="1690094" cy="325755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56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flipH="1">
            <a:off x="4483065" y="3921927"/>
            <a:ext cx="3771670" cy="397510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调整整体界面弹出世间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10320" y="3593660"/>
            <a:ext cx="1690094" cy="325755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56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time.sleep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6405" y="1073345"/>
            <a:ext cx="1690094" cy="325755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p>
            <a:pPr algn="just" defTabSz="121856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4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4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4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0" grpId="0"/>
      <p:bldP spid="11" grpId="0" bldLvl="0" animBg="1"/>
      <p:bldP spid="12" grpId="0"/>
      <p:bldP spid="12" grpId="1"/>
      <p:bldP spid="13" grpId="0" bldLvl="0" animBg="1"/>
      <p:bldP spid="14" grpId="0"/>
      <p:bldP spid="14" grpId="1"/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0" y="1851100"/>
            <a:ext cx="3203848" cy="1441301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8219" y="2643758"/>
            <a:ext cx="304618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确定城市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17093" y="1814513"/>
            <a:ext cx="1762021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694" y="20917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确定城市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3726140" y="1896366"/>
            <a:ext cx="1728192" cy="1489820"/>
          </a:xfrm>
          <a:prstGeom prst="triangl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2862044" y="3386186"/>
            <a:ext cx="1728192" cy="1489820"/>
          </a:xfrm>
          <a:prstGeom prst="triangl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4588414" y="3386186"/>
            <a:ext cx="1728192" cy="1489820"/>
          </a:xfrm>
          <a:prstGeom prst="triangl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3261781" y="1126953"/>
            <a:ext cx="3107870" cy="766445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boolean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查询本地城市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25545" y="847725"/>
            <a:ext cx="1976755" cy="325755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56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本地城市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乐山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373136" y="3399250"/>
            <a:ext cx="2790076" cy="766445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判断语句 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if----else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查询其他城市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6246420" y="3399437"/>
            <a:ext cx="2790076" cy="766445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of=open(“ox.txt”)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36923" y="3120502"/>
            <a:ext cx="2202486" cy="325755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56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储存天气信息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05446" y="2228530"/>
            <a:ext cx="7072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5723" y="3768010"/>
            <a:ext cx="7072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7885" y="3768010"/>
            <a:ext cx="7072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7593" y="2792207"/>
            <a:ext cx="2202486" cy="325755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p>
            <a:pPr algn="just" defTabSz="121856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其他城市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4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4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4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bldLvl="0" animBg="1"/>
      <p:bldP spid="11" grpId="0"/>
      <p:bldP spid="11" grpId="1"/>
      <p:bldP spid="12" grpId="0" bldLvl="0" animBg="1"/>
      <p:bldP spid="14" grpId="0" bldLvl="0" animBg="1"/>
      <p:bldP spid="15" grpId="0"/>
      <p:bldP spid="15" grpId="1"/>
      <p:bldP spid="16" grpId="0"/>
      <p:bldP spid="17" grpId="0"/>
      <p:bldP spid="18" grpId="0"/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0" y="1851100"/>
            <a:ext cx="3203848" cy="1441301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8219" y="2643758"/>
            <a:ext cx="304618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信息查询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17093" y="1814513"/>
            <a:ext cx="1762021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9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989" y="20917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8301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信息查询</a:t>
            </a:r>
            <a:endParaRPr lang="zh-CN" altLang="en-US" sz="2000" b="1" dirty="0">
              <a:solidFill>
                <a:srgbClr val="48301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Line 34"/>
          <p:cNvSpPr>
            <a:spLocks noChangeShapeType="1"/>
          </p:cNvSpPr>
          <p:nvPr/>
        </p:nvSpPr>
        <p:spPr bwMode="auto">
          <a:xfrm rot="618245" flipV="1">
            <a:off x="5100320" y="2437765"/>
            <a:ext cx="575310" cy="1377950"/>
          </a:xfrm>
          <a:prstGeom prst="line">
            <a:avLst/>
          </a:prstGeom>
          <a:noFill/>
          <a:ln w="9525">
            <a:solidFill>
              <a:srgbClr val="3090D8"/>
            </a:solidFill>
            <a:prstDash val="dash"/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Line 35"/>
          <p:cNvSpPr>
            <a:spLocks noChangeShapeType="1"/>
          </p:cNvSpPr>
          <p:nvPr/>
        </p:nvSpPr>
        <p:spPr bwMode="auto">
          <a:xfrm rot="618245" flipH="1" flipV="1">
            <a:off x="4068763" y="2610320"/>
            <a:ext cx="481012" cy="944563"/>
          </a:xfrm>
          <a:prstGeom prst="line">
            <a:avLst/>
          </a:prstGeom>
          <a:noFill/>
          <a:ln w="9525">
            <a:solidFill>
              <a:srgbClr val="3090D8"/>
            </a:solidFill>
            <a:prstDash val="dash"/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Line 36"/>
          <p:cNvSpPr>
            <a:spLocks noChangeShapeType="1"/>
          </p:cNvSpPr>
          <p:nvPr/>
        </p:nvSpPr>
        <p:spPr bwMode="auto">
          <a:xfrm rot="618245" flipH="1" flipV="1">
            <a:off x="3128963" y="3086570"/>
            <a:ext cx="1144587" cy="519113"/>
          </a:xfrm>
          <a:prstGeom prst="line">
            <a:avLst/>
          </a:prstGeom>
          <a:noFill/>
          <a:ln w="9525">
            <a:solidFill>
              <a:srgbClr val="3090D8"/>
            </a:solidFill>
            <a:prstDash val="dash"/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Line 37"/>
          <p:cNvSpPr>
            <a:spLocks noChangeShapeType="1"/>
          </p:cNvSpPr>
          <p:nvPr/>
        </p:nvSpPr>
        <p:spPr bwMode="auto">
          <a:xfrm rot="618245" flipH="1">
            <a:off x="2232025" y="3735858"/>
            <a:ext cx="1946275" cy="26987"/>
          </a:xfrm>
          <a:prstGeom prst="line">
            <a:avLst/>
          </a:prstGeom>
          <a:noFill/>
          <a:ln w="9525">
            <a:solidFill>
              <a:srgbClr val="3090D8"/>
            </a:solidFill>
            <a:prstDash val="dash"/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 rot="618245" flipV="1">
            <a:off x="5083810" y="3764280"/>
            <a:ext cx="1074420" cy="286385"/>
          </a:xfrm>
          <a:prstGeom prst="line">
            <a:avLst/>
          </a:prstGeom>
          <a:noFill/>
          <a:ln w="9525">
            <a:solidFill>
              <a:srgbClr val="3090D8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050858" y="1156649"/>
            <a:ext cx="1531938" cy="1171574"/>
            <a:chOff x="2947988" y="2103439"/>
            <a:chExt cx="1531938" cy="1171574"/>
          </a:xfrm>
        </p:grpSpPr>
        <p:sp>
          <p:nvSpPr>
            <p:cNvPr id="14" name="Oval 20"/>
            <p:cNvSpPr>
              <a:spLocks noChangeArrowheads="1"/>
            </p:cNvSpPr>
            <p:nvPr/>
          </p:nvSpPr>
          <p:spPr bwMode="auto">
            <a:xfrm>
              <a:off x="3581400" y="2379663"/>
              <a:ext cx="898525" cy="895350"/>
            </a:xfrm>
            <a:prstGeom prst="ellipse">
              <a:avLst/>
            </a:prstGeom>
            <a:solidFill>
              <a:srgbClr val="3090D8"/>
            </a:solidFill>
            <a:ln w="9525" algn="ctr">
              <a:solidFill>
                <a:srgbClr val="3090D8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5" name="Group 57"/>
            <p:cNvGrpSpPr/>
            <p:nvPr/>
          </p:nvGrpSpPr>
          <p:grpSpPr bwMode="auto">
            <a:xfrm>
              <a:off x="2947988" y="2103439"/>
              <a:ext cx="1531938" cy="995363"/>
              <a:chOff x="2289" y="1206"/>
              <a:chExt cx="965" cy="627"/>
            </a:xfrm>
          </p:grpSpPr>
          <p:sp>
            <p:nvSpPr>
              <p:cNvPr id="16" name="Rectangle 58"/>
              <p:cNvSpPr>
                <a:spLocks noChangeArrowheads="1"/>
              </p:cNvSpPr>
              <p:nvPr/>
            </p:nvSpPr>
            <p:spPr bwMode="auto">
              <a:xfrm>
                <a:off x="2289" y="1520"/>
                <a:ext cx="470" cy="3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zh-CN" altLang="en-US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网页信</a:t>
                </a:r>
                <a:endParaRPr lang="zh-CN" altLang="en-US" sz="1200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algn="ctr"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zh-CN" altLang="en-US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息获取</a:t>
                </a:r>
                <a:endParaRPr lang="zh-CN" altLang="en-US" sz="1200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7" name="Rectangle 59"/>
              <p:cNvSpPr>
                <a:spLocks noChangeArrowheads="1"/>
              </p:cNvSpPr>
              <p:nvPr/>
            </p:nvSpPr>
            <p:spPr bwMode="auto">
              <a:xfrm>
                <a:off x="2298" y="1206"/>
                <a:ext cx="956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信息来源</a:t>
                </a:r>
                <a:endPara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4711383" y="1378104"/>
            <a:ext cx="2108200" cy="1196974"/>
            <a:chOff x="3910013" y="2116139"/>
            <a:chExt cx="2108200" cy="1196974"/>
          </a:xfrm>
        </p:grpSpPr>
        <p:sp>
          <p:nvSpPr>
            <p:cNvPr id="19" name="Oval 25"/>
            <p:cNvSpPr>
              <a:spLocks noChangeArrowheads="1"/>
            </p:cNvSpPr>
            <p:nvPr/>
          </p:nvSpPr>
          <p:spPr bwMode="auto">
            <a:xfrm>
              <a:off x="4857750" y="2417763"/>
              <a:ext cx="898525" cy="895350"/>
            </a:xfrm>
            <a:prstGeom prst="ellipse">
              <a:avLst/>
            </a:prstGeom>
            <a:solidFill>
              <a:srgbClr val="3090D8"/>
            </a:solidFill>
            <a:ln w="9525" algn="ctr">
              <a:solidFill>
                <a:srgbClr val="3090D8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0" name="Group 60"/>
            <p:cNvGrpSpPr/>
            <p:nvPr/>
          </p:nvGrpSpPr>
          <p:grpSpPr bwMode="auto">
            <a:xfrm>
              <a:off x="3910013" y="2116139"/>
              <a:ext cx="2108200" cy="874713"/>
              <a:chOff x="1839" y="1214"/>
              <a:chExt cx="1328" cy="551"/>
            </a:xfrm>
          </p:grpSpPr>
          <p:sp>
            <p:nvSpPr>
              <p:cNvPr id="21" name="Rectangle 61"/>
              <p:cNvSpPr>
                <a:spLocks noChangeArrowheads="1"/>
              </p:cNvSpPr>
              <p:nvPr/>
            </p:nvSpPr>
            <p:spPr bwMode="auto">
              <a:xfrm>
                <a:off x="1839" y="1497"/>
                <a:ext cx="682" cy="2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en-US" altLang="zh-CN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.format()  +   print</a:t>
                </a:r>
                <a:endParaRPr lang="en-US" altLang="zh-CN" sz="1200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Rectangle 62"/>
              <p:cNvSpPr>
                <a:spLocks noChangeArrowheads="1"/>
              </p:cNvSpPr>
              <p:nvPr/>
            </p:nvSpPr>
            <p:spPr bwMode="auto">
              <a:xfrm>
                <a:off x="2211" y="1214"/>
                <a:ext cx="956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信息整理并输出</a:t>
                </a:r>
                <a:endPara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-219133" y="3121324"/>
            <a:ext cx="2303491" cy="1073020"/>
            <a:chOff x="-109589" y="3903663"/>
            <a:chExt cx="2303514" cy="1019556"/>
          </a:xfrm>
        </p:grpSpPr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1295400" y="3903663"/>
              <a:ext cx="898525" cy="895350"/>
            </a:xfrm>
            <a:prstGeom prst="ellipse">
              <a:avLst/>
            </a:prstGeom>
            <a:solidFill>
              <a:srgbClr val="3090D8"/>
            </a:solidFill>
            <a:ln w="9525" algn="ctr">
              <a:solidFill>
                <a:srgbClr val="3090D8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5" name="Group 63"/>
            <p:cNvGrpSpPr/>
            <p:nvPr/>
          </p:nvGrpSpPr>
          <p:grpSpPr bwMode="auto">
            <a:xfrm>
              <a:off x="-109589" y="3976944"/>
              <a:ext cx="1517855" cy="946275"/>
              <a:chOff x="34" y="3253"/>
              <a:chExt cx="1140" cy="711"/>
            </a:xfrm>
          </p:grpSpPr>
          <p:sp>
            <p:nvSpPr>
              <p:cNvPr id="26" name="Rectangle 64"/>
              <p:cNvSpPr>
                <a:spLocks noChangeArrowheads="1"/>
              </p:cNvSpPr>
              <p:nvPr/>
            </p:nvSpPr>
            <p:spPr bwMode="auto">
              <a:xfrm>
                <a:off x="226" y="3609"/>
                <a:ext cx="948" cy="3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en-US" altLang="zh-CN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json</a:t>
                </a:r>
                <a:r>
                  <a:rPr lang="zh-CN" altLang="en-US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：</a:t>
                </a:r>
                <a:endParaRPr lang="zh-CN" altLang="en-US" sz="1200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algn="r"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zh-CN" altLang="en-US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将</a:t>
                </a:r>
                <a:r>
                  <a:rPr lang="en-US" altLang="zh-CN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str</a:t>
                </a:r>
                <a:r>
                  <a:rPr lang="zh-CN" altLang="en-US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转换为</a:t>
                </a:r>
                <a:r>
                  <a:rPr lang="en-US" altLang="zh-CN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dict</a:t>
                </a:r>
                <a:endParaRPr lang="zh-CN" altLang="en-US" sz="1200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7" name="Rectangle 65"/>
              <p:cNvSpPr>
                <a:spLocks noChangeArrowheads="1"/>
              </p:cNvSpPr>
              <p:nvPr/>
            </p:nvSpPr>
            <p:spPr bwMode="auto">
              <a:xfrm>
                <a:off x="34" y="3253"/>
                <a:ext cx="1140" cy="1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数据类型</a:t>
                </a:r>
                <a:endPara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1224935" y="1655115"/>
            <a:ext cx="1826240" cy="1198093"/>
            <a:chOff x="1301135" y="2705570"/>
            <a:chExt cx="1826240" cy="1198093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2228850" y="3008313"/>
              <a:ext cx="898525" cy="895350"/>
            </a:xfrm>
            <a:prstGeom prst="ellipse">
              <a:avLst/>
            </a:prstGeom>
            <a:solidFill>
              <a:srgbClr val="3090D8"/>
            </a:solidFill>
            <a:ln w="9525" algn="ctr">
              <a:solidFill>
                <a:srgbClr val="3090D8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5" name="Group 69"/>
            <p:cNvGrpSpPr/>
            <p:nvPr/>
          </p:nvGrpSpPr>
          <p:grpSpPr bwMode="auto">
            <a:xfrm>
              <a:off x="1301135" y="2705570"/>
              <a:ext cx="1517855" cy="1139256"/>
              <a:chOff x="464" y="3048"/>
              <a:chExt cx="1140" cy="856"/>
            </a:xfrm>
          </p:grpSpPr>
          <p:sp>
            <p:nvSpPr>
              <p:cNvPr id="36" name="Rectangle 70"/>
              <p:cNvSpPr>
                <a:spLocks noChangeArrowheads="1"/>
              </p:cNvSpPr>
              <p:nvPr/>
            </p:nvSpPr>
            <p:spPr bwMode="auto">
              <a:xfrm>
                <a:off x="666" y="3364"/>
                <a:ext cx="495" cy="5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en-US" altLang="zh-CN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1.</a:t>
                </a:r>
                <a:r>
                  <a:rPr lang="zh-CN" altLang="en-US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温度</a:t>
                </a:r>
                <a:endParaRPr lang="zh-CN" altLang="en-US" sz="1200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algn="r"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en-US" altLang="zh-CN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2.</a:t>
                </a:r>
                <a:r>
                  <a:rPr lang="zh-CN" altLang="en-US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湿度</a:t>
                </a:r>
                <a:endParaRPr lang="zh-CN" altLang="en-US" sz="1200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algn="r"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en-US" altLang="zh-CN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3.</a:t>
                </a:r>
                <a:r>
                  <a:rPr lang="zh-CN" altLang="en-US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晴雨</a:t>
                </a:r>
                <a:endParaRPr lang="zh-CN" altLang="en-US" sz="1200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7" name="Rectangle 71"/>
              <p:cNvSpPr>
                <a:spLocks noChangeArrowheads="1"/>
              </p:cNvSpPr>
              <p:nvPr/>
            </p:nvSpPr>
            <p:spPr bwMode="auto">
              <a:xfrm>
                <a:off x="464" y="3048"/>
                <a:ext cx="1140" cy="20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天气属性</a:t>
                </a:r>
                <a:endPara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6466205" y="2988464"/>
            <a:ext cx="1825625" cy="1249361"/>
            <a:chOff x="5940425" y="2627314"/>
            <a:chExt cx="1825625" cy="1249361"/>
          </a:xfrm>
        </p:grpSpPr>
        <p:sp>
          <p:nvSpPr>
            <p:cNvPr id="39" name="Oval 15"/>
            <p:cNvSpPr>
              <a:spLocks noChangeArrowheads="1"/>
            </p:cNvSpPr>
            <p:nvPr/>
          </p:nvSpPr>
          <p:spPr bwMode="auto">
            <a:xfrm>
              <a:off x="5940425" y="2981325"/>
              <a:ext cx="898525" cy="895350"/>
            </a:xfrm>
            <a:prstGeom prst="ellipse">
              <a:avLst/>
            </a:prstGeom>
            <a:solidFill>
              <a:srgbClr val="3090D8"/>
            </a:solidFill>
            <a:ln w="9525" algn="ctr">
              <a:solidFill>
                <a:srgbClr val="3090D8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0" name="Group 72"/>
            <p:cNvGrpSpPr/>
            <p:nvPr/>
          </p:nvGrpSpPr>
          <p:grpSpPr bwMode="auto">
            <a:xfrm>
              <a:off x="6032500" y="2627314"/>
              <a:ext cx="1733550" cy="1166813"/>
              <a:chOff x="3582" y="1440"/>
              <a:chExt cx="1092" cy="735"/>
            </a:xfrm>
          </p:grpSpPr>
          <p:sp>
            <p:nvSpPr>
              <p:cNvPr id="41" name="Rectangle 73"/>
              <p:cNvSpPr>
                <a:spLocks noChangeArrowheads="1"/>
              </p:cNvSpPr>
              <p:nvPr/>
            </p:nvSpPr>
            <p:spPr bwMode="auto">
              <a:xfrm>
                <a:off x="4164" y="1862"/>
                <a:ext cx="510" cy="3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en-US" altLang="zh-CN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f.write()</a:t>
                </a:r>
                <a:endParaRPr lang="en-US" altLang="zh-CN" sz="1200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en-US" altLang="zh-CN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f.close()</a:t>
                </a:r>
                <a:endParaRPr lang="zh-CN" altLang="en-US" sz="1200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" name="Rectangle 74"/>
              <p:cNvSpPr>
                <a:spLocks noChangeArrowheads="1"/>
              </p:cNvSpPr>
              <p:nvPr/>
            </p:nvSpPr>
            <p:spPr bwMode="auto">
              <a:xfrm>
                <a:off x="3582" y="1440"/>
                <a:ext cx="508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信息存储</a:t>
                </a:r>
                <a:endPara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43" name="Oval 44"/>
          <p:cNvSpPr>
            <a:spLocks noChangeArrowheads="1"/>
          </p:cNvSpPr>
          <p:nvPr/>
        </p:nvSpPr>
        <p:spPr bwMode="gray">
          <a:xfrm>
            <a:off x="3841753" y="3508847"/>
            <a:ext cx="1460501" cy="1443038"/>
          </a:xfrm>
          <a:prstGeom prst="ellipse">
            <a:avLst/>
          </a:prstGeom>
          <a:solidFill>
            <a:srgbClr val="3090D8"/>
          </a:solidFill>
          <a:ln w="9525" algn="ctr">
            <a:solidFill>
              <a:srgbClr val="3090D8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天气状况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ldLvl="0" animBg="1"/>
      <p:bldP spid="8" grpId="0" animBg="1"/>
      <p:bldP spid="9" grpId="0" animBg="1"/>
      <p:bldP spid="10" grpId="0" animBg="1"/>
      <p:bldP spid="11" grpId="0" bldLvl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0" y="1851100"/>
            <a:ext cx="3203848" cy="1441301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8219" y="2643758"/>
            <a:ext cx="304618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反思与总结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17093" y="1814513"/>
            <a:ext cx="1762021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9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WPS 演示</Application>
  <PresentationFormat>全屏显示(16:9)</PresentationFormat>
  <Paragraphs>145</Paragraphs>
  <Slides>11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时尚中黑简体</vt:lpstr>
      <vt:lpstr>微软雅黑</vt:lpstr>
      <vt:lpstr>黑体</vt:lpstr>
      <vt:lpstr>Arial Unicode MS</vt:lpstr>
      <vt:lpstr>Calibri</vt:lpstr>
      <vt:lpstr>华文细黑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蓝色工作汇报</dc:title>
  <dc:creator>第一PPT</dc:creator>
  <cp:keywords>www.1ppt.com</cp:keywords>
  <dc:description>第一PPT</dc:description>
  <cp:lastModifiedBy>Administrator</cp:lastModifiedBy>
  <cp:revision>84</cp:revision>
  <dcterms:created xsi:type="dcterms:W3CDTF">2015-01-08T06:32:00Z</dcterms:created>
  <dcterms:modified xsi:type="dcterms:W3CDTF">2018-06-04T15:17:19Z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