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6" r:id="rId3"/>
    <p:sldId id="297" r:id="rId5"/>
    <p:sldId id="257" r:id="rId6"/>
    <p:sldId id="258" r:id="rId7"/>
    <p:sldId id="265" r:id="rId8"/>
    <p:sldId id="269" r:id="rId9"/>
    <p:sldId id="259" r:id="rId10"/>
    <p:sldId id="263" r:id="rId11"/>
    <p:sldId id="285" r:id="rId12"/>
    <p:sldId id="310" r:id="rId13"/>
    <p:sldId id="308" r:id="rId14"/>
    <p:sldId id="311" r:id="rId15"/>
    <p:sldId id="309" r:id="rId16"/>
    <p:sldId id="279" r:id="rId17"/>
    <p:sldId id="291" r:id="rId1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90D8"/>
    <a:srgbClr val="483018"/>
    <a:srgbClr val="C0A878"/>
    <a:srgbClr val="F3DEB8"/>
    <a:srgbClr val="0A9B06"/>
    <a:srgbClr val="E8EFC1"/>
    <a:srgbClr val="307800"/>
    <a:srgbClr val="1E4C7E"/>
    <a:srgbClr val="EAEAEA"/>
    <a:srgbClr val="BA34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9" d="100"/>
          <a:sy n="79" d="100"/>
        </p:scale>
        <p:origin x="-72" y="72"/>
      </p:cViewPr>
      <p:guideLst>
        <p:guide orient="horz" pos="1623"/>
        <p:guide pos="28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D63C5-CED3-4198-ADFC-235C7510EC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9D69F8-84B8-4848-85BA-EA3E20CCD79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BAEA-2E2F-43C1-8FC5-9FEE3A8DF4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5319-2DBA-4D9A-88B5-78BEDCD931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BAEA-2E2F-43C1-8FC5-9FEE3A8DF4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5319-2DBA-4D9A-88B5-78BEDCD931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BAEA-2E2F-43C1-8FC5-9FEE3A8DF4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5319-2DBA-4D9A-88B5-78BEDCD931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BAEA-2E2F-43C1-8FC5-9FEE3A8DF4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5319-2DBA-4D9A-88B5-78BEDCD931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BAEA-2E2F-43C1-8FC5-9FEE3A8DF4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5319-2DBA-4D9A-88B5-78BEDCD931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BAEA-2E2F-43C1-8FC5-9FEE3A8DF4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5319-2DBA-4D9A-88B5-78BEDCD931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BAEA-2E2F-43C1-8FC5-9FEE3A8DF4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5319-2DBA-4D9A-88B5-78BEDCD931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BAEA-2E2F-43C1-8FC5-9FEE3A8DF4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5319-2DBA-4D9A-88B5-78BEDCD931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BAEA-2E2F-43C1-8FC5-9FEE3A8DF4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5319-2DBA-4D9A-88B5-78BEDCD931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BAEA-2E2F-43C1-8FC5-9FEE3A8DF4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5319-2DBA-4D9A-88B5-78BEDCD931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BAEA-2E2F-43C1-8FC5-9FEE3A8DF4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5319-2DBA-4D9A-88B5-78BEDCD931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6BAEA-2E2F-43C1-8FC5-9FEE3A8DF4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B5319-2DBA-4D9A-88B5-78BEDCD9319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microsoft.com/office/2007/relationships/hdphoto" Target="../media/hdphoto2.wdp"/><Relationship Id="rId4" Type="http://schemas.openxmlformats.org/officeDocument/2006/relationships/image" Target="../media/image3.png"/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microsoft.com/office/2007/relationships/hdphoto" Target="../media/hdphoto3.wdp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8" y="0"/>
            <a:ext cx="9129103" cy="51435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15616" y="1779661"/>
            <a:ext cx="482453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pc="300" dirty="0">
                <a:solidFill>
                  <a:srgbClr val="3090D8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微软雅黑" panose="020B0503020204020204" pitchFamily="34" charset="-122"/>
              </a:rPr>
              <a:t>天气查询项目汇报</a:t>
            </a:r>
            <a:endParaRPr lang="zh-CN" altLang="en-US" sz="3600" b="1" spc="300" dirty="0">
              <a:solidFill>
                <a:srgbClr val="3090D8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05540" y="2425993"/>
            <a:ext cx="2044700" cy="33718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solidFill>
                  <a:srgbClr val="3090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——</a:t>
            </a:r>
            <a:r>
              <a:rPr lang="zh-CN" altLang="en-US" sz="1600" dirty="0">
                <a:solidFill>
                  <a:srgbClr val="3090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汇报人</a:t>
            </a:r>
            <a:r>
              <a:rPr lang="zh-CN" altLang="en-US" sz="1600" dirty="0" smtClean="0">
                <a:solidFill>
                  <a:srgbClr val="3090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：贺铭成</a:t>
            </a:r>
            <a:endParaRPr lang="zh-CN" altLang="en-US" sz="1600" dirty="0">
              <a:solidFill>
                <a:srgbClr val="3090D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5936776" y="0"/>
            <a:ext cx="3199775" cy="51435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5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0" y="193204"/>
            <a:ext cx="373643" cy="432048"/>
          </a:xfrm>
          <a:prstGeom prst="homePlate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989" y="209173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本周计划</a:t>
            </a:r>
            <a:endPara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泪滴形 22"/>
          <p:cNvSpPr/>
          <p:nvPr/>
        </p:nvSpPr>
        <p:spPr>
          <a:xfrm rot="8035252">
            <a:off x="586957" y="1395018"/>
            <a:ext cx="2664296" cy="2664296"/>
          </a:xfrm>
          <a:prstGeom prst="teardrop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泪滴形 23"/>
          <p:cNvSpPr/>
          <p:nvPr/>
        </p:nvSpPr>
        <p:spPr>
          <a:xfrm rot="8035252">
            <a:off x="2913000" y="2431717"/>
            <a:ext cx="1779427" cy="1779427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544691" y="1419622"/>
            <a:ext cx="864096" cy="86409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043985" y="2440649"/>
            <a:ext cx="672032" cy="6720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60787" y="1635646"/>
            <a:ext cx="7073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65%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84113" y="257661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35%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 flipH="1">
            <a:off x="1032523" y="2429140"/>
            <a:ext cx="1719593" cy="951230"/>
          </a:xfrm>
          <a:prstGeom prst="rect">
            <a:avLst/>
          </a:prstGeom>
          <a:effectLst/>
        </p:spPr>
        <p:txBody>
          <a:bodyPr wrap="square" lIns="121893" tIns="60946" rIns="121893" bIns="60946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数据爬取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数据可视化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数据实时爬取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104530" y="2112354"/>
            <a:ext cx="1440161" cy="325755"/>
          </a:xfrm>
          <a:prstGeom prst="rect">
            <a:avLst/>
          </a:prstGeom>
        </p:spPr>
        <p:txBody>
          <a:bodyPr wrap="square" lIns="121893" tIns="60946" rIns="121893" bIns="60946">
            <a:spAutoFit/>
          </a:bodyPr>
          <a:lstStyle/>
          <a:p>
            <a:pPr algn="just" defTabSz="1218565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</a:t>
            </a:r>
            <a:endParaRPr lang="en-US" altLang="zh-CN" sz="1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 flipH="1">
            <a:off x="3002387" y="3226510"/>
            <a:ext cx="1719593" cy="674370"/>
          </a:xfrm>
          <a:prstGeom prst="rect">
            <a:avLst/>
          </a:prstGeom>
          <a:effectLst/>
        </p:spPr>
        <p:txBody>
          <a:bodyPr wrap="square" lIns="121893" tIns="60946" rIns="121893" bIns="60946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基础语法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数据简单爬取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074394" y="2909724"/>
            <a:ext cx="1440161" cy="325755"/>
          </a:xfrm>
          <a:prstGeom prst="rect">
            <a:avLst/>
          </a:prstGeom>
        </p:spPr>
        <p:txBody>
          <a:bodyPr wrap="square" lIns="121893" tIns="60946" rIns="121893" bIns="60946">
            <a:spAutoFit/>
          </a:bodyPr>
          <a:lstStyle/>
          <a:p>
            <a:pPr algn="just" defTabSz="1218565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scala</a:t>
            </a:r>
            <a:endParaRPr lang="en-US" altLang="zh-CN" sz="1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 flipH="1">
            <a:off x="4043984" y="1391312"/>
            <a:ext cx="4776488" cy="397510"/>
          </a:xfrm>
          <a:prstGeom prst="rect">
            <a:avLst/>
          </a:prstGeom>
          <a:effectLst/>
        </p:spPr>
        <p:txBody>
          <a:bodyPr wrap="square" lIns="121893" tIns="60946" rIns="121893" bIns="60946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 flipH="1">
            <a:off x="5184140" y="2614930"/>
            <a:ext cx="3310890" cy="766445"/>
          </a:xfrm>
          <a:prstGeom prst="rect">
            <a:avLst/>
          </a:prstGeom>
          <a:effectLst/>
        </p:spPr>
        <p:txBody>
          <a:bodyPr wrap="square" lIns="121893" tIns="60946" rIns="121893" bIns="60946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贵在精 不在多！！！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3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4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0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00"/>
                            </p:stCondLst>
                            <p:childTnLst>
                              <p:par>
                                <p:cTn id="74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3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4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20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0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5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/>
      <p:bldP spid="23" grpId="0" bldLvl="0" animBg="1"/>
      <p:bldP spid="24" grpId="0" bldLvl="0" animBg="1"/>
      <p:bldP spid="25" grpId="0" bldLvl="0" animBg="1"/>
      <p:bldP spid="26" grpId="0" bldLvl="0" animBg="1"/>
      <p:bldP spid="27" grpId="0"/>
      <p:bldP spid="28" grpId="0"/>
      <p:bldP spid="29" grpId="0" bldLvl="0" animBg="1"/>
      <p:bldP spid="30" grpId="0"/>
      <p:bldP spid="30" grpId="1"/>
      <p:bldP spid="31" grpId="0" bldLvl="0" animBg="1"/>
      <p:bldP spid="32" grpId="0"/>
      <p:bldP spid="32" grpId="1"/>
      <p:bldP spid="33" grpId="0" bldLvl="0" animBg="1"/>
      <p:bldP spid="34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0" y="1851100"/>
            <a:ext cx="3203848" cy="1441301"/>
          </a:xfrm>
          <a:prstGeom prst="homePlate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98219" y="2643758"/>
            <a:ext cx="3046189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时间安排</a:t>
            </a:r>
            <a:endParaRPr lang="zh-CN" alt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417093" y="1814513"/>
            <a:ext cx="1686560" cy="1568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96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04</a:t>
            </a:r>
            <a:endParaRPr lang="zh-CN" altLang="en-US" sz="9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0" y="193204"/>
            <a:ext cx="373643" cy="432048"/>
          </a:xfrm>
          <a:prstGeom prst="homePlate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989" y="209173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时间安排</a:t>
            </a:r>
            <a:endPara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726110" y="1633506"/>
            <a:ext cx="2363189" cy="2363189"/>
          </a:xfrm>
          <a:prstGeom prst="ellipse">
            <a:avLst/>
          </a:prstGeom>
          <a:solidFill>
            <a:srgbClr val="3090D8"/>
          </a:solidFill>
          <a:ln cmpd="dbl">
            <a:solidFill>
              <a:srgbClr val="309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611560" y="1518956"/>
            <a:ext cx="2592288" cy="2592288"/>
          </a:xfrm>
          <a:prstGeom prst="ellipse">
            <a:avLst/>
          </a:prstGeom>
          <a:noFill/>
          <a:ln cmpd="sng">
            <a:solidFill>
              <a:srgbClr val="309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16000" contras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97093" y="2167028"/>
            <a:ext cx="914667" cy="1286251"/>
          </a:xfrm>
          <a:prstGeom prst="rect">
            <a:avLst/>
          </a:prstGeom>
        </p:spPr>
      </p:pic>
      <p:cxnSp>
        <p:nvCxnSpPr>
          <p:cNvPr id="10" name="直接连接符 9"/>
          <p:cNvCxnSpPr>
            <a:stCxn id="8" idx="0"/>
            <a:endCxn id="15" idx="1"/>
          </p:cNvCxnSpPr>
          <p:nvPr/>
        </p:nvCxnSpPr>
        <p:spPr>
          <a:xfrm>
            <a:off x="1907704" y="1518956"/>
            <a:ext cx="2100107" cy="0"/>
          </a:xfrm>
          <a:prstGeom prst="line">
            <a:avLst/>
          </a:prstGeom>
          <a:ln>
            <a:solidFill>
              <a:srgbClr val="3090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8" idx="6"/>
            <a:endCxn id="17" idx="2"/>
          </p:cNvCxnSpPr>
          <p:nvPr/>
        </p:nvCxnSpPr>
        <p:spPr>
          <a:xfrm flipV="1">
            <a:off x="3203848" y="2810153"/>
            <a:ext cx="792088" cy="4947"/>
          </a:xfrm>
          <a:prstGeom prst="line">
            <a:avLst/>
          </a:prstGeom>
          <a:ln>
            <a:solidFill>
              <a:srgbClr val="3090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8" idx="4"/>
            <a:endCxn id="20" idx="2"/>
          </p:cNvCxnSpPr>
          <p:nvPr/>
        </p:nvCxnSpPr>
        <p:spPr>
          <a:xfrm>
            <a:off x="1907704" y="4111244"/>
            <a:ext cx="2088232" cy="0"/>
          </a:xfrm>
          <a:prstGeom prst="line">
            <a:avLst/>
          </a:prstGeom>
          <a:ln>
            <a:solidFill>
              <a:srgbClr val="3090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3995936" y="1158916"/>
            <a:ext cx="738356" cy="720080"/>
            <a:chOff x="3995936" y="1495374"/>
            <a:chExt cx="738356" cy="720080"/>
          </a:xfrm>
        </p:grpSpPr>
        <p:sp>
          <p:nvSpPr>
            <p:cNvPr id="14" name="椭圆 13"/>
            <p:cNvSpPr/>
            <p:nvPr/>
          </p:nvSpPr>
          <p:spPr>
            <a:xfrm>
              <a:off x="3995936" y="1495374"/>
              <a:ext cx="720080" cy="720080"/>
            </a:xfrm>
            <a:prstGeom prst="ellipse">
              <a:avLst/>
            </a:prstGeom>
            <a:solidFill>
              <a:srgbClr val="3090D8"/>
            </a:solidFill>
            <a:ln>
              <a:solidFill>
                <a:srgbClr val="3090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07811" y="1532248"/>
              <a:ext cx="7264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995936" y="2450113"/>
            <a:ext cx="738356" cy="720080"/>
            <a:chOff x="3995936" y="2786571"/>
            <a:chExt cx="738356" cy="720080"/>
          </a:xfrm>
        </p:grpSpPr>
        <p:sp>
          <p:nvSpPr>
            <p:cNvPr id="17" name="椭圆 16"/>
            <p:cNvSpPr/>
            <p:nvPr/>
          </p:nvSpPr>
          <p:spPr>
            <a:xfrm>
              <a:off x="3995936" y="2786571"/>
              <a:ext cx="720080" cy="720080"/>
            </a:xfrm>
            <a:prstGeom prst="ellipse">
              <a:avLst/>
            </a:prstGeom>
            <a:solidFill>
              <a:srgbClr val="3090D8"/>
            </a:solidFill>
            <a:ln>
              <a:solidFill>
                <a:srgbClr val="3090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07811" y="2860320"/>
              <a:ext cx="7264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995936" y="3751204"/>
            <a:ext cx="726481" cy="720080"/>
            <a:chOff x="3995936" y="4087662"/>
            <a:chExt cx="726481" cy="720080"/>
          </a:xfrm>
        </p:grpSpPr>
        <p:sp>
          <p:nvSpPr>
            <p:cNvPr id="20" name="椭圆 19"/>
            <p:cNvSpPr/>
            <p:nvPr/>
          </p:nvSpPr>
          <p:spPr>
            <a:xfrm>
              <a:off x="3995936" y="4087662"/>
              <a:ext cx="720080" cy="720080"/>
            </a:xfrm>
            <a:prstGeom prst="ellipse">
              <a:avLst/>
            </a:prstGeom>
            <a:solidFill>
              <a:srgbClr val="3090D8"/>
            </a:solidFill>
            <a:ln>
              <a:solidFill>
                <a:srgbClr val="3090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95936" y="4124536"/>
              <a:ext cx="7264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2" name="TextBox 21"/>
          <p:cNvSpPr txBox="1"/>
          <p:nvPr/>
        </p:nvSpPr>
        <p:spPr bwMode="auto">
          <a:xfrm>
            <a:off x="4900842" y="1473618"/>
            <a:ext cx="3546569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将天气信息的提取功能尽可能完善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保证能提取未来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天信息的查询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4900930" y="1080770"/>
            <a:ext cx="279654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完善数据提取功能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——4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天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4913863" y="2677110"/>
            <a:ext cx="3546569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数据变化动态图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出门建议提醒： 打伞 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or 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不出门 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or 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出门运动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4928228" y="2311044"/>
            <a:ext cx="2020887" cy="33718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数据可视化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——3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天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4932040" y="3973254"/>
            <a:ext cx="3546569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pyinstaller -F xxx.py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4946405" y="3607188"/>
            <a:ext cx="2020887" cy="33718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程序打包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——1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天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50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000"/>
                            </p:stCondLst>
                            <p:childTnLst>
                              <p:par>
                                <p:cTn id="7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10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/>
      <p:bldP spid="7" grpId="0" bldLvl="0" animBg="1"/>
      <p:bldP spid="8" grpId="0" bldLvl="0" animBg="1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0" y="1851100"/>
            <a:ext cx="3203848" cy="1441301"/>
          </a:xfrm>
          <a:prstGeom prst="homePlate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98219" y="2643758"/>
            <a:ext cx="30461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收获与总结</a:t>
            </a:r>
            <a:endParaRPr lang="en-US" altLang="zh-CN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417093" y="1814513"/>
            <a:ext cx="1704313" cy="15696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96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05</a:t>
            </a:r>
            <a:endParaRPr lang="zh-CN" altLang="en-US" sz="9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0" y="193204"/>
            <a:ext cx="373643" cy="432048"/>
          </a:xfrm>
          <a:prstGeom prst="homePlate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989" y="209173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反思与总结</a:t>
            </a:r>
            <a:endPara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五边形 23"/>
          <p:cNvSpPr/>
          <p:nvPr/>
        </p:nvSpPr>
        <p:spPr>
          <a:xfrm rot="16200000" flipV="1">
            <a:off x="7824983" y="4096541"/>
            <a:ext cx="1509742" cy="625252"/>
          </a:xfrm>
          <a:prstGeom prst="homePlate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302330" y="1369791"/>
            <a:ext cx="4629710" cy="9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在本次项目中，如果对功能前后的衔接更加细腻，则会增加观赏性；同时，在学习过程中，曾因为疏忽写错一个字母而导致代码出错，耽误了大量时间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374337" y="1032442"/>
            <a:ext cx="2020887" cy="33718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细节决定成败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302330" y="2633124"/>
            <a:ext cx="462971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我们使用最简单的字典，列表就可以进行数据爬去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374650" y="2346325"/>
            <a:ext cx="253047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基础的就是最重要的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374650" y="3340735"/>
            <a:ext cx="323850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天马行空的前提是逻辑的严瑾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5458916" y="2"/>
            <a:ext cx="625252" cy="3081902"/>
            <a:chOff x="5458916" y="380579"/>
            <a:chExt cx="625252" cy="3081902"/>
          </a:xfrm>
          <a:solidFill>
            <a:srgbClr val="3090D8"/>
          </a:solidFill>
        </p:grpSpPr>
        <p:sp>
          <p:nvSpPr>
            <p:cNvPr id="32" name="五边形 31"/>
            <p:cNvSpPr/>
            <p:nvPr/>
          </p:nvSpPr>
          <p:spPr>
            <a:xfrm rot="5400000">
              <a:off x="4230591" y="1608904"/>
              <a:ext cx="3081902" cy="625252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541998" y="1514855"/>
              <a:ext cx="459740" cy="1005840"/>
            </a:xfrm>
            <a:prstGeom prst="rect">
              <a:avLst/>
            </a:prstGeom>
            <a:grpFill/>
          </p:spPr>
          <p:txBody>
            <a:bodyPr vert="eaVert"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立身行己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331124" y="2"/>
            <a:ext cx="625252" cy="4311362"/>
            <a:chOff x="7331124" y="380579"/>
            <a:chExt cx="625252" cy="4311362"/>
          </a:xfrm>
          <a:solidFill>
            <a:srgbClr val="3090D8"/>
          </a:solidFill>
        </p:grpSpPr>
        <p:sp>
          <p:nvSpPr>
            <p:cNvPr id="35" name="五边形 34"/>
            <p:cNvSpPr/>
            <p:nvPr/>
          </p:nvSpPr>
          <p:spPr>
            <a:xfrm rot="5400000">
              <a:off x="5488069" y="2223634"/>
              <a:ext cx="4311362" cy="625252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414309" y="1514689"/>
              <a:ext cx="459740" cy="2206625"/>
            </a:xfrm>
            <a:prstGeom prst="rect">
              <a:avLst/>
            </a:prstGeom>
            <a:grpFill/>
          </p:spPr>
          <p:txBody>
            <a:bodyPr vert="eaVert"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生而有涯，学而无涯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395020" y="2139680"/>
            <a:ext cx="625252" cy="3024359"/>
            <a:chOff x="6395020" y="2376257"/>
            <a:chExt cx="625252" cy="3024359"/>
          </a:xfrm>
          <a:solidFill>
            <a:srgbClr val="3090D8"/>
          </a:solidFill>
        </p:grpSpPr>
        <p:sp>
          <p:nvSpPr>
            <p:cNvPr id="38" name="五边形 37"/>
            <p:cNvSpPr/>
            <p:nvPr/>
          </p:nvSpPr>
          <p:spPr>
            <a:xfrm rot="16200000" flipV="1">
              <a:off x="5195466" y="3575810"/>
              <a:ext cx="3024359" cy="625252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478103" y="3386197"/>
              <a:ext cx="459740" cy="1005840"/>
            </a:xfrm>
            <a:prstGeom prst="rect">
              <a:avLst/>
            </a:prstGeom>
            <a:grpFill/>
          </p:spPr>
          <p:txBody>
            <a:bodyPr vert="eaVert"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笃学践行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4" grpId="0" animBg="1"/>
      <p:bldP spid="25" grpId="0"/>
      <p:bldP spid="26" grpId="0"/>
      <p:bldP spid="27" grpId="0"/>
      <p:bldP spid="28" grpId="0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49208" y="195486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8" y="0"/>
            <a:ext cx="9129103" cy="5143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5936776" y="0"/>
            <a:ext cx="3199775" cy="5143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71600" y="1995686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pc="300" dirty="0">
                <a:solidFill>
                  <a:srgbClr val="3090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汇报完毕，谢谢观赏</a:t>
            </a:r>
            <a:endParaRPr lang="zh-CN" altLang="en-US" sz="3600" b="1" spc="300" dirty="0">
              <a:solidFill>
                <a:srgbClr val="3090D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-1" y="193204"/>
            <a:ext cx="373643" cy="432048"/>
          </a:xfrm>
          <a:prstGeom prst="homePlate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989" y="20917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自我介绍</a:t>
            </a:r>
            <a:endPara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1347614"/>
            <a:ext cx="4464496" cy="3384376"/>
          </a:xfrm>
          <a:prstGeom prst="rect">
            <a:avLst/>
          </a:prstGeom>
          <a:blipFill dpi="0" rotWithShape="1">
            <a:blip r:embed="rId1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37710" y="1362611"/>
            <a:ext cx="4679503" cy="3384376"/>
          </a:xfrm>
          <a:prstGeom prst="rect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788024" y="1759031"/>
            <a:ext cx="2520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贺铭成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4764706" y="3469198"/>
            <a:ext cx="3811587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团队至上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坚持奋斗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4783360" y="3124058"/>
            <a:ext cx="2020887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精神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809909" y="2128363"/>
            <a:ext cx="2520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数学与应用数学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3" grpId="0" animBg="1"/>
      <p:bldP spid="14" grpId="0" animBg="1"/>
      <p:bldP spid="16" grpId="0"/>
      <p:bldP spid="17" grpId="0"/>
      <p:bldP spid="18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788867" y="1689652"/>
            <a:ext cx="400989" cy="432048"/>
          </a:xfrm>
          <a:prstGeom prst="rect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80009" y="172101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225859" y="1689652"/>
            <a:ext cx="3362365" cy="432048"/>
            <a:chOff x="3369875" y="1633364"/>
            <a:chExt cx="3362365" cy="432048"/>
          </a:xfrm>
        </p:grpSpPr>
        <p:sp>
          <p:nvSpPr>
            <p:cNvPr id="9" name="矩形 8"/>
            <p:cNvSpPr/>
            <p:nvPr/>
          </p:nvSpPr>
          <p:spPr>
            <a:xfrm>
              <a:off x="3369875" y="1633364"/>
              <a:ext cx="3362365" cy="432048"/>
            </a:xfrm>
            <a:prstGeom prst="rect">
              <a:avLst/>
            </a:prstGeom>
            <a:solidFill>
              <a:srgbClr val="3090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69175" y="166487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项目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内容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2788867" y="2319722"/>
            <a:ext cx="400989" cy="432048"/>
          </a:xfrm>
          <a:prstGeom prst="rect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80009" y="235108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225859" y="2319722"/>
            <a:ext cx="3362365" cy="432048"/>
            <a:chOff x="3369875" y="2263434"/>
            <a:chExt cx="3362365" cy="432048"/>
          </a:xfrm>
        </p:grpSpPr>
        <p:sp>
          <p:nvSpPr>
            <p:cNvPr id="14" name="矩形 13"/>
            <p:cNvSpPr/>
            <p:nvPr/>
          </p:nvSpPr>
          <p:spPr>
            <a:xfrm>
              <a:off x="3369875" y="2263434"/>
              <a:ext cx="3362365" cy="432048"/>
            </a:xfrm>
            <a:prstGeom prst="rect">
              <a:avLst/>
            </a:prstGeom>
            <a:solidFill>
              <a:srgbClr val="3090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69175" y="2346376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功能介绍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2788867" y="2949792"/>
            <a:ext cx="400989" cy="432048"/>
          </a:xfrm>
          <a:prstGeom prst="rect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80009" y="29811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225859" y="2949792"/>
            <a:ext cx="3362365" cy="432048"/>
            <a:chOff x="3369875" y="2893504"/>
            <a:chExt cx="3362365" cy="432048"/>
          </a:xfrm>
        </p:grpSpPr>
        <p:sp>
          <p:nvSpPr>
            <p:cNvPr id="19" name="矩形 18"/>
            <p:cNvSpPr/>
            <p:nvPr/>
          </p:nvSpPr>
          <p:spPr>
            <a:xfrm>
              <a:off x="3369875" y="2893504"/>
              <a:ext cx="3362365" cy="432048"/>
            </a:xfrm>
            <a:prstGeom prst="rect">
              <a:avLst/>
            </a:prstGeom>
            <a:solidFill>
              <a:srgbClr val="3090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本周计划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97320" y="2940251"/>
              <a:ext cx="30988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2788867" y="3579862"/>
            <a:ext cx="400989" cy="432048"/>
          </a:xfrm>
          <a:prstGeom prst="rect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10968" y="361122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225859" y="3579862"/>
            <a:ext cx="3362365" cy="432048"/>
            <a:chOff x="3369875" y="3523574"/>
            <a:chExt cx="3362365" cy="432048"/>
          </a:xfrm>
        </p:grpSpPr>
        <p:sp>
          <p:nvSpPr>
            <p:cNvPr id="24" name="矩形 23"/>
            <p:cNvSpPr/>
            <p:nvPr/>
          </p:nvSpPr>
          <p:spPr>
            <a:xfrm>
              <a:off x="3369875" y="3523574"/>
              <a:ext cx="3362365" cy="432048"/>
            </a:xfrm>
            <a:prstGeom prst="rect">
              <a:avLst/>
            </a:prstGeom>
            <a:solidFill>
              <a:srgbClr val="3090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69175" y="3523966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时间安排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1" name="五边形 30"/>
          <p:cNvSpPr/>
          <p:nvPr/>
        </p:nvSpPr>
        <p:spPr>
          <a:xfrm>
            <a:off x="0" y="193204"/>
            <a:ext cx="373643" cy="432048"/>
          </a:xfrm>
          <a:prstGeom prst="homePlate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7989" y="20917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48301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项目内容</a:t>
            </a:r>
            <a:endParaRPr lang="en-US" altLang="zh-CN" sz="2000" b="1" dirty="0" smtClean="0">
              <a:solidFill>
                <a:srgbClr val="48301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789364" y="4168844"/>
            <a:ext cx="400989" cy="432048"/>
          </a:xfrm>
          <a:prstGeom prst="rect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11465" y="420020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05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3226356" y="4168844"/>
            <a:ext cx="3362365" cy="432048"/>
            <a:chOff x="3369875" y="3523574"/>
            <a:chExt cx="3362365" cy="432048"/>
          </a:xfrm>
        </p:grpSpPr>
        <p:sp>
          <p:nvSpPr>
            <p:cNvPr id="36" name="矩形 35"/>
            <p:cNvSpPr/>
            <p:nvPr/>
          </p:nvSpPr>
          <p:spPr>
            <a:xfrm>
              <a:off x="3369875" y="3523574"/>
              <a:ext cx="3362365" cy="432048"/>
            </a:xfrm>
            <a:prstGeom prst="rect">
              <a:avLst/>
            </a:prstGeom>
            <a:solidFill>
              <a:srgbClr val="3090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369175" y="3523966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总结与收获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00"/>
                            </p:stCondLst>
                            <p:childTnLst>
                              <p:par>
                                <p:cTn id="6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500"/>
                            </p:stCondLst>
                            <p:childTnLst>
                              <p:par>
                                <p:cTn id="8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0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1" grpId="0" animBg="1"/>
      <p:bldP spid="12" grpId="0"/>
      <p:bldP spid="16" grpId="0" animBg="1"/>
      <p:bldP spid="17" grpId="0"/>
      <p:bldP spid="21" grpId="0" animBg="1"/>
      <p:bldP spid="22" grpId="0"/>
      <p:bldP spid="31" grpId="0" animBg="1"/>
      <p:bldP spid="32" grpId="0"/>
      <p:bldP spid="30" grpId="0" animBg="1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0" y="1851100"/>
            <a:ext cx="3203848" cy="1441301"/>
          </a:xfrm>
          <a:prstGeom prst="homePlate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06621" y="2067694"/>
            <a:ext cx="3046189" cy="1322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项目内容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  <a:endParaRPr lang="en-US" altLang="zh-CN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查询全国实时天气状况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417093" y="1814513"/>
            <a:ext cx="1762125" cy="15700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9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01</a:t>
            </a:r>
            <a:endParaRPr lang="zh-CN" altLang="en-US" sz="9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0" y="1851100"/>
            <a:ext cx="3203848" cy="1441301"/>
          </a:xfrm>
          <a:prstGeom prst="homePlate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98219" y="2643758"/>
            <a:ext cx="3046189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功能介绍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417093" y="1814513"/>
            <a:ext cx="1762021" cy="15696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9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02</a:t>
            </a:r>
            <a:endParaRPr lang="zh-CN" altLang="en-US" sz="9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0" y="193204"/>
            <a:ext cx="373643" cy="432048"/>
          </a:xfrm>
          <a:prstGeom prst="homePlate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989" y="209173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欢迎界面</a:t>
            </a:r>
            <a:endPara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泪滴形 6"/>
          <p:cNvSpPr/>
          <p:nvPr/>
        </p:nvSpPr>
        <p:spPr>
          <a:xfrm rot="18900000" flipH="1">
            <a:off x="4789061" y="581757"/>
            <a:ext cx="2908133" cy="2908133"/>
          </a:xfrm>
          <a:prstGeom prst="teardrop">
            <a:avLst>
              <a:gd name="adj" fmla="val 113282"/>
            </a:avLst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0FAB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泪滴形 7"/>
          <p:cNvSpPr/>
          <p:nvPr/>
        </p:nvSpPr>
        <p:spPr>
          <a:xfrm rot="2700000">
            <a:off x="1505722" y="2151872"/>
            <a:ext cx="1965328" cy="1965328"/>
          </a:xfrm>
          <a:prstGeom prst="teardrop">
            <a:avLst>
              <a:gd name="adj" fmla="val 116236"/>
            </a:avLst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82445" y="1597052"/>
            <a:ext cx="281559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time.sleep</a:t>
            </a:r>
            <a:endParaRPr lang="en-US" altLang="zh-CN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90777" y="2736227"/>
            <a:ext cx="14274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</a:t>
            </a:r>
            <a:endParaRPr lang="en-US" altLang="zh-CN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 flipH="1">
            <a:off x="539552" y="1401381"/>
            <a:ext cx="2863392" cy="397510"/>
          </a:xfrm>
          <a:prstGeom prst="rect">
            <a:avLst/>
          </a:prstGeom>
          <a:effectLst/>
        </p:spPr>
        <p:txBody>
          <a:bodyPr wrap="square" lIns="121893" tIns="60946" rIns="121893" bIns="60946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负责内容输出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46761" y="1121344"/>
            <a:ext cx="1690094" cy="325755"/>
          </a:xfrm>
          <a:prstGeom prst="rect">
            <a:avLst/>
          </a:prstGeom>
        </p:spPr>
        <p:txBody>
          <a:bodyPr wrap="square" lIns="121893" tIns="60946" rIns="121893" bIns="60946">
            <a:spAutoFit/>
          </a:bodyPr>
          <a:lstStyle/>
          <a:p>
            <a:pPr algn="just" defTabSz="1218565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 flipH="1">
            <a:off x="4483065" y="3921927"/>
            <a:ext cx="3771670" cy="397510"/>
          </a:xfrm>
          <a:prstGeom prst="rect">
            <a:avLst/>
          </a:prstGeom>
          <a:effectLst/>
        </p:spPr>
        <p:txBody>
          <a:bodyPr wrap="square" lIns="121893" tIns="60946" rIns="121893" bIns="60946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调整整体界面弹出世间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10320" y="3593660"/>
            <a:ext cx="1690094" cy="325755"/>
          </a:xfrm>
          <a:prstGeom prst="rect">
            <a:avLst/>
          </a:prstGeom>
        </p:spPr>
        <p:txBody>
          <a:bodyPr wrap="square" lIns="121893" tIns="60946" rIns="121893" bIns="60946">
            <a:spAutoFit/>
          </a:bodyPr>
          <a:lstStyle/>
          <a:p>
            <a:pPr algn="just" defTabSz="1218565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time.sleep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26405" y="1073345"/>
            <a:ext cx="1690094" cy="325755"/>
          </a:xfrm>
          <a:prstGeom prst="rect">
            <a:avLst/>
          </a:prstGeom>
        </p:spPr>
        <p:txBody>
          <a:bodyPr wrap="square" lIns="121893" tIns="60946" rIns="121893" bIns="60946">
            <a:spAutoFit/>
          </a:bodyPr>
          <a:lstStyle/>
          <a:p>
            <a:pPr algn="just" defTabSz="1218565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587" y="2132849"/>
            <a:ext cx="347662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618" y="1215468"/>
            <a:ext cx="46672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4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3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4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3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4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/>
      <p:bldP spid="10" grpId="0"/>
      <p:bldP spid="11" grpId="0" bldLvl="0" animBg="1"/>
      <p:bldP spid="12" grpId="0"/>
      <p:bldP spid="12" grpId="1"/>
      <p:bldP spid="13" grpId="0" bldLvl="0" animBg="1"/>
      <p:bldP spid="14" grpId="0"/>
      <p:bldP spid="14" grpId="1"/>
      <p:bldP spid="2" grpId="0"/>
      <p:bldP spid="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0" y="193204"/>
            <a:ext cx="373643" cy="432048"/>
          </a:xfrm>
          <a:prstGeom prst="homePlate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694" y="209173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确定城市</a:t>
            </a:r>
            <a:endPara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>
            <a:off x="3726140" y="1896366"/>
            <a:ext cx="1728192" cy="1489820"/>
          </a:xfrm>
          <a:prstGeom prst="triangle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2862044" y="3386186"/>
            <a:ext cx="1728192" cy="1489820"/>
          </a:xfrm>
          <a:prstGeom prst="triangle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>
            <a:off x="4588414" y="3386186"/>
            <a:ext cx="1728192" cy="1489820"/>
          </a:xfrm>
          <a:prstGeom prst="triangle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 flipH="1">
            <a:off x="3261781" y="1126953"/>
            <a:ext cx="3107870" cy="766445"/>
          </a:xfrm>
          <a:prstGeom prst="rect">
            <a:avLst/>
          </a:prstGeom>
          <a:effectLst/>
        </p:spPr>
        <p:txBody>
          <a:bodyPr wrap="square" lIns="121893" tIns="60946" rIns="121893" bIns="60946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利用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boolean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值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查询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查询本地城市 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25545" y="847725"/>
            <a:ext cx="1976755" cy="325755"/>
          </a:xfrm>
          <a:prstGeom prst="rect">
            <a:avLst/>
          </a:prstGeom>
        </p:spPr>
        <p:txBody>
          <a:bodyPr wrap="square" lIns="121893" tIns="60946" rIns="121893" bIns="60946">
            <a:spAutoFit/>
          </a:bodyPr>
          <a:lstStyle/>
          <a:p>
            <a:pPr algn="just" defTabSz="1218565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本地城市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——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乐山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 flipH="1">
            <a:off x="373136" y="3399250"/>
            <a:ext cx="2790076" cy="766445"/>
          </a:xfrm>
          <a:prstGeom prst="rect">
            <a:avLst/>
          </a:prstGeom>
          <a:effectLst/>
        </p:spPr>
        <p:txBody>
          <a:bodyPr wrap="square" lIns="121893" tIns="60946" rIns="121893" bIns="60946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判断语句 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if----else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查询：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查询其他城市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 flipH="1">
            <a:off x="6246420" y="3399437"/>
            <a:ext cx="2790076" cy="766445"/>
          </a:xfrm>
          <a:prstGeom prst="rect">
            <a:avLst/>
          </a:prstGeom>
          <a:effectLst/>
        </p:spPr>
        <p:txBody>
          <a:bodyPr wrap="square" lIns="121893" tIns="60946" rIns="121893" bIns="60946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of=open(“ox.txt”)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736923" y="3120502"/>
            <a:ext cx="2202486" cy="325755"/>
          </a:xfrm>
          <a:prstGeom prst="rect">
            <a:avLst/>
          </a:prstGeom>
        </p:spPr>
        <p:txBody>
          <a:bodyPr wrap="square" lIns="121893" tIns="60946" rIns="121893" bIns="60946">
            <a:spAutoFit/>
          </a:bodyPr>
          <a:lstStyle/>
          <a:p>
            <a:pPr algn="just" defTabSz="1218565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储存天气信息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05446" y="2228530"/>
            <a:ext cx="7072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75723" y="3768010"/>
            <a:ext cx="7072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7885" y="3768010"/>
            <a:ext cx="7072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67593" y="2792207"/>
            <a:ext cx="2202486" cy="325755"/>
          </a:xfrm>
          <a:prstGeom prst="rect">
            <a:avLst/>
          </a:prstGeom>
        </p:spPr>
        <p:txBody>
          <a:bodyPr wrap="square" lIns="121893" tIns="60946" rIns="121893" bIns="60946">
            <a:spAutoFit/>
          </a:bodyPr>
          <a:lstStyle/>
          <a:p>
            <a:pPr algn="just" defTabSz="1218565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其他城市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55" y="560471"/>
            <a:ext cx="536257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348" y="2707434"/>
            <a:ext cx="37338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3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4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3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4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20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60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65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3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4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9" dur="2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 animBg="1"/>
      <p:bldP spid="10" grpId="0" bldLvl="0" animBg="1"/>
      <p:bldP spid="11" grpId="0"/>
      <p:bldP spid="11" grpId="1"/>
      <p:bldP spid="12" grpId="0" bldLvl="0" animBg="1"/>
      <p:bldP spid="14" grpId="0" bldLvl="0" animBg="1"/>
      <p:bldP spid="15" grpId="0"/>
      <p:bldP spid="15" grpId="1"/>
      <p:bldP spid="16" grpId="0"/>
      <p:bldP spid="17" grpId="0"/>
      <p:bldP spid="18" grpId="0"/>
      <p:bldP spid="2" grpId="0"/>
      <p:bldP spid="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0" y="193204"/>
            <a:ext cx="373643" cy="432048"/>
          </a:xfrm>
          <a:prstGeom prst="homePlate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989" y="209173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48301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信息查询</a:t>
            </a:r>
            <a:endParaRPr lang="zh-CN" altLang="en-US" sz="2000" b="1" dirty="0">
              <a:solidFill>
                <a:srgbClr val="48301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Line 34"/>
          <p:cNvSpPr>
            <a:spLocks noChangeShapeType="1"/>
          </p:cNvSpPr>
          <p:nvPr/>
        </p:nvSpPr>
        <p:spPr bwMode="auto">
          <a:xfrm rot="618245" flipV="1">
            <a:off x="5100320" y="2437765"/>
            <a:ext cx="575310" cy="1377950"/>
          </a:xfrm>
          <a:prstGeom prst="line">
            <a:avLst/>
          </a:prstGeom>
          <a:noFill/>
          <a:ln w="9525">
            <a:solidFill>
              <a:srgbClr val="3090D8"/>
            </a:solidFill>
            <a:prstDash val="dash"/>
            <a:round/>
            <a:tailEnd type="triangle" w="med" len="med"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Line 35"/>
          <p:cNvSpPr>
            <a:spLocks noChangeShapeType="1"/>
          </p:cNvSpPr>
          <p:nvPr/>
        </p:nvSpPr>
        <p:spPr bwMode="auto">
          <a:xfrm rot="618245" flipH="1" flipV="1">
            <a:off x="4068763" y="2610320"/>
            <a:ext cx="481012" cy="944563"/>
          </a:xfrm>
          <a:prstGeom prst="line">
            <a:avLst/>
          </a:prstGeom>
          <a:noFill/>
          <a:ln w="9525">
            <a:solidFill>
              <a:srgbClr val="3090D8"/>
            </a:solidFill>
            <a:prstDash val="dash"/>
            <a:round/>
            <a:tailEnd type="triangle" w="med" len="med"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Line 36"/>
          <p:cNvSpPr>
            <a:spLocks noChangeShapeType="1"/>
          </p:cNvSpPr>
          <p:nvPr/>
        </p:nvSpPr>
        <p:spPr bwMode="auto">
          <a:xfrm rot="618245" flipH="1" flipV="1">
            <a:off x="3128963" y="3086570"/>
            <a:ext cx="1144587" cy="519113"/>
          </a:xfrm>
          <a:prstGeom prst="line">
            <a:avLst/>
          </a:prstGeom>
          <a:noFill/>
          <a:ln w="9525">
            <a:solidFill>
              <a:srgbClr val="3090D8"/>
            </a:solidFill>
            <a:prstDash val="dash"/>
            <a:round/>
            <a:tailEnd type="triangle" w="med" len="med"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Line 37"/>
          <p:cNvSpPr>
            <a:spLocks noChangeShapeType="1"/>
          </p:cNvSpPr>
          <p:nvPr/>
        </p:nvSpPr>
        <p:spPr bwMode="auto">
          <a:xfrm rot="618245" flipH="1">
            <a:off x="2232025" y="3735858"/>
            <a:ext cx="1946275" cy="26987"/>
          </a:xfrm>
          <a:prstGeom prst="line">
            <a:avLst/>
          </a:prstGeom>
          <a:noFill/>
          <a:ln w="9525">
            <a:solidFill>
              <a:srgbClr val="3090D8"/>
            </a:solidFill>
            <a:prstDash val="dash"/>
            <a:round/>
            <a:tailEnd type="triangle" w="med" len="med"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Line 38"/>
          <p:cNvSpPr>
            <a:spLocks noChangeShapeType="1"/>
          </p:cNvSpPr>
          <p:nvPr/>
        </p:nvSpPr>
        <p:spPr bwMode="auto">
          <a:xfrm rot="618245" flipV="1">
            <a:off x="5083810" y="3764280"/>
            <a:ext cx="1074420" cy="286385"/>
          </a:xfrm>
          <a:prstGeom prst="line">
            <a:avLst/>
          </a:prstGeom>
          <a:noFill/>
          <a:ln w="9525">
            <a:solidFill>
              <a:srgbClr val="3090D8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050858" y="1156649"/>
            <a:ext cx="1531938" cy="1171574"/>
            <a:chOff x="2947988" y="2103439"/>
            <a:chExt cx="1531938" cy="1171574"/>
          </a:xfrm>
        </p:grpSpPr>
        <p:sp>
          <p:nvSpPr>
            <p:cNvPr id="14" name="Oval 20"/>
            <p:cNvSpPr>
              <a:spLocks noChangeArrowheads="1"/>
            </p:cNvSpPr>
            <p:nvPr/>
          </p:nvSpPr>
          <p:spPr bwMode="auto">
            <a:xfrm>
              <a:off x="3581400" y="2379663"/>
              <a:ext cx="898525" cy="895350"/>
            </a:xfrm>
            <a:prstGeom prst="ellipse">
              <a:avLst/>
            </a:prstGeom>
            <a:solidFill>
              <a:srgbClr val="3090D8"/>
            </a:solidFill>
            <a:ln w="9525" algn="ctr">
              <a:solidFill>
                <a:srgbClr val="3090D8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4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endParaRPr lang="en-US" altLang="zh-CN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15" name="Group 57"/>
            <p:cNvGrpSpPr/>
            <p:nvPr/>
          </p:nvGrpSpPr>
          <p:grpSpPr bwMode="auto">
            <a:xfrm>
              <a:off x="2947988" y="2103439"/>
              <a:ext cx="1531938" cy="995363"/>
              <a:chOff x="2289" y="1206"/>
              <a:chExt cx="965" cy="627"/>
            </a:xfrm>
          </p:grpSpPr>
          <p:sp>
            <p:nvSpPr>
              <p:cNvPr id="16" name="Rectangle 58"/>
              <p:cNvSpPr>
                <a:spLocks noChangeArrowheads="1"/>
              </p:cNvSpPr>
              <p:nvPr/>
            </p:nvSpPr>
            <p:spPr bwMode="auto">
              <a:xfrm>
                <a:off x="2289" y="1520"/>
                <a:ext cx="470" cy="3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20000"/>
                  </a:spcBef>
                  <a:buClr>
                    <a:srgbClr val="E1B40C"/>
                  </a:buClr>
                  <a:buFont typeface="微软雅黑" panose="020B0503020204020204" pitchFamily="34" charset="-122"/>
                  <a:buNone/>
                </a:pPr>
                <a:r>
                  <a:rPr lang="zh-CN" altLang="en-US" sz="1200" b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网页信</a:t>
                </a:r>
                <a:endParaRPr lang="zh-CN" altLang="en-US" sz="1200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  <a:p>
                <a:pPr algn="ctr">
                  <a:spcBef>
                    <a:spcPct val="20000"/>
                  </a:spcBef>
                  <a:buClr>
                    <a:srgbClr val="E1B40C"/>
                  </a:buClr>
                  <a:buFont typeface="微软雅黑" panose="020B0503020204020204" pitchFamily="34" charset="-122"/>
                  <a:buNone/>
                </a:pPr>
                <a:r>
                  <a:rPr lang="zh-CN" altLang="en-US" sz="1200" b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息获取</a:t>
                </a:r>
                <a:endParaRPr lang="zh-CN" altLang="en-US" sz="1200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7" name="Rectangle 59"/>
              <p:cNvSpPr>
                <a:spLocks noChangeArrowheads="1"/>
              </p:cNvSpPr>
              <p:nvPr/>
            </p:nvSpPr>
            <p:spPr bwMode="auto">
              <a:xfrm>
                <a:off x="2298" y="1206"/>
                <a:ext cx="956" cy="17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zh-CN" alt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信息来源</a:t>
                </a:r>
                <a:endPara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4711383" y="1378104"/>
            <a:ext cx="2108200" cy="1196974"/>
            <a:chOff x="3910013" y="2116139"/>
            <a:chExt cx="2108200" cy="1196974"/>
          </a:xfrm>
        </p:grpSpPr>
        <p:sp>
          <p:nvSpPr>
            <p:cNvPr id="19" name="Oval 25"/>
            <p:cNvSpPr>
              <a:spLocks noChangeArrowheads="1"/>
            </p:cNvSpPr>
            <p:nvPr/>
          </p:nvSpPr>
          <p:spPr bwMode="auto">
            <a:xfrm>
              <a:off x="4857750" y="2417763"/>
              <a:ext cx="898525" cy="895350"/>
            </a:xfrm>
            <a:prstGeom prst="ellipse">
              <a:avLst/>
            </a:prstGeom>
            <a:solidFill>
              <a:srgbClr val="3090D8"/>
            </a:solidFill>
            <a:ln w="9525" algn="ctr">
              <a:solidFill>
                <a:srgbClr val="3090D8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4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</a:t>
              </a:r>
              <a:endParaRPr lang="en-US" altLang="zh-CN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20" name="Group 60"/>
            <p:cNvGrpSpPr/>
            <p:nvPr/>
          </p:nvGrpSpPr>
          <p:grpSpPr bwMode="auto">
            <a:xfrm>
              <a:off x="3910013" y="2116139"/>
              <a:ext cx="2108200" cy="874713"/>
              <a:chOff x="1839" y="1214"/>
              <a:chExt cx="1328" cy="551"/>
            </a:xfrm>
          </p:grpSpPr>
          <p:sp>
            <p:nvSpPr>
              <p:cNvPr id="21" name="Rectangle 61"/>
              <p:cNvSpPr>
                <a:spLocks noChangeArrowheads="1"/>
              </p:cNvSpPr>
              <p:nvPr/>
            </p:nvSpPr>
            <p:spPr bwMode="auto">
              <a:xfrm>
                <a:off x="1839" y="1497"/>
                <a:ext cx="682" cy="26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20000"/>
                  </a:spcBef>
                  <a:buClr>
                    <a:srgbClr val="E1B40C"/>
                  </a:buClr>
                  <a:buFont typeface="微软雅黑" panose="020B0503020204020204" pitchFamily="34" charset="-122"/>
                  <a:buNone/>
                </a:pPr>
                <a:r>
                  <a:rPr lang="en-US" altLang="zh-CN" sz="1200" b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.format()  +   print</a:t>
                </a:r>
                <a:endParaRPr lang="en-US" altLang="zh-CN" sz="1200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2" name="Rectangle 62"/>
              <p:cNvSpPr>
                <a:spLocks noChangeArrowheads="1"/>
              </p:cNvSpPr>
              <p:nvPr/>
            </p:nvSpPr>
            <p:spPr bwMode="auto">
              <a:xfrm>
                <a:off x="2211" y="1214"/>
                <a:ext cx="956" cy="17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zh-CN" alt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信息整理并输出</a:t>
                </a:r>
                <a:endPara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-219133" y="3121324"/>
            <a:ext cx="2303491" cy="1073020"/>
            <a:chOff x="-109589" y="3903663"/>
            <a:chExt cx="2303514" cy="1019556"/>
          </a:xfrm>
        </p:grpSpPr>
        <p:sp>
          <p:nvSpPr>
            <p:cNvPr id="24" name="Oval 5"/>
            <p:cNvSpPr>
              <a:spLocks noChangeArrowheads="1"/>
            </p:cNvSpPr>
            <p:nvPr/>
          </p:nvSpPr>
          <p:spPr bwMode="auto">
            <a:xfrm>
              <a:off x="1295400" y="3903663"/>
              <a:ext cx="898525" cy="895350"/>
            </a:xfrm>
            <a:prstGeom prst="ellipse">
              <a:avLst/>
            </a:prstGeom>
            <a:solidFill>
              <a:srgbClr val="3090D8"/>
            </a:solidFill>
            <a:ln w="9525" algn="ctr">
              <a:solidFill>
                <a:srgbClr val="3090D8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endPara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25" name="Group 63"/>
            <p:cNvGrpSpPr/>
            <p:nvPr/>
          </p:nvGrpSpPr>
          <p:grpSpPr bwMode="auto">
            <a:xfrm>
              <a:off x="-109589" y="3976944"/>
              <a:ext cx="1517855" cy="946275"/>
              <a:chOff x="34" y="3253"/>
              <a:chExt cx="1140" cy="711"/>
            </a:xfrm>
          </p:grpSpPr>
          <p:sp>
            <p:nvSpPr>
              <p:cNvPr id="26" name="Rectangle 64"/>
              <p:cNvSpPr>
                <a:spLocks noChangeArrowheads="1"/>
              </p:cNvSpPr>
              <p:nvPr/>
            </p:nvSpPr>
            <p:spPr bwMode="auto">
              <a:xfrm>
                <a:off x="226" y="3609"/>
                <a:ext cx="948" cy="35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algn="r">
                  <a:spcBef>
                    <a:spcPct val="20000"/>
                  </a:spcBef>
                  <a:buClr>
                    <a:srgbClr val="E1B40C"/>
                  </a:buClr>
                  <a:buFont typeface="微软雅黑" panose="020B0503020204020204" pitchFamily="34" charset="-122"/>
                  <a:buNone/>
                </a:pPr>
                <a:r>
                  <a:rPr lang="en-US" altLang="zh-CN" sz="1200" b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json</a:t>
                </a:r>
                <a:r>
                  <a:rPr lang="zh-CN" altLang="en-US" sz="1200" b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：</a:t>
                </a:r>
                <a:endParaRPr lang="zh-CN" altLang="en-US" sz="1200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  <a:p>
                <a:pPr algn="r">
                  <a:spcBef>
                    <a:spcPct val="20000"/>
                  </a:spcBef>
                  <a:buClr>
                    <a:srgbClr val="E1B40C"/>
                  </a:buClr>
                  <a:buFont typeface="微软雅黑" panose="020B0503020204020204" pitchFamily="34" charset="-122"/>
                  <a:buNone/>
                </a:pPr>
                <a:r>
                  <a:rPr lang="zh-CN" altLang="en-US" sz="1200" b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将</a:t>
                </a:r>
                <a:r>
                  <a:rPr lang="en-US" altLang="zh-CN" sz="1200" b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str</a:t>
                </a:r>
                <a:r>
                  <a:rPr lang="zh-CN" altLang="en-US" sz="1200" b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转换为</a:t>
                </a:r>
                <a:r>
                  <a:rPr lang="en-US" altLang="zh-CN" sz="1200" b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dict</a:t>
                </a:r>
                <a:endParaRPr lang="zh-CN" altLang="en-US" sz="1200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7" name="Rectangle 65"/>
              <p:cNvSpPr>
                <a:spLocks noChangeArrowheads="1"/>
              </p:cNvSpPr>
              <p:nvPr/>
            </p:nvSpPr>
            <p:spPr bwMode="auto">
              <a:xfrm>
                <a:off x="34" y="3253"/>
                <a:ext cx="1140" cy="19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r"/>
                <a:r>
                  <a:rPr lang="zh-CN" alt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数据类型</a:t>
                </a:r>
                <a:endPara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1224935" y="1655115"/>
            <a:ext cx="1826240" cy="1198093"/>
            <a:chOff x="1301135" y="2705570"/>
            <a:chExt cx="1826240" cy="1198093"/>
          </a:xfrm>
        </p:grpSpPr>
        <p:sp>
          <p:nvSpPr>
            <p:cNvPr id="34" name="Oval 10"/>
            <p:cNvSpPr>
              <a:spLocks noChangeArrowheads="1"/>
            </p:cNvSpPr>
            <p:nvPr/>
          </p:nvSpPr>
          <p:spPr bwMode="auto">
            <a:xfrm>
              <a:off x="2228850" y="3008313"/>
              <a:ext cx="898525" cy="895350"/>
            </a:xfrm>
            <a:prstGeom prst="ellipse">
              <a:avLst/>
            </a:prstGeom>
            <a:solidFill>
              <a:srgbClr val="3090D8"/>
            </a:solidFill>
            <a:ln w="9525" algn="ctr">
              <a:solidFill>
                <a:srgbClr val="3090D8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endPara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5" name="Group 69"/>
            <p:cNvGrpSpPr/>
            <p:nvPr/>
          </p:nvGrpSpPr>
          <p:grpSpPr bwMode="auto">
            <a:xfrm>
              <a:off x="1301135" y="2705570"/>
              <a:ext cx="1517855" cy="1139256"/>
              <a:chOff x="464" y="3048"/>
              <a:chExt cx="1140" cy="856"/>
            </a:xfrm>
          </p:grpSpPr>
          <p:sp>
            <p:nvSpPr>
              <p:cNvPr id="36" name="Rectangle 70"/>
              <p:cNvSpPr>
                <a:spLocks noChangeArrowheads="1"/>
              </p:cNvSpPr>
              <p:nvPr/>
            </p:nvSpPr>
            <p:spPr bwMode="auto">
              <a:xfrm>
                <a:off x="666" y="3364"/>
                <a:ext cx="495" cy="54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algn="r">
                  <a:spcBef>
                    <a:spcPct val="20000"/>
                  </a:spcBef>
                  <a:buClr>
                    <a:srgbClr val="E1B40C"/>
                  </a:buClr>
                  <a:buFont typeface="微软雅黑" panose="020B0503020204020204" pitchFamily="34" charset="-122"/>
                  <a:buNone/>
                </a:pPr>
                <a:r>
                  <a:rPr lang="en-US" altLang="zh-CN" sz="1200" b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1.</a:t>
                </a:r>
                <a:r>
                  <a:rPr lang="zh-CN" altLang="en-US" sz="1200" b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温度</a:t>
                </a:r>
                <a:endParaRPr lang="zh-CN" altLang="en-US" sz="1200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  <a:p>
                <a:pPr algn="r">
                  <a:spcBef>
                    <a:spcPct val="20000"/>
                  </a:spcBef>
                  <a:buClr>
                    <a:srgbClr val="E1B40C"/>
                  </a:buClr>
                  <a:buFont typeface="微软雅黑" panose="020B0503020204020204" pitchFamily="34" charset="-122"/>
                  <a:buNone/>
                </a:pPr>
                <a:r>
                  <a:rPr lang="en-US" altLang="zh-CN" sz="1200" b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2.</a:t>
                </a:r>
                <a:r>
                  <a:rPr lang="zh-CN" altLang="en-US" sz="1200" b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湿度</a:t>
                </a:r>
                <a:endParaRPr lang="zh-CN" altLang="en-US" sz="1200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  <a:p>
                <a:pPr algn="r">
                  <a:spcBef>
                    <a:spcPct val="20000"/>
                  </a:spcBef>
                  <a:buClr>
                    <a:srgbClr val="E1B40C"/>
                  </a:buClr>
                  <a:buFont typeface="微软雅黑" panose="020B0503020204020204" pitchFamily="34" charset="-122"/>
                  <a:buNone/>
                </a:pPr>
                <a:r>
                  <a:rPr lang="en-US" altLang="zh-CN" sz="1200" b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3.</a:t>
                </a:r>
                <a:r>
                  <a:rPr lang="zh-CN" altLang="en-US" sz="1200" b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晴雨</a:t>
                </a:r>
                <a:endParaRPr lang="zh-CN" altLang="en-US" sz="1200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7" name="Rectangle 71"/>
              <p:cNvSpPr>
                <a:spLocks noChangeArrowheads="1"/>
              </p:cNvSpPr>
              <p:nvPr/>
            </p:nvSpPr>
            <p:spPr bwMode="auto">
              <a:xfrm>
                <a:off x="464" y="3048"/>
                <a:ext cx="1140" cy="20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r"/>
                <a:r>
                  <a:rPr lang="zh-CN" alt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天气属性</a:t>
                </a:r>
                <a:endPara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8" name="组合 37"/>
          <p:cNvGrpSpPr/>
          <p:nvPr/>
        </p:nvGrpSpPr>
        <p:grpSpPr>
          <a:xfrm>
            <a:off x="6466205" y="2988464"/>
            <a:ext cx="1825625" cy="1249361"/>
            <a:chOff x="5940425" y="2627314"/>
            <a:chExt cx="1825625" cy="1249361"/>
          </a:xfrm>
        </p:grpSpPr>
        <p:sp>
          <p:nvSpPr>
            <p:cNvPr id="39" name="Oval 15"/>
            <p:cNvSpPr>
              <a:spLocks noChangeArrowheads="1"/>
            </p:cNvSpPr>
            <p:nvPr/>
          </p:nvSpPr>
          <p:spPr bwMode="auto">
            <a:xfrm>
              <a:off x="5940425" y="2981325"/>
              <a:ext cx="898525" cy="895350"/>
            </a:xfrm>
            <a:prstGeom prst="ellipse">
              <a:avLst/>
            </a:prstGeom>
            <a:solidFill>
              <a:srgbClr val="3090D8"/>
            </a:solidFill>
            <a:ln w="9525" algn="ctr">
              <a:solidFill>
                <a:srgbClr val="3090D8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4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</a:t>
              </a:r>
              <a:endParaRPr lang="en-US" altLang="zh-CN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40" name="Group 72"/>
            <p:cNvGrpSpPr/>
            <p:nvPr/>
          </p:nvGrpSpPr>
          <p:grpSpPr bwMode="auto">
            <a:xfrm>
              <a:off x="6032500" y="2627314"/>
              <a:ext cx="1733550" cy="1166813"/>
              <a:chOff x="3582" y="1440"/>
              <a:chExt cx="1092" cy="735"/>
            </a:xfrm>
          </p:grpSpPr>
          <p:sp>
            <p:nvSpPr>
              <p:cNvPr id="41" name="Rectangle 73"/>
              <p:cNvSpPr>
                <a:spLocks noChangeArrowheads="1"/>
              </p:cNvSpPr>
              <p:nvPr/>
            </p:nvSpPr>
            <p:spPr bwMode="auto">
              <a:xfrm>
                <a:off x="4164" y="1862"/>
                <a:ext cx="510" cy="3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  <a:buClr>
                    <a:srgbClr val="E1B40C"/>
                  </a:buClr>
                  <a:buFont typeface="微软雅黑" panose="020B0503020204020204" pitchFamily="34" charset="-122"/>
                  <a:buNone/>
                </a:pPr>
                <a:r>
                  <a:rPr lang="en-US" altLang="zh-CN" sz="1200" b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f.write()</a:t>
                </a:r>
                <a:endParaRPr lang="en-US" altLang="zh-CN" sz="1200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  <a:p>
                <a:pPr>
                  <a:spcBef>
                    <a:spcPct val="20000"/>
                  </a:spcBef>
                  <a:buClr>
                    <a:srgbClr val="E1B40C"/>
                  </a:buClr>
                  <a:buFont typeface="微软雅黑" panose="020B0503020204020204" pitchFamily="34" charset="-122"/>
                  <a:buNone/>
                </a:pPr>
                <a:r>
                  <a:rPr lang="en-US" altLang="zh-CN" sz="1200" b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f.close()</a:t>
                </a:r>
                <a:endParaRPr lang="zh-CN" altLang="en-US" sz="1200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2" name="Rectangle 74"/>
              <p:cNvSpPr>
                <a:spLocks noChangeArrowheads="1"/>
              </p:cNvSpPr>
              <p:nvPr/>
            </p:nvSpPr>
            <p:spPr bwMode="auto">
              <a:xfrm>
                <a:off x="3582" y="1440"/>
                <a:ext cx="508" cy="17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信息存储</a:t>
                </a:r>
                <a:endPara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</p:grpSp>
      <p:sp>
        <p:nvSpPr>
          <p:cNvPr id="43" name="Oval 44"/>
          <p:cNvSpPr>
            <a:spLocks noChangeArrowheads="1"/>
          </p:cNvSpPr>
          <p:nvPr/>
        </p:nvSpPr>
        <p:spPr bwMode="gray">
          <a:xfrm>
            <a:off x="3841753" y="3508847"/>
            <a:ext cx="1460501" cy="1443038"/>
          </a:xfrm>
          <a:prstGeom prst="ellipse">
            <a:avLst/>
          </a:prstGeom>
          <a:solidFill>
            <a:srgbClr val="3090D8"/>
          </a:solidFill>
          <a:ln w="9525" algn="ctr">
            <a:solidFill>
              <a:srgbClr val="3090D8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天气状况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541" y="1108938"/>
            <a:ext cx="8426957" cy="1219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707" y="2603282"/>
            <a:ext cx="6350334" cy="2810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909" y="1580113"/>
            <a:ext cx="5621621" cy="2325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bldLvl="0" animBg="1"/>
      <p:bldP spid="8" grpId="0" animBg="1"/>
      <p:bldP spid="9" grpId="0" animBg="1"/>
      <p:bldP spid="10" grpId="0" animBg="1"/>
      <p:bldP spid="11" grpId="0" bldLvl="0" animBg="1"/>
      <p:bldP spid="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0" y="1851100"/>
            <a:ext cx="3203848" cy="1441301"/>
          </a:xfrm>
          <a:prstGeom prst="homePlate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98219" y="2643758"/>
            <a:ext cx="3046189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本周计划</a:t>
            </a:r>
            <a:endParaRPr lang="zh-CN" altLang="zh-CN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417093" y="1814513"/>
            <a:ext cx="1686560" cy="1568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96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03</a:t>
            </a:r>
            <a:endParaRPr lang="zh-CN" altLang="en-US" sz="9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</p:bld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1248</Words>
  <Application>WPS 演示</Application>
  <PresentationFormat>全屏显示(16:9)</PresentationFormat>
  <Paragraphs>208</Paragraphs>
  <Slides>15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宋体</vt:lpstr>
      <vt:lpstr>Wingdings</vt:lpstr>
      <vt:lpstr>时尚中黑简体</vt:lpstr>
      <vt:lpstr>微软雅黑</vt:lpstr>
      <vt:lpstr>黑体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蓝色工作汇报</dc:title>
  <dc:creator>第一PPT</dc:creator>
  <cp:keywords>www.1ppt.com</cp:keywords>
  <dc:description>第一PPT</dc:description>
  <cp:lastModifiedBy>qzuser</cp:lastModifiedBy>
  <cp:revision>121</cp:revision>
  <dcterms:created xsi:type="dcterms:W3CDTF">2015-01-08T06:32:00Z</dcterms:created>
  <dcterms:modified xsi:type="dcterms:W3CDTF">2018-06-05T11:01:35Z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2052-10.1.0.7400</vt:lpwstr>
  </property>
</Properties>
</file>