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1"/>
  </p:notesMasterIdLst>
  <p:sldIdLst>
    <p:sldId id="256" r:id="rId7"/>
    <p:sldId id="274" r:id="rId8"/>
    <p:sldId id="27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82353" autoAdjust="0"/>
  </p:normalViewPr>
  <p:slideViewPr>
    <p:cSldViewPr>
      <p:cViewPr varScale="1">
        <p:scale>
          <a:sx n="118" d="100"/>
          <a:sy n="118" d="100"/>
        </p:scale>
        <p:origin x="5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aseline="0" dirty="0" smtClean="0"/>
              <a:t>JMP Graph</a:t>
            </a:r>
            <a:endParaRPr lang="en-US" sz="11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441520"/>
        <c:axId val="370440736"/>
      </c:barChart>
      <c:catAx>
        <c:axId val="37044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440736"/>
        <c:crosses val="autoZero"/>
        <c:auto val="1"/>
        <c:lblAlgn val="ctr"/>
        <c:lblOffset val="100"/>
        <c:noMultiLvlLbl val="0"/>
      </c:catAx>
      <c:valAx>
        <c:axId val="37044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44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aseline="0" dirty="0" smtClean="0"/>
              <a:t>JMP Graph</a:t>
            </a:r>
            <a:endParaRPr lang="en-US" sz="11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148536"/>
        <c:axId val="457148144"/>
      </c:barChart>
      <c:catAx>
        <c:axId val="45714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148144"/>
        <c:crosses val="autoZero"/>
        <c:auto val="1"/>
        <c:lblAlgn val="ctr"/>
        <c:lblOffset val="100"/>
        <c:noMultiLvlLbl val="0"/>
      </c:catAx>
      <c:valAx>
        <c:axId val="45714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14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>
      <a:solidFill>
        <a:schemeClr val="bg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541-5767-4AD1-B57E-5E347534A30C}" type="datetimeFigureOut">
              <a:rPr lang="en-PH" smtClean="0"/>
              <a:t>8/5/2016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7DC0-26E8-4CBB-9AE6-6442391161E7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856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7DC0-26E8-4CBB-9AE6-6442391161E7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0339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7DC0-26E8-4CBB-9AE6-6442391161E7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07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67DC0-26E8-4CBB-9AE6-6442391161E7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435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ttice-graphic-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71"/>
            <a:ext cx="9144000" cy="29021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ctrTitle"/>
          </p:nvPr>
        </p:nvSpPr>
        <p:spPr bwMode="auto">
          <a:xfrm>
            <a:off x="915988" y="3481388"/>
            <a:ext cx="4570412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ts val="4400"/>
              </a:lnSpc>
              <a:defRPr sz="4000" cap="all">
                <a:solidFill>
                  <a:srgbClr val="6D6E70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363" name="Text Placeholder 2"/>
          <p:cNvSpPr>
            <a:spLocks noGrp="1"/>
          </p:cNvSpPr>
          <p:nvPr>
            <p:ph type="subTitle" idx="1"/>
          </p:nvPr>
        </p:nvSpPr>
        <p:spPr>
          <a:xfrm>
            <a:off x="915988" y="4892675"/>
            <a:ext cx="4570412" cy="1000125"/>
          </a:xfrm>
        </p:spPr>
        <p:txBody>
          <a:bodyPr wrap="none" lIns="0" tIns="0" rIns="0" bIns="0"/>
          <a:lstStyle>
            <a:lvl1pPr>
              <a:lnSpc>
                <a:spcPts val="2600"/>
              </a:lnSpc>
              <a:spcAft>
                <a:spcPct val="0"/>
              </a:spcAft>
              <a:defRPr b="1" i="0">
                <a:solidFill>
                  <a:schemeClr val="tx1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P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4124" y="6644094"/>
            <a:ext cx="2895600" cy="246062"/>
          </a:xfrm>
        </p:spPr>
        <p:txBody>
          <a:bodyPr/>
          <a:lstStyle>
            <a:lvl1pPr>
              <a:defRPr/>
            </a:lvl1pPr>
          </a:lstStyle>
          <a:p>
            <a:endParaRPr lang="en-P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1096963"/>
            <a:ext cx="7446963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8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67602" y="1096963"/>
            <a:ext cx="5257236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attice-agenda-slide-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" y="1096962"/>
            <a:ext cx="2552397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y S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0" y="1096963"/>
            <a:ext cx="365149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786954" y="1096963"/>
            <a:ext cx="365149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3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itle, 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1590" y="1096963"/>
            <a:ext cx="411556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attice-side-graphic-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09" y="1096963"/>
            <a:ext cx="37707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Graphic,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13261" y="1096963"/>
            <a:ext cx="411556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attice-side-graphic-v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7" y="1096963"/>
            <a:ext cx="377078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Title,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lattice-graphic-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5" y="3637765"/>
            <a:ext cx="8686800" cy="275704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7875" y="1096963"/>
            <a:ext cx="7446963" cy="233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Graphic,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 descr="lattice-graphic-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5" y="1096963"/>
            <a:ext cx="8686800" cy="27570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7875" y="4064235"/>
            <a:ext cx="7446963" cy="233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9700" y="319087"/>
            <a:ext cx="5710238" cy="388938"/>
          </a:xfrm>
        </p:spPr>
        <p:txBody>
          <a:bodyPr/>
          <a:lstStyle>
            <a:lvl1pPr>
              <a:lnSpc>
                <a:spcPts val="2400"/>
              </a:lnSpc>
              <a:spcAft>
                <a:spcPts val="0"/>
              </a:spcAft>
              <a:defRPr sz="2400" b="1" i="0">
                <a:solidFill>
                  <a:schemeClr val="tx2"/>
                </a:solidFill>
              </a:defRPr>
            </a:lvl1pPr>
            <a:lvl2pPr>
              <a:defRPr sz="2200" b="0" i="0">
                <a:solidFill>
                  <a:schemeClr val="tx2"/>
                </a:solidFill>
              </a:defRPr>
            </a:lvl2pPr>
            <a:lvl3pPr>
              <a:defRPr sz="2200" b="0" i="0">
                <a:solidFill>
                  <a:schemeClr val="tx2"/>
                </a:solidFill>
              </a:defRPr>
            </a:lvl3pPr>
            <a:lvl4pPr>
              <a:defRPr sz="2200" b="0" i="0">
                <a:solidFill>
                  <a:schemeClr val="tx2"/>
                </a:solidFill>
              </a:defRPr>
            </a:lvl4pPr>
            <a:lvl5pPr>
              <a:defRPr sz="2200" b="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9700" y="25401"/>
            <a:ext cx="5710238" cy="381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3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5" descr="lattice-footer.png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0" y="6690995"/>
            <a:ext cx="9156700" cy="1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216464" y="6644094"/>
            <a:ext cx="9064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FFFFFF"/>
                </a:solidFill>
                <a:cs typeface="Arial" charset="0"/>
              </a:rPr>
              <a:t>Page: </a:t>
            </a:r>
            <a:fld id="{B47D6B3F-46F2-0F48-98B5-BD85166C0D7E}" type="slidenum">
              <a:rPr lang="en-US" sz="800" b="1" smtClean="0">
                <a:solidFill>
                  <a:srgbClr val="FFFFFF"/>
                </a:solidFill>
                <a:cs typeface="Arial" charset="0"/>
              </a:rPr>
              <a:pPr>
                <a:defRPr/>
              </a:pPr>
              <a:t>‹#›</a:t>
            </a:fld>
            <a:endParaRPr lang="en-US" sz="800" b="1" dirty="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043943" y="6644094"/>
            <a:ext cx="2100056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>
              <a:defRPr/>
            </a:pPr>
            <a:r>
              <a:rPr lang="en-US" sz="800" b="1" dirty="0" smtClean="0">
                <a:solidFill>
                  <a:srgbClr val="FFFFFF"/>
                </a:solidFill>
                <a:cs typeface="Arial" charset="0"/>
              </a:rPr>
              <a:t>Lattice Semiconductor Confidential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7875" y="1096963"/>
            <a:ext cx="74469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 (20pt Title Case)</a:t>
            </a:r>
          </a:p>
          <a:p>
            <a:pPr lvl="1"/>
            <a:r>
              <a:rPr lang="en-US" dirty="0"/>
              <a:t>Point (18pt sentence case)</a:t>
            </a:r>
          </a:p>
          <a:p>
            <a:pPr lvl="2"/>
            <a:r>
              <a:rPr lang="en-US" dirty="0"/>
              <a:t>Point (18pt sentence case)</a:t>
            </a:r>
          </a:p>
          <a:p>
            <a:pPr lvl="3"/>
            <a:r>
              <a:rPr lang="en-US" dirty="0"/>
              <a:t>Point (18pt sentence case)</a:t>
            </a:r>
          </a:p>
          <a:p>
            <a:pPr lvl="4"/>
            <a:r>
              <a:rPr lang="en-US" dirty="0" smtClean="0"/>
              <a:t>Point </a:t>
            </a:r>
            <a:r>
              <a:rPr lang="en-US" dirty="0"/>
              <a:t>(18pt sentence case)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24" y="6644094"/>
            <a:ext cx="28956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rgbClr val="FFFFFF"/>
                </a:solidFill>
              </a:defRPr>
            </a:lvl1pPr>
          </a:lstStyle>
          <a:p>
            <a:endParaRPr lang="en-P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58825"/>
            <a:ext cx="9144000" cy="0"/>
          </a:xfrm>
          <a:prstGeom prst="line">
            <a:avLst/>
          </a:prstGeom>
          <a:ln w="3175" cmpd="sng">
            <a:solidFill>
              <a:schemeClr val="tx1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700" y="25400"/>
            <a:ext cx="5710238" cy="6826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endParaRPr lang="en-US" dirty="0"/>
          </a:p>
        </p:txBody>
      </p:sp>
      <p:pic>
        <p:nvPicPr>
          <p:cNvPr id="3" name="Picture 2" descr="lattice-header-v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82" y="25400"/>
            <a:ext cx="2364217" cy="733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400" b="1" kern="1200" cap="all">
          <a:solidFill>
            <a:srgbClr val="2E2E2E"/>
          </a:solidFill>
          <a:latin typeface="Arial"/>
          <a:ea typeface="Geneva" charset="0"/>
          <a:cs typeface="Geneva" charset="0"/>
        </a:defRPr>
      </a:lvl1pPr>
      <a:lvl2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2pPr>
      <a:lvl3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3pPr>
      <a:lvl4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4pPr>
      <a:lvl5pPr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5pPr>
      <a:lvl6pPr marL="4572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6pPr>
      <a:lvl7pPr marL="9144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7pPr>
      <a:lvl8pPr marL="13716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8pPr>
      <a:lvl9pPr marL="1828800" algn="l" defTabSz="457200" rtl="0" eaLnBrk="1" fontAlgn="base" hangingPunct="1">
        <a:lnSpc>
          <a:spcPts val="2400"/>
        </a:lnSpc>
        <a:spcBef>
          <a:spcPct val="0"/>
        </a:spcBef>
        <a:spcAft>
          <a:spcPct val="0"/>
        </a:spcAft>
        <a:defRPr sz="2200" b="1">
          <a:solidFill>
            <a:srgbClr val="2E2E2E"/>
          </a:solidFill>
          <a:latin typeface="Arial" charset="0"/>
          <a:ea typeface="Geneva" charset="0"/>
          <a:cs typeface="Geneva" charset="0"/>
        </a:defRPr>
      </a:lvl9pPr>
    </p:titleStyle>
    <p:bodyStyle>
      <a:lvl1pPr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defRPr sz="2000" b="1" kern="1200">
          <a:solidFill>
            <a:srgbClr val="2E2E2E"/>
          </a:solidFill>
          <a:latin typeface="Arial"/>
          <a:ea typeface="Geneva" charset="0"/>
          <a:cs typeface="Geneva" charset="0"/>
        </a:defRPr>
      </a:lvl1pPr>
      <a:lvl2pPr marL="277813" indent="-163513" algn="l" defTabSz="457200" rtl="0" eaLnBrk="1" fontAlgn="base" hangingPunct="1">
        <a:spcBef>
          <a:spcPct val="0"/>
        </a:spcBef>
        <a:spcAft>
          <a:spcPts val="200"/>
        </a:spcAft>
        <a:buClr>
          <a:srgbClr val="F6BE1B"/>
        </a:buClr>
        <a:buFont typeface="Wingdings" charset="0"/>
        <a:buChar char="§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2pPr>
      <a:lvl3pPr marL="454025" indent="-174625" algn="l" defTabSz="457200" rtl="0" eaLnBrk="1" fontAlgn="base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 Bold"/>
        <a:buChar char="­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3pPr>
      <a:lvl4pPr marL="625475" indent="-174625" algn="l" defTabSz="457200" rtl="0" eaLnBrk="1" fontAlgn="base" hangingPunct="1">
        <a:spcBef>
          <a:spcPct val="0"/>
        </a:spcBef>
        <a:spcAft>
          <a:spcPts val="200"/>
        </a:spcAft>
        <a:buClr>
          <a:srgbClr val="F6BE1B"/>
        </a:buClr>
        <a:buFont typeface="Wingdings" charset="0"/>
        <a:buChar char="§"/>
        <a:defRPr b="1" kern="1200">
          <a:solidFill>
            <a:srgbClr val="2E2E2E"/>
          </a:solidFill>
          <a:latin typeface="Arial"/>
          <a:ea typeface="Geneva" charset="0"/>
          <a:cs typeface="+mn-cs"/>
        </a:defRPr>
      </a:lvl4pPr>
      <a:lvl5pPr marL="750888" indent="-158750" algn="l" defTabSz="457200" rtl="0" eaLnBrk="1" fontAlgn="base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 Bold"/>
        <a:buChar char="­"/>
        <a:tabLst/>
        <a:defRPr b="1" kern="1200">
          <a:solidFill>
            <a:schemeClr val="tx1"/>
          </a:solidFill>
          <a:latin typeface="Arial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286794" y="5029200"/>
            <a:ext cx="4570412" cy="990600"/>
          </a:xfrm>
        </p:spPr>
        <p:txBody>
          <a:bodyPr/>
          <a:lstStyle/>
          <a:p>
            <a:pPr algn="ctr"/>
            <a:r>
              <a:rPr lang="en-PH" sz="2800" dirty="0" smtClean="0"/>
              <a:t>Yet Ebreo - R&amp;D TE</a:t>
            </a:r>
          </a:p>
          <a:p>
            <a:pPr algn="ctr"/>
            <a:r>
              <a:rPr lang="en-PH" dirty="0"/>
              <a:t>5</a:t>
            </a:r>
            <a:r>
              <a:rPr lang="en-PH" dirty="0" smtClean="0"/>
              <a:t> Aug 2016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78375" y="3352800"/>
            <a:ext cx="5387276" cy="707870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PH" sz="4000" b="1" smtClean="0"/>
              <a:t>JMP Automation Tool</a:t>
            </a:r>
            <a:endParaRPr lang="en-P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9522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700" y="228600"/>
            <a:ext cx="5710238" cy="479425"/>
          </a:xfrm>
        </p:spPr>
        <p:txBody>
          <a:bodyPr/>
          <a:lstStyle/>
          <a:p>
            <a:r>
              <a:rPr lang="en-PH" sz="3200" dirty="0" smtClean="0"/>
              <a:t>Concept</a:t>
            </a:r>
            <a:endParaRPr lang="en-PH" sz="3200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1524000" y="2794000"/>
            <a:ext cx="1318419" cy="1143000"/>
          </a:xfrm>
          <a:prstGeom prst="flowChartMultidocumen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Logsum</a:t>
            </a:r>
            <a:endParaRPr lang="en-US" sz="1200" dirty="0" smtClean="0"/>
          </a:p>
          <a:p>
            <a:pPr algn="ctr"/>
            <a:r>
              <a:rPr lang="en-US" sz="1200" dirty="0" smtClean="0"/>
              <a:t>(*.</a:t>
            </a:r>
            <a:r>
              <a:rPr lang="en-US" sz="1200" dirty="0" err="1" smtClean="0"/>
              <a:t>datalog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" name="Flowchart: Data 4"/>
          <p:cNvSpPr/>
          <p:nvPr/>
        </p:nvSpPr>
        <p:spPr>
          <a:xfrm>
            <a:off x="3581400" y="2794000"/>
            <a:ext cx="1524000" cy="1143000"/>
          </a:xfrm>
          <a:prstGeom prst="flowChartInputOutpu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Krash</a:t>
            </a:r>
            <a:r>
              <a:rPr lang="en-US" sz="1200" dirty="0" smtClean="0"/>
              <a:t> Tool</a:t>
            </a:r>
            <a:endParaRPr lang="en-US" sz="12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629810794"/>
              </p:ext>
            </p:extLst>
          </p:nvPr>
        </p:nvGraphicFramePr>
        <p:xfrm>
          <a:off x="5846566" y="2463800"/>
          <a:ext cx="23622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ight Arrow 8"/>
          <p:cNvSpPr/>
          <p:nvPr/>
        </p:nvSpPr>
        <p:spPr>
          <a:xfrm>
            <a:off x="2994819" y="3175000"/>
            <a:ext cx="434181" cy="228600"/>
          </a:xfrm>
          <a:prstGeom prst="rightArrow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52452" y="3175000"/>
            <a:ext cx="434181" cy="228600"/>
          </a:xfrm>
          <a:prstGeom prst="rightArrow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700" y="228600"/>
            <a:ext cx="5710238" cy="479425"/>
          </a:xfrm>
        </p:spPr>
        <p:txBody>
          <a:bodyPr/>
          <a:lstStyle/>
          <a:p>
            <a:r>
              <a:rPr lang="en-PH" sz="3200" dirty="0" smtClean="0"/>
              <a:t>Implementation</a:t>
            </a:r>
            <a:endParaRPr lang="en-PH" sz="3200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685800" y="2057400"/>
            <a:ext cx="1116409" cy="967868"/>
          </a:xfrm>
          <a:prstGeom prst="flowChartMultidocumen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Logsum</a:t>
            </a:r>
            <a:endParaRPr lang="en-US" sz="900" dirty="0" smtClean="0"/>
          </a:p>
          <a:p>
            <a:pPr algn="ctr"/>
            <a:r>
              <a:rPr lang="en-US" sz="900" dirty="0" smtClean="0"/>
              <a:t>(*.</a:t>
            </a:r>
            <a:r>
              <a:rPr lang="en-US" sz="900" dirty="0" err="1" smtClean="0"/>
              <a:t>datalog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5" name="Flowchart: Data 4"/>
          <p:cNvSpPr/>
          <p:nvPr/>
        </p:nvSpPr>
        <p:spPr>
          <a:xfrm>
            <a:off x="2362200" y="2057400"/>
            <a:ext cx="1290491" cy="967868"/>
          </a:xfrm>
          <a:prstGeom prst="flowChartInputOutpu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Krash</a:t>
            </a:r>
            <a:r>
              <a:rPr lang="en-US" sz="900" dirty="0" smtClean="0"/>
              <a:t> Tool</a:t>
            </a:r>
            <a:endParaRPr lang="en-US" sz="900" dirty="0"/>
          </a:p>
        </p:txBody>
      </p:sp>
      <p:sp>
        <p:nvSpPr>
          <p:cNvPr id="9" name="Right Arrow 8"/>
          <p:cNvSpPr/>
          <p:nvPr/>
        </p:nvSpPr>
        <p:spPr>
          <a:xfrm>
            <a:off x="1990923" y="2374752"/>
            <a:ext cx="281781" cy="148360"/>
          </a:xfrm>
          <a:prstGeom prst="rightArrow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2147971" y="3634868"/>
            <a:ext cx="694272" cy="596542"/>
          </a:xfrm>
          <a:prstGeom prst="flowChartDocumen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test1.csv</a:t>
            </a:r>
            <a:endParaRPr lang="en-US" sz="900" dirty="0"/>
          </a:p>
        </p:txBody>
      </p:sp>
      <p:sp>
        <p:nvSpPr>
          <p:cNvPr id="15" name="Flowchart: Data 14"/>
          <p:cNvSpPr/>
          <p:nvPr/>
        </p:nvSpPr>
        <p:spPr>
          <a:xfrm>
            <a:off x="4212682" y="2196713"/>
            <a:ext cx="1284510" cy="652797"/>
          </a:xfrm>
          <a:prstGeom prst="flowChartInputOutpu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JMP Script</a:t>
            </a:r>
            <a:endParaRPr lang="en-US" sz="900" dirty="0"/>
          </a:p>
        </p:txBody>
      </p:sp>
      <p:cxnSp>
        <p:nvCxnSpPr>
          <p:cNvPr id="22" name="Straight Arrow Connector 21"/>
          <p:cNvCxnSpPr>
            <a:stCxn id="15" idx="4"/>
          </p:cNvCxnSpPr>
          <p:nvPr/>
        </p:nvCxnSpPr>
        <p:spPr>
          <a:xfrm flipH="1">
            <a:off x="4837507" y="2849510"/>
            <a:ext cx="17430" cy="573664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107260302"/>
              </p:ext>
            </p:extLst>
          </p:nvPr>
        </p:nvGraphicFramePr>
        <p:xfrm>
          <a:off x="6337089" y="3070452"/>
          <a:ext cx="2146939" cy="1639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Right Arrow 23"/>
          <p:cNvSpPr/>
          <p:nvPr/>
        </p:nvSpPr>
        <p:spPr>
          <a:xfrm rot="5400000">
            <a:off x="2709069" y="3255888"/>
            <a:ext cx="281781" cy="148360"/>
          </a:xfrm>
          <a:prstGeom prst="rightArrow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/>
          <p:cNvSpPr/>
          <p:nvPr/>
        </p:nvSpPr>
        <p:spPr>
          <a:xfrm>
            <a:off x="2923797" y="3634868"/>
            <a:ext cx="694272" cy="596542"/>
          </a:xfrm>
          <a:prstGeom prst="flowChartDocumen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test2.csv</a:t>
            </a:r>
            <a:endParaRPr lang="en-US" sz="900" dirty="0"/>
          </a:p>
        </p:txBody>
      </p:sp>
      <p:sp>
        <p:nvSpPr>
          <p:cNvPr id="26" name="Right Arrow 25"/>
          <p:cNvSpPr/>
          <p:nvPr/>
        </p:nvSpPr>
        <p:spPr>
          <a:xfrm>
            <a:off x="3810000" y="2374752"/>
            <a:ext cx="281781" cy="148360"/>
          </a:xfrm>
          <a:prstGeom prst="rightArrow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737573" y="3817613"/>
            <a:ext cx="281781" cy="148360"/>
          </a:xfrm>
          <a:prstGeom prst="rightArrow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>
            <a:off x="4212682" y="3419604"/>
            <a:ext cx="1284510" cy="652797"/>
          </a:xfrm>
          <a:prstGeom prst="flowChartInputOutput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Run JMP Script</a:t>
            </a:r>
            <a:endParaRPr lang="en-US" sz="900" dirty="0"/>
          </a:p>
        </p:txBody>
      </p:sp>
      <p:sp>
        <p:nvSpPr>
          <p:cNvPr id="33" name="Right Arrow 32"/>
          <p:cNvSpPr/>
          <p:nvPr/>
        </p:nvSpPr>
        <p:spPr>
          <a:xfrm>
            <a:off x="5690520" y="3817613"/>
            <a:ext cx="281781" cy="148360"/>
          </a:xfrm>
          <a:prstGeom prst="rightArrow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3521" y="1600200"/>
            <a:ext cx="1348415" cy="830981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pPr algn="ctr"/>
            <a:r>
              <a:rPr lang="en-PH" sz="4800" b="1" dirty="0" smtClean="0">
                <a:solidFill>
                  <a:schemeClr val="tx2"/>
                </a:solidFill>
              </a:rPr>
              <a:t>End</a:t>
            </a:r>
            <a:endParaRPr lang="en-PH" sz="4800" b="1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8001000" y="6172200"/>
            <a:ext cx="10668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476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ttice">
  <a:themeElements>
    <a:clrScheme name="Lattice">
      <a:dk1>
        <a:srgbClr val="2E2E2E"/>
      </a:dk1>
      <a:lt1>
        <a:sysClr val="window" lastClr="FFFFFF"/>
      </a:lt1>
      <a:dk2>
        <a:srgbClr val="6D6E70"/>
      </a:dk2>
      <a:lt2>
        <a:srgbClr val="BCBDBF"/>
      </a:lt2>
      <a:accent1>
        <a:srgbClr val="0069B4"/>
      </a:accent1>
      <a:accent2>
        <a:srgbClr val="009EE2"/>
      </a:accent2>
      <a:accent3>
        <a:srgbClr val="F26F21"/>
      </a:accent3>
      <a:accent4>
        <a:srgbClr val="F9A51A"/>
      </a:accent4>
      <a:accent5>
        <a:srgbClr val="008245"/>
      </a:accent5>
      <a:accent6>
        <a:srgbClr val="37B34A"/>
      </a:accent6>
      <a:hlink>
        <a:srgbClr val="2B90D5"/>
      </a:hlink>
      <a:folHlink>
        <a:srgbClr val="145B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BFBFBF"/>
          </a:solidFill>
          <a:miter lim="800000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Lattice Document" ma:contentTypeID="0x010100CDE73FDA8585FF43853E5AF29E4EE991009CA4826ADDC0144BAED57CF5CF5427DF" ma:contentTypeVersion="75" ma:contentTypeDescription="" ma:contentTypeScope="" ma:versionID="2a7b0009e8bc687e22d56bc0f18a8a23">
  <xsd:schema xmlns:xsd="http://www.w3.org/2001/XMLSchema" xmlns:xs="http://www.w3.org/2001/XMLSchema" xmlns:p="http://schemas.microsoft.com/office/2006/metadata/properties" xmlns:ns2="099ac604-719e-4f6a-941d-e145b3c95617" xmlns:ns3="3990ac94-838a-4044-947b-4e84593ac4db" xmlns:ns4="d2516b7e-1240-4b54-9458-9897a3a68fc2" xmlns:ns5="$ListId:MeetingDocuments;" targetNamespace="http://schemas.microsoft.com/office/2006/metadata/properties" ma:root="true" ma:fieldsID="fbfe9f9411b40e2e83534690e37891ba" ns2:_="" ns3:_="" ns4:_="" ns5:_="">
    <xsd:import namespace="099ac604-719e-4f6a-941d-e145b3c95617"/>
    <xsd:import namespace="3990ac94-838a-4044-947b-4e84593ac4db"/>
    <xsd:import namespace="d2516b7e-1240-4b54-9458-9897a3a68fc2"/>
    <xsd:import namespace="$ListId:MeetingDocuments;"/>
    <xsd:element name="properties">
      <xsd:complexType>
        <xsd:sequence>
          <xsd:element name="documentManagement">
            <xsd:complexType>
              <xsd:all>
                <xsd:element ref="ns2:Doc_x0020_Author" minOccurs="0"/>
                <xsd:element ref="ns2:Doc_x0020_SourceTaxHTField0" minOccurs="0"/>
                <xsd:element ref="ns2:Control_x0020_CategoryTaxHTField0" minOccurs="0"/>
                <xsd:element ref="ns2:Doc_x0020_LanguageTaxHTField0" minOccurs="0"/>
                <xsd:element ref="ns2:DLPTaxHTField0" minOccurs="0"/>
                <xsd:element ref="ns2:SecurityTaxHTField0" minOccurs="0"/>
                <xsd:element ref="ns2:Primary_x0020_AudienceTaxHTField0" minOccurs="0"/>
                <xsd:element ref="ns2:_dlc_DocId" minOccurs="0"/>
                <xsd:element ref="ns2:_dlc_DocIdUrl" minOccurs="0"/>
                <xsd:element ref="ns2:_dlc_DocIdPersistId" minOccurs="0"/>
                <xsd:element ref="ns3:Responsible_x0020_DepartmentTaxHTField0" minOccurs="0"/>
                <xsd:element ref="ns2:TaxCatchAll" minOccurs="0"/>
                <xsd:element ref="ns2:TaxKeywordTaxHTField" minOccurs="0"/>
                <xsd:element ref="ns2:TaxCatchAllLabel" minOccurs="0"/>
                <xsd:element ref="ns4:Category"/>
                <xsd:element ref="ns4:Work_x0020_Week"/>
                <xsd:element ref="ns5:Yea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ac604-719e-4f6a-941d-e145b3c95617" elementFormDefault="qualified">
    <xsd:import namespace="http://schemas.microsoft.com/office/2006/documentManagement/types"/>
    <xsd:import namespace="http://schemas.microsoft.com/office/infopath/2007/PartnerControls"/>
    <xsd:element name="Doc_x0020_Author" ma:index="2" nillable="true" ma:displayName="Doc Author" ma:description="The person who created the document." ma:internalName="Doc_x0020_Author" ma:readOnly="false">
      <xsd:simpleType>
        <xsd:restriction base="dms:Text">
          <xsd:maxLength value="255"/>
        </xsd:restriction>
      </xsd:simpleType>
    </xsd:element>
    <xsd:element name="Doc_x0020_SourceTaxHTField0" ma:index="12" nillable="true" ma:taxonomy="true" ma:internalName="Doc_x0020_SourceTaxHTField0" ma:taxonomyFieldName="Doc_x0020_Source" ma:displayName="Doc Source" ma:readOnly="false" ma:default="39;#Internal|eb1caaff-0c16-4357-bf62-2771783a4bb0" ma:fieldId="{a737f8f0-1260-436d-b5b5-def0acb16298}" ma:taxonomyMulti="true" ma:sspId="abdc8e59-17fe-4978-b093-0da87e6cf897" ma:termSetId="703f9fa1-4742-4d41-99cf-94c2859346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ntrol_x0020_CategoryTaxHTField0" ma:index="14" nillable="true" ma:taxonomy="true" ma:internalName="Control_x0020_CategoryTaxHTField0" ma:taxonomyFieldName="Control_x0020_Category" ma:displayName="Doc Mgt Category" ma:default="55;#Freeform|4bbb72d9-92e3-4b10-922f-52e41b1a8860" ma:fieldId="{e6cf39ff-34ef-4451-8e61-605ff725d895}" ma:sspId="abdc8e59-17fe-4978-b093-0da87e6cf897" ma:termSetId="4952475c-416a-4441-9eb6-b41e1285bc5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_x0020_LanguageTaxHTField0" ma:index="16" nillable="true" ma:taxonomy="true" ma:internalName="Doc_x0020_LanguageTaxHTField0" ma:taxonomyFieldName="Doc_x0020_Language" ma:displayName="Doc Language" ma:readOnly="false" ma:default="43;#English|b3f6ed75-81de-4806-bb4e-9cca516df0b0" ma:fieldId="{09e1ca50-5622-4ab3-8c09-f3c2b3b5d2b6}" ma:sspId="abdc8e59-17fe-4978-b093-0da87e6cf897" ma:termSetId="598ac03e-896e-49e1-8ae7-c8cb19aebd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LPTaxHTField0" ma:index="17" nillable="true" ma:taxonomy="true" ma:internalName="DLPTaxHTField0" ma:taxonomyFieldName="DLP" ma:displayName="DLP Color" ma:default="40;#Green|f5f65e25-8349-45a6-b3a5-dd987efad42d" ma:fieldId="{74f96cfc-3607-4140-99f6-a0e0bd5faa6c}" ma:sspId="abdc8e59-17fe-4978-b093-0da87e6cf897" ma:termSetId="279412fa-fd51-4951-bfa9-b350ea3a787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curityTaxHTField0" ma:index="18" nillable="true" ma:taxonomy="true" ma:internalName="SecurityTaxHTField0" ma:taxonomyFieldName="Security" ma:displayName="Security Level" ma:readOnly="false" ma:default="42;#Company Confidential|c28c6c75-aae0-4edc-9cc2-00c0745aadbc" ma:fieldId="{67ee2789-33ce-44e4-8e67-273379fbd9ea}" ma:sspId="abdc8e59-17fe-4978-b093-0da87e6cf897" ma:termSetId="ef9eef73-006d-4a55-845b-f23adaf7a9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imary_x0020_AudienceTaxHTField0" ma:index="21" nillable="true" ma:taxonomy="true" ma:internalName="Primary_x0020_AudienceTaxHTField0" ma:taxonomyFieldName="Primary_x0020_Audience" ma:displayName="Primary Audience" ma:readOnly="false" ma:default="38;#Internal|b6a0e0c5-d188-4032-bb54-73009b286b96" ma:fieldId="{6f5b9a81-e416-413c-b085-b7608996cb69}" ma:taxonomyMulti="true" ma:sspId="abdc8e59-17fe-4978-b093-0da87e6cf897" ma:termSetId="daa27281-a553-4db8-96da-48b39c922d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5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7" nillable="true" ma:displayName="Taxonomy Catch All Column" ma:description="" ma:hidden="true" ma:list="{2f240fa8-a68f-45a7-bef8-e0753a0b6713}" ma:internalName="TaxCatchAll" ma:showField="CatchAllData" ma:web="3990ac94-838a-4044-947b-4e84593ac4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8" nillable="true" ma:taxonomy="true" ma:internalName="TaxKeywordTaxHTField" ma:taxonomyFieldName="TaxKeyword" ma:displayName="Enterprise Keywords" ma:fieldId="{23f27201-bee3-471e-b2e7-b64fd8b7ca38}" ma:taxonomyMulti="true" ma:sspId="abdc8e59-17fe-4978-b093-0da87e6cf897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9" nillable="true" ma:displayName="Taxonomy Catch All Column1" ma:description="" ma:hidden="true" ma:list="{2f240fa8-a68f-45a7-bef8-e0753a0b6713}" ma:internalName="TaxCatchAllLabel" ma:readOnly="true" ma:showField="CatchAllDataLabel" ma:web="3990ac94-838a-4044-947b-4e84593ac4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0ac94-838a-4044-947b-4e84593ac4db" elementFormDefault="qualified">
    <xsd:import namespace="http://schemas.microsoft.com/office/2006/documentManagement/types"/>
    <xsd:import namespace="http://schemas.microsoft.com/office/infopath/2007/PartnerControls"/>
    <xsd:element name="Responsible_x0020_DepartmentTaxHTField0" ma:index="26" nillable="true" ma:taxonomy="true" ma:internalName="Responsible_x0020_DepartmentTaxHTField0" ma:taxonomyFieldName="Responsible_x0020_Department0" ma:displayName="Responsible Department" ma:readOnly="false" ma:default="" ma:fieldId="{bd1280a9-3f07-4136-9f1b-e120f8219cda}" ma:sspId="abdc8e59-17fe-4978-b093-0da87e6cf897" ma:termSetId="c2d4d036-6947-403a-b12a-f620913641e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16b7e-1240-4b54-9458-9897a3a68fc2" elementFormDefault="qualified">
    <xsd:import namespace="http://schemas.microsoft.com/office/2006/documentManagement/types"/>
    <xsd:import namespace="http://schemas.microsoft.com/office/infopath/2007/PartnerControls"/>
    <xsd:element name="Category" ma:index="30" ma:displayName="Category" ma:default="Uncategorized" ma:format="Dropdown" ma:internalName="Category">
      <xsd:simpleType>
        <xsd:restriction base="dms:Choice">
          <xsd:enumeration value="Uncategorized"/>
          <xsd:enumeration value="Minutes"/>
          <xsd:enumeration value="Presentation"/>
          <xsd:enumeration value="Weekly Report"/>
        </xsd:restriction>
      </xsd:simpleType>
    </xsd:element>
    <xsd:element name="Work_x0020_Week" ma:index="31" ma:displayName="Work Week" ma:format="Dropdown" ma:internalName="Work_x0020_Week">
      <xsd:simpleType>
        <xsd:restriction base="dms:Choice">
          <xsd:enumeration value="01"/>
          <xsd:enumeration value="02"/>
          <xsd:enumeration value="03"/>
          <xsd:enumeration value="04"/>
          <xsd:enumeration value="05"/>
          <xsd:enumeration value="06"/>
          <xsd:enumeration value="07"/>
          <xsd:enumeration value="08"/>
          <xsd:enumeration value="09"/>
          <xsd:enumeration value="10"/>
          <xsd:enumeration value="11"/>
          <xsd:enumeration value="12"/>
          <xsd:enumeration value="13"/>
          <xsd:enumeration value="14"/>
          <xsd:enumeration value="15"/>
          <xsd:enumeration value="16"/>
          <xsd:enumeration value="17"/>
          <xsd:enumeration value="18"/>
          <xsd:enumeration value="19"/>
          <xsd:enumeration value="20"/>
          <xsd:enumeration value="21"/>
          <xsd:enumeration value="22"/>
          <xsd:enumeration value="23"/>
          <xsd:enumeration value="24"/>
          <xsd:enumeration value="25"/>
          <xsd:enumeration value="26"/>
          <xsd:enumeration value="27"/>
          <xsd:enumeration value="28"/>
          <xsd:enumeration value="29"/>
          <xsd:enumeration value="30"/>
          <xsd:enumeration value="31"/>
          <xsd:enumeration value="32"/>
          <xsd:enumeration value="33"/>
          <xsd:enumeration value="34"/>
          <xsd:enumeration value="35"/>
          <xsd:enumeration value="36"/>
          <xsd:enumeration value="37"/>
          <xsd:enumeration value="38"/>
          <xsd:enumeration value="39"/>
          <xsd:enumeration value="40"/>
          <xsd:enumeration value="41"/>
          <xsd:enumeration value="42"/>
          <xsd:enumeration value="43"/>
          <xsd:enumeration value="44"/>
          <xsd:enumeration value="45"/>
          <xsd:enumeration value="46"/>
          <xsd:enumeration value="47"/>
          <xsd:enumeration value="48"/>
          <xsd:enumeration value="49"/>
          <xsd:enumeration value="50"/>
          <xsd:enumeration value="51"/>
          <xsd:enumeration value="52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$ListId:MeetingDocuments;" elementFormDefault="qualified">
    <xsd:import namespace="http://schemas.microsoft.com/office/2006/documentManagement/types"/>
    <xsd:import namespace="http://schemas.microsoft.com/office/infopath/2007/PartnerControls"/>
    <xsd:element name="Year" ma:index="32" ma:displayName="Year" ma:default="2013" ma:format="Dropdown" ma:internalName="Year">
      <xsd:simpleType>
        <xsd:restriction base="dms:Choice">
          <xsd:enumeration value="2011"/>
          <xsd:enumeration value="2012"/>
          <xsd:enumeration value="2013"/>
          <xsd:enumeration value="201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P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Green</TermName>
          <TermId xmlns="http://schemas.microsoft.com/office/infopath/2007/PartnerControls">f5f65e25-8349-45a6-b3a5-dd987efad42d</TermId>
        </TermInfo>
      </Terms>
    </DLPTaxHTField0>
    <TaxCatchAll xmlns="099ac604-719e-4f6a-941d-e145b3c95617"/>
    <Category xmlns="d2516b7e-1240-4b54-9458-9897a3a68fc2">Presentation</Category>
    <TaxKeywordTaxHTField xmlns="099ac604-719e-4f6a-941d-e145b3c95617">
      <Terms xmlns="http://schemas.microsoft.com/office/infopath/2007/PartnerControls"/>
    </TaxKeywordTaxHTField>
    <Control_x0020_Category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Freeform</TermName>
          <TermId xmlns="http://schemas.microsoft.com/office/infopath/2007/PartnerControls">4bbb72d9-92e3-4b10-922f-52e41b1a8860</TermId>
        </TermInfo>
      </Terms>
    </Control_x0020_CategoryTaxHTField0>
    <Doc_x0020_Author xmlns="099ac604-719e-4f6a-941d-e145b3c95617">Joshua Dizon</Doc_x0020_Author>
    <Doc_x0020_Source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eb1caaff-0c16-4357-bf62-2771783a4bb0</TermId>
        </TermInfo>
      </Terms>
    </Doc_x0020_SourceTaxHTField0>
    <Responsible_x0020_DepartmentTaxHTField0 xmlns="3990ac94-838a-4044-947b-4e84593ac4db">
      <Terms xmlns="http://schemas.microsoft.com/office/infopath/2007/PartnerControls"/>
    </Responsible_x0020_DepartmentTaxHTField0>
    <Year xmlns="$ListId:MeetingDocuments;">2014</Year>
    <Doc_x0020_Language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b3f6ed75-81de-4806-bb4e-9cca516df0b0</TermId>
        </TermInfo>
      </Terms>
    </Doc_x0020_LanguageTaxHTField0>
    <Primary_x0020_Audience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b6a0e0c5-d188-4032-bb54-73009b286b96</TermId>
        </TermInfo>
      </Terms>
    </Primary_x0020_AudienceTaxHTField0>
    <Work_x0020_Week xmlns="d2516b7e-1240-4b54-9458-9897a3a68fc2">19</Work_x0020_Week>
    <SecurityTaxHTField0 xmlns="099ac604-719e-4f6a-941d-e145b3c956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Confidential</TermName>
          <TermId xmlns="http://schemas.microsoft.com/office/infopath/2007/PartnerControls">c28c6c75-aae0-4edc-9cc2-00c0745aadbc</TermId>
        </TermInfo>
      </Terms>
    </SecurityTaxHTField0>
    <_dlc_DocId xmlns="099ac604-719e-4f6a-941d-e145b3c95617">D5CZYVWKPRSV-2123-297</_dlc_DocId>
    <_dlc_DocIdUrl xmlns="099ac604-719e-4f6a-941d-e145b3c95617">
      <Url>http://hub.latticesemi.com/departments/RandD/ProductDevelopment/ProductEngineering/KGD/_layouts/DocIdRedir.aspx?ID=D5CZYVWKPRSV-2123-297</Url>
      <Description>D5CZYVWKPRSV-2123-297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635170202351836875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635170202351836875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635170202351836875</Data>
    <Filter/>
  </Receiver>
</spe:Receivers>
</file>

<file path=customXml/itemProps1.xml><?xml version="1.0" encoding="utf-8"?>
<ds:datastoreItem xmlns:ds="http://schemas.openxmlformats.org/officeDocument/2006/customXml" ds:itemID="{FE26F978-E82D-4FCB-9868-BC9B9B993B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B35D78-E29A-4DF1-82DA-3D34189F1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ac604-719e-4f6a-941d-e145b3c95617"/>
    <ds:schemaRef ds:uri="3990ac94-838a-4044-947b-4e84593ac4db"/>
    <ds:schemaRef ds:uri="d2516b7e-1240-4b54-9458-9897a3a68fc2"/>
    <ds:schemaRef ds:uri="$ListId:Meeting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718874-42E9-496F-AA76-0159C4E394D7}">
  <ds:schemaRefs>
    <ds:schemaRef ds:uri="http://purl.org/dc/elements/1.1/"/>
    <ds:schemaRef ds:uri="3990ac94-838a-4044-947b-4e84593ac4db"/>
    <ds:schemaRef ds:uri="http://schemas.microsoft.com/office/infopath/2007/PartnerControls"/>
    <ds:schemaRef ds:uri="http://purl.org/dc/terms/"/>
    <ds:schemaRef ds:uri="099ac604-719e-4f6a-941d-e145b3c95617"/>
    <ds:schemaRef ds:uri="http://schemas.microsoft.com/office/2006/documentManagement/types"/>
    <ds:schemaRef ds:uri="d2516b7e-1240-4b54-9458-9897a3a68fc2"/>
    <ds:schemaRef ds:uri="http://schemas.openxmlformats.org/package/2006/metadata/core-properties"/>
    <ds:schemaRef ds:uri="http://www.w3.org/XML/1998/namespace"/>
    <ds:schemaRef ds:uri="$ListId:MeetingDocuments;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691FFC5-CB95-4762-A280-314844CDA88B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0E5970-946B-4790-9FA4-D7886077F65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</Template>
  <TotalTime>3379</TotalTime>
  <Words>41</Words>
  <Application>Microsoft Office PowerPoint</Application>
  <PresentationFormat>On-screen Show (4:3)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Bold</vt:lpstr>
      <vt:lpstr>Calibri</vt:lpstr>
      <vt:lpstr>Geneva</vt:lpstr>
      <vt:lpstr>Wingdings</vt:lpstr>
      <vt:lpstr>Lattice</vt:lpstr>
      <vt:lpstr>PowerPoint Presentation</vt:lpstr>
      <vt:lpstr>PowerPoint Presentation</vt:lpstr>
      <vt:lpstr>PowerPoint Presentation</vt:lpstr>
      <vt:lpstr>PowerPoint Presentation</vt:lpstr>
    </vt:vector>
  </TitlesOfParts>
  <Company>Lattice Semiconductor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Gathered on ECP3_17k Striping during cold testing</dc:title>
  <dc:creator>jenrique</dc:creator>
  <cp:lastModifiedBy>Ysmael Ebreo</cp:lastModifiedBy>
  <cp:revision>198</cp:revision>
  <dcterms:created xsi:type="dcterms:W3CDTF">2012-06-28T06:37:21Z</dcterms:created>
  <dcterms:modified xsi:type="dcterms:W3CDTF">2016-08-05T01:13:20Z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0x010100CDE73FDA8585FF43853E5AF29E4EE991009CA4826ADDC0144BAED57CF5CF5427DF</vt:lpwstr>
  </property>
  <property fmtid="{D5CDD505-2E9C-101B-9397-08002B2CF9AE}" pid="3" name="_dlc_DocIdItemGuid">
    <vt:lpwstr>59820ca1-e4fc-4040-b49e-cea467f54af9</vt:lpwstr>
  </property>
  <property fmtid="{D5CDD505-2E9C-101B-9397-08002B2CF9AE}" pid="4" name="DLP">
    <vt:lpwstr>40</vt:lpwstr>
  </property>
  <property fmtid="{D5CDD505-2E9C-101B-9397-08002B2CF9AE}" pid="5" name="TaxKeyword">
    <vt:lpwstr>;#</vt:lpwstr>
  </property>
  <property fmtid="{D5CDD505-2E9C-101B-9397-08002B2CF9AE}" pid="6" name="Security">
    <vt:lpwstr>42</vt:lpwstr>
  </property>
  <property fmtid="{D5CDD505-2E9C-101B-9397-08002B2CF9AE}" pid="7" name="Primary Audience">
    <vt:lpwstr>38;#Internal|b6a0e0c5-d188-4032-bb54-73009b286b96</vt:lpwstr>
  </property>
  <property fmtid="{D5CDD505-2E9C-101B-9397-08002B2CF9AE}" pid="8" name="Doc Source">
    <vt:lpwstr>39;#Internal|eb1caaff-0c16-4357-bf62-2771783a4bb0</vt:lpwstr>
  </property>
  <property fmtid="{D5CDD505-2E9C-101B-9397-08002B2CF9AE}" pid="9" name="Doc Language">
    <vt:lpwstr>43</vt:lpwstr>
  </property>
  <property fmtid="{D5CDD505-2E9C-101B-9397-08002B2CF9AE}" pid="10" name="Control Category">
    <vt:lpwstr>55</vt:lpwstr>
  </property>
</Properties>
</file>