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3"/>
  </p:notesMasterIdLst>
  <p:sldIdLst>
    <p:sldId id="256" r:id="rId7"/>
    <p:sldId id="273" r:id="rId8"/>
    <p:sldId id="270" r:id="rId9"/>
    <p:sldId id="271" r:id="rId10"/>
    <p:sldId id="27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82353" autoAdjust="0"/>
  </p:normalViewPr>
  <p:slideViewPr>
    <p:cSldViewPr>
      <p:cViewPr>
        <p:scale>
          <a:sx n="100" d="100"/>
          <a:sy n="100" d="100"/>
        </p:scale>
        <p:origin x="245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541-5767-4AD1-B57E-5E347534A30C}" type="datetimeFigureOut">
              <a:rPr lang="en-PH" smtClean="0"/>
              <a:t>7/18/2016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7DC0-26E8-4CBB-9AE6-6442391161E7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8856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67DC0-26E8-4CBB-9AE6-6442391161E7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0339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67DC0-26E8-4CBB-9AE6-6442391161E7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75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67DC0-26E8-4CBB-9AE6-6442391161E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185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67DC0-26E8-4CBB-9AE6-6442391161E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45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67DC0-26E8-4CBB-9AE6-6442391161E7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1841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ttice-graphic-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71"/>
            <a:ext cx="9144000" cy="29021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ctrTitle"/>
          </p:nvPr>
        </p:nvSpPr>
        <p:spPr bwMode="auto">
          <a:xfrm>
            <a:off x="915988" y="3481388"/>
            <a:ext cx="4570412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ts val="4400"/>
              </a:lnSpc>
              <a:defRPr sz="4000" cap="all">
                <a:solidFill>
                  <a:srgbClr val="6D6E70"/>
                </a:solidFill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363" name="Text Placeholder 2"/>
          <p:cNvSpPr>
            <a:spLocks noGrp="1"/>
          </p:cNvSpPr>
          <p:nvPr>
            <p:ph type="subTitle" idx="1"/>
          </p:nvPr>
        </p:nvSpPr>
        <p:spPr>
          <a:xfrm>
            <a:off x="915988" y="4892675"/>
            <a:ext cx="4570412" cy="1000125"/>
          </a:xfrm>
        </p:spPr>
        <p:txBody>
          <a:bodyPr wrap="none" lIns="0" tIns="0" rIns="0" bIns="0"/>
          <a:lstStyle>
            <a:lvl1pPr>
              <a:lnSpc>
                <a:spcPts val="2600"/>
              </a:lnSpc>
              <a:spcAft>
                <a:spcPct val="0"/>
              </a:spcAft>
              <a:defRPr b="1" i="0">
                <a:solidFill>
                  <a:schemeClr val="tx1"/>
                </a:solidFill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P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4124" y="6644094"/>
            <a:ext cx="2895600" cy="246062"/>
          </a:xfrm>
        </p:spPr>
        <p:txBody>
          <a:bodyPr/>
          <a:lstStyle>
            <a:lvl1pPr>
              <a:defRPr/>
            </a:lvl1pPr>
          </a:lstStyle>
          <a:p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1096963"/>
            <a:ext cx="7446963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8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67602" y="1096963"/>
            <a:ext cx="5257236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attice-agenda-slide-v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5" y="1096962"/>
            <a:ext cx="2552397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y S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0" y="1096963"/>
            <a:ext cx="365149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786954" y="1096963"/>
            <a:ext cx="365149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3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itle,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1590" y="1096963"/>
            <a:ext cx="411556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lattice-side-graphic-v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09" y="1096963"/>
            <a:ext cx="377078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Graphic,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13261" y="1096963"/>
            <a:ext cx="411556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lattice-side-graphic-v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7" y="1096963"/>
            <a:ext cx="377078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0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Title,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lattice-graphic-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5" y="3637765"/>
            <a:ext cx="8686800" cy="275704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77875" y="1096963"/>
            <a:ext cx="7446963" cy="233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Graphic,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 descr="lattice-graphic-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5" y="1096963"/>
            <a:ext cx="8686800" cy="275704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7875" y="4064235"/>
            <a:ext cx="7446963" cy="233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3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5" descr="lattice-footer.png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0" y="6690995"/>
            <a:ext cx="9156700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216464" y="6644094"/>
            <a:ext cx="9064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sz="800" b="1" dirty="0" smtClean="0">
                <a:solidFill>
                  <a:srgbClr val="FFFFFF"/>
                </a:solidFill>
                <a:cs typeface="Arial" charset="0"/>
              </a:rPr>
              <a:t>Page: </a:t>
            </a:r>
            <a:fld id="{B47D6B3F-46F2-0F48-98B5-BD85166C0D7E}" type="slidenum">
              <a:rPr lang="en-US" sz="800" b="1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‹#›</a:t>
            </a:fld>
            <a:endParaRPr lang="en-US" sz="800" b="1" dirty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043943" y="6644094"/>
            <a:ext cx="210005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sz="800" b="1" dirty="0" smtClean="0">
                <a:solidFill>
                  <a:srgbClr val="FFFFFF"/>
                </a:solidFill>
                <a:cs typeface="Arial" charset="0"/>
              </a:rPr>
              <a:t>Lattice Semiconductor Confidential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7875" y="1096963"/>
            <a:ext cx="74469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 (20pt Title Case)</a:t>
            </a:r>
          </a:p>
          <a:p>
            <a:pPr lvl="1"/>
            <a:r>
              <a:rPr lang="en-US" dirty="0"/>
              <a:t>Point (18pt sentence case)</a:t>
            </a:r>
          </a:p>
          <a:p>
            <a:pPr lvl="2"/>
            <a:r>
              <a:rPr lang="en-US" dirty="0"/>
              <a:t>Point (18pt sentence case)</a:t>
            </a:r>
          </a:p>
          <a:p>
            <a:pPr lvl="3"/>
            <a:r>
              <a:rPr lang="en-US" dirty="0"/>
              <a:t>Point (18pt sentence case)</a:t>
            </a:r>
          </a:p>
          <a:p>
            <a:pPr lvl="4"/>
            <a:r>
              <a:rPr lang="en-US" dirty="0" smtClean="0"/>
              <a:t>Point </a:t>
            </a:r>
            <a:r>
              <a:rPr lang="en-US" dirty="0"/>
              <a:t>(18pt sentence case)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124" y="6644094"/>
            <a:ext cx="2895600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rgbClr val="FFFFFF"/>
                </a:solidFill>
              </a:defRPr>
            </a:lvl1pPr>
          </a:lstStyle>
          <a:p>
            <a:endParaRPr lang="en-P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58825"/>
            <a:ext cx="9144000" cy="0"/>
          </a:xfrm>
          <a:prstGeom prst="line">
            <a:avLst/>
          </a:prstGeom>
          <a:ln w="3175" cmpd="sng">
            <a:solidFill>
              <a:schemeClr val="tx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700" y="25400"/>
            <a:ext cx="5710238" cy="6826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endParaRPr lang="en-US" dirty="0"/>
          </a:p>
        </p:txBody>
      </p:sp>
      <p:pic>
        <p:nvPicPr>
          <p:cNvPr id="3" name="Picture 2" descr="lattice-header-v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82" y="25400"/>
            <a:ext cx="2364217" cy="733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 kern="1200" cap="all">
          <a:solidFill>
            <a:srgbClr val="2E2E2E"/>
          </a:solidFill>
          <a:latin typeface="Arial"/>
          <a:ea typeface="Geneva" charset="0"/>
          <a:cs typeface="Geneva" charset="0"/>
        </a:defRPr>
      </a:lvl1pPr>
      <a:lvl2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2pPr>
      <a:lvl3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3pPr>
      <a:lvl4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4pPr>
      <a:lvl5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5pPr>
      <a:lvl6pPr marL="4572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6pPr>
      <a:lvl7pPr marL="9144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7pPr>
      <a:lvl8pPr marL="13716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8pPr>
      <a:lvl9pPr marL="18288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9pPr>
    </p:titleStyle>
    <p:bodyStyle>
      <a:lvl1pPr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defRPr sz="2000" b="1" kern="1200">
          <a:solidFill>
            <a:srgbClr val="2E2E2E"/>
          </a:solidFill>
          <a:latin typeface="Arial"/>
          <a:ea typeface="Geneva" charset="0"/>
          <a:cs typeface="Geneva" charset="0"/>
        </a:defRPr>
      </a:lvl1pPr>
      <a:lvl2pPr marL="277813" indent="-163513" algn="l" defTabSz="457200" rtl="0" eaLnBrk="1" fontAlgn="base" hangingPunct="1">
        <a:spcBef>
          <a:spcPct val="0"/>
        </a:spcBef>
        <a:spcAft>
          <a:spcPts val="200"/>
        </a:spcAft>
        <a:buClr>
          <a:srgbClr val="F6BE1B"/>
        </a:buClr>
        <a:buFont typeface="Wingdings" charset="0"/>
        <a:buChar char="§"/>
        <a:defRPr b="1" kern="1200">
          <a:solidFill>
            <a:srgbClr val="2E2E2E"/>
          </a:solidFill>
          <a:latin typeface="Arial"/>
          <a:ea typeface="Geneva" charset="0"/>
          <a:cs typeface="+mn-cs"/>
        </a:defRPr>
      </a:lvl2pPr>
      <a:lvl3pPr marL="454025" indent="-174625" algn="l" defTabSz="457200" rtl="0" eaLnBrk="1" fontAlgn="base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 Bold"/>
        <a:buChar char="­"/>
        <a:defRPr b="1" kern="1200">
          <a:solidFill>
            <a:srgbClr val="2E2E2E"/>
          </a:solidFill>
          <a:latin typeface="Arial"/>
          <a:ea typeface="Geneva" charset="0"/>
          <a:cs typeface="+mn-cs"/>
        </a:defRPr>
      </a:lvl3pPr>
      <a:lvl4pPr marL="625475" indent="-174625" algn="l" defTabSz="457200" rtl="0" eaLnBrk="1" fontAlgn="base" hangingPunct="1">
        <a:spcBef>
          <a:spcPct val="0"/>
        </a:spcBef>
        <a:spcAft>
          <a:spcPts val="200"/>
        </a:spcAft>
        <a:buClr>
          <a:srgbClr val="F6BE1B"/>
        </a:buClr>
        <a:buFont typeface="Wingdings" charset="0"/>
        <a:buChar char="§"/>
        <a:defRPr b="1" kern="1200">
          <a:solidFill>
            <a:srgbClr val="2E2E2E"/>
          </a:solidFill>
          <a:latin typeface="Arial"/>
          <a:ea typeface="Geneva" charset="0"/>
          <a:cs typeface="+mn-cs"/>
        </a:defRPr>
      </a:lvl4pPr>
      <a:lvl5pPr marL="750888" indent="-158750" algn="l" defTabSz="457200" rtl="0" eaLnBrk="1" fontAlgn="base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 Bold"/>
        <a:buChar char="­"/>
        <a:tabLst/>
        <a:defRPr b="1" kern="1200">
          <a:solidFill>
            <a:schemeClr val="tx1"/>
          </a:solidFill>
          <a:latin typeface="Arial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794" y="5029200"/>
            <a:ext cx="4570412" cy="990600"/>
          </a:xfrm>
        </p:spPr>
        <p:txBody>
          <a:bodyPr/>
          <a:lstStyle/>
          <a:p>
            <a:pPr algn="ctr"/>
            <a:r>
              <a:rPr lang="en-PH" sz="2800" dirty="0" smtClean="0"/>
              <a:t>Yet Ebreo - R&amp;D TE</a:t>
            </a:r>
          </a:p>
          <a:p>
            <a:pPr algn="ctr"/>
            <a:r>
              <a:rPr lang="en-PH" dirty="0" smtClean="0"/>
              <a:t>18 July 2016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41287" y="3352800"/>
            <a:ext cx="5861444" cy="707870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PH" sz="4000" b="1" dirty="0" smtClean="0"/>
              <a:t>Nextest UI </a:t>
            </a:r>
            <a:r>
              <a:rPr lang="en-PH" sz="4000" b="1" dirty="0" smtClean="0"/>
              <a:t>Tracker V2.1</a:t>
            </a:r>
            <a:endParaRPr lang="en-PH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9522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700" y="228600"/>
            <a:ext cx="5710238" cy="479425"/>
          </a:xfrm>
        </p:spPr>
        <p:txBody>
          <a:bodyPr/>
          <a:lstStyle/>
          <a:p>
            <a:r>
              <a:rPr lang="en-PH" sz="3200" dirty="0" smtClean="0"/>
              <a:t>What’s New</a:t>
            </a:r>
            <a:endParaRPr lang="en-PH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08566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Fixed the bug where the environment variables set by previous user is retained on next session/user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Improved the change UI feature of the tool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Minor UI changes</a:t>
            </a:r>
            <a:endParaRPr lang="en-US" sz="1600" dirty="0"/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977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700" y="228600"/>
            <a:ext cx="5710238" cy="479425"/>
          </a:xfrm>
        </p:spPr>
        <p:txBody>
          <a:bodyPr/>
          <a:lstStyle/>
          <a:p>
            <a:r>
              <a:rPr lang="en-PH" sz="3200" dirty="0" smtClean="0"/>
              <a:t>Update Instructions</a:t>
            </a:r>
            <a:endParaRPr lang="en-PH" sz="3200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-5562600" y="20193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908566"/>
            <a:ext cx="876300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Below are the steps how to update from version 2.0 to 2.1: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1600" dirty="0" smtClean="0"/>
              <a:t>Make sure no UI is running, better to close all running apps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1600" dirty="0" smtClean="0"/>
              <a:t>Press 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Win + R </a:t>
            </a:r>
            <a:r>
              <a:rPr lang="en-SG" sz="1600" dirty="0" smtClean="0"/>
              <a:t>then type 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SG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’. </a:t>
            </a:r>
            <a:r>
              <a:rPr lang="en-SG" sz="1600" dirty="0" smtClean="0"/>
              <a:t>Windows command prompt will appear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1600" dirty="0" smtClean="0"/>
              <a:t>Type </a:t>
            </a:r>
            <a:r>
              <a:rPr lang="en-SG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taskkill</a:t>
            </a:r>
            <a:r>
              <a:rPr lang="en-SG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/f /</a:t>
            </a:r>
            <a:r>
              <a:rPr lang="en-SG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</a:t>
            </a:r>
            <a:r>
              <a:rPr lang="en-SG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SG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systemservice</a:t>
            </a:r>
            <a:r>
              <a:rPr lang="en-SG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/</a:t>
            </a:r>
            <a:r>
              <a:rPr lang="en-SG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SG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nxtuitrack</a:t>
            </a:r>
            <a:r>
              <a:rPr lang="en-SG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SG" sz="1400" dirty="0"/>
              <a:t>this </a:t>
            </a:r>
            <a:r>
              <a:rPr lang="en-SG" sz="1400" dirty="0" smtClean="0"/>
              <a:t>will completely terminate the currently running Nextest UI Tracker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SG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SG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SG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SG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SG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SG" sz="1600" dirty="0"/>
              <a:t>Run the 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nxtuitrack-setup.exe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SG" sz="1600" dirty="0"/>
              <a:t> then follow the instructions during the installation process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SG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819400"/>
            <a:ext cx="428684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700" y="228600"/>
            <a:ext cx="5710238" cy="479425"/>
          </a:xfrm>
        </p:spPr>
        <p:txBody>
          <a:bodyPr/>
          <a:lstStyle/>
          <a:p>
            <a:r>
              <a:rPr lang="en-PH" sz="3200" dirty="0" err="1" smtClean="0"/>
              <a:t>Caldata</a:t>
            </a:r>
            <a:r>
              <a:rPr lang="en-PH" sz="3200" dirty="0" smtClean="0"/>
              <a:t> Update</a:t>
            </a:r>
            <a:endParaRPr lang="en-PH" sz="3200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-5562600" y="20193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152400" y="908566"/>
            <a:ext cx="8763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The change UI feature now copies the </a:t>
            </a:r>
            <a:r>
              <a:rPr lang="en-SG" sz="1600" dirty="0" err="1"/>
              <a:t>caldata</a:t>
            </a:r>
            <a:r>
              <a:rPr lang="en-SG" sz="1600" dirty="0"/>
              <a:t> from a dedicated folder to 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C:\nextest\caldata</a:t>
            </a:r>
            <a:r>
              <a:rPr lang="en-SG" sz="1600" dirty="0"/>
              <a:t>. </a:t>
            </a:r>
            <a:endParaRPr lang="en-SG" sz="1600" dirty="0" smtClean="0"/>
          </a:p>
          <a:p>
            <a:endParaRPr lang="en-SG" sz="1600" dirty="0" smtClean="0"/>
          </a:p>
          <a:p>
            <a:r>
              <a:rPr lang="en-S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UI Specific </a:t>
            </a:r>
            <a:r>
              <a:rPr lang="en-SG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caldata</a:t>
            </a:r>
            <a:endParaRPr lang="en-SG" sz="1600" b="1" dirty="0"/>
          </a:p>
          <a:p>
            <a:pPr lvl="1"/>
            <a:r>
              <a:rPr lang="en-SG" sz="1600" dirty="0" err="1" smtClean="0"/>
              <a:t>caldata</a:t>
            </a:r>
            <a:r>
              <a:rPr lang="en-SG" sz="1600" dirty="0" smtClean="0"/>
              <a:t> </a:t>
            </a:r>
            <a:r>
              <a:rPr lang="en-SG" sz="1600" dirty="0"/>
              <a:t>for specific UI’s must be placed at </a:t>
            </a:r>
            <a:endParaRPr lang="en-SG" sz="1600" dirty="0" smtClean="0"/>
          </a:p>
          <a:p>
            <a:pPr lvl="1"/>
            <a:r>
              <a:rPr lang="en-SG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:\nextest\caldata_&lt;UI version with out “.”&gt;</a:t>
            </a:r>
            <a:r>
              <a:rPr lang="en-SG" dirty="0"/>
              <a:t>. </a:t>
            </a:r>
            <a:endParaRPr lang="en-SG" dirty="0" smtClean="0"/>
          </a:p>
          <a:p>
            <a:pPr lvl="1"/>
            <a:endParaRPr lang="en-SG" sz="1600" dirty="0"/>
          </a:p>
          <a:p>
            <a:pPr lvl="1"/>
            <a:r>
              <a:rPr lang="en-SG" sz="1600" dirty="0"/>
              <a:t>For example, </a:t>
            </a:r>
            <a:r>
              <a:rPr lang="en-SG" sz="1600" dirty="0" err="1"/>
              <a:t>caldata</a:t>
            </a:r>
            <a:r>
              <a:rPr lang="en-SG" sz="1600" dirty="0"/>
              <a:t> for UI version </a:t>
            </a:r>
            <a:r>
              <a:rPr lang="en-SG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h3.8.4C2_Beta</a:t>
            </a:r>
            <a:r>
              <a:rPr lang="en-SG" sz="1600" dirty="0" smtClean="0"/>
              <a:t> must be placed at </a:t>
            </a:r>
            <a:r>
              <a:rPr lang="en-SG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c:\nextest\caldata_h384C2_Beta</a:t>
            </a:r>
          </a:p>
          <a:p>
            <a:pPr lvl="1"/>
            <a:endParaRPr lang="en-SG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SG" sz="1600" dirty="0" err="1"/>
              <a:t>Caldata</a:t>
            </a:r>
            <a:r>
              <a:rPr lang="en-SG" sz="1600" dirty="0"/>
              <a:t> for </a:t>
            </a:r>
            <a:r>
              <a:rPr lang="en-SG" sz="1600" dirty="0"/>
              <a:t>UI version 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h3.7.12</a:t>
            </a:r>
            <a:r>
              <a:rPr lang="en-SG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SG" sz="1400" dirty="0"/>
              <a:t>must be placed at</a:t>
            </a:r>
            <a:r>
              <a:rPr lang="en-SG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SG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nextest\caldata_h3712</a:t>
            </a:r>
            <a:endParaRPr lang="en-SG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SG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SG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SG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 </a:t>
            </a:r>
            <a:r>
              <a:rPr lang="en-SG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Caldata</a:t>
            </a:r>
            <a:endParaRPr lang="en-S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SG" sz="1600" dirty="0" smtClean="0">
                <a:latin typeface="+mj-lt"/>
                <a:cs typeface="Consolas" panose="020B0609020204030204" pitchFamily="49" charset="0"/>
              </a:rPr>
              <a:t>The default </a:t>
            </a:r>
            <a:r>
              <a:rPr lang="en-SG" sz="1600" dirty="0" err="1" smtClean="0">
                <a:latin typeface="+mj-lt"/>
                <a:cs typeface="Consolas" panose="020B0609020204030204" pitchFamily="49" charset="0"/>
              </a:rPr>
              <a:t>caldata</a:t>
            </a:r>
            <a:r>
              <a:rPr lang="en-SG" sz="1600" dirty="0" smtClean="0">
                <a:latin typeface="+mj-lt"/>
                <a:cs typeface="Consolas" panose="020B0609020204030204" pitchFamily="49" charset="0"/>
              </a:rPr>
              <a:t> will be used if the UI specific </a:t>
            </a:r>
            <a:r>
              <a:rPr lang="en-SG" sz="1600" dirty="0" err="1" smtClean="0">
                <a:latin typeface="+mj-lt"/>
                <a:cs typeface="Consolas" panose="020B0609020204030204" pitchFamily="49" charset="0"/>
              </a:rPr>
              <a:t>caldata</a:t>
            </a:r>
            <a:r>
              <a:rPr lang="en-SG" sz="1600" dirty="0" smtClean="0">
                <a:latin typeface="+mj-lt"/>
                <a:cs typeface="Consolas" panose="020B0609020204030204" pitchFamily="49" charset="0"/>
              </a:rPr>
              <a:t> does not exist</a:t>
            </a:r>
          </a:p>
          <a:p>
            <a:pPr lvl="1"/>
            <a:r>
              <a:rPr lang="en-SG" sz="1600" dirty="0" smtClean="0">
                <a:latin typeface="+mj-lt"/>
                <a:cs typeface="Consolas" panose="020B0609020204030204" pitchFamily="49" charset="0"/>
              </a:rPr>
              <a:t>Default </a:t>
            </a:r>
            <a:r>
              <a:rPr lang="en-SG" sz="1600" dirty="0" err="1" smtClean="0">
                <a:latin typeface="+mj-lt"/>
                <a:cs typeface="Consolas" panose="020B0609020204030204" pitchFamily="49" charset="0"/>
              </a:rPr>
              <a:t>caldata</a:t>
            </a:r>
            <a:r>
              <a:rPr lang="en-SG" sz="1600" dirty="0" smtClean="0">
                <a:latin typeface="+mj-lt"/>
                <a:cs typeface="Consolas" panose="020B0609020204030204" pitchFamily="49" charset="0"/>
              </a:rPr>
              <a:t> for UI version </a:t>
            </a:r>
            <a:r>
              <a:rPr lang="en-SG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h3.x.x</a:t>
            </a:r>
            <a:r>
              <a:rPr lang="en-SG" sz="1600" dirty="0" smtClean="0">
                <a:latin typeface="+mj-lt"/>
                <a:cs typeface="Consolas" panose="020B0609020204030204" pitchFamily="49" charset="0"/>
              </a:rPr>
              <a:t> must be placed at 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nextest\caldata_h3xxx</a:t>
            </a:r>
          </a:p>
          <a:p>
            <a:pPr lvl="1"/>
            <a:r>
              <a:rPr lang="en-SG" sz="1600" dirty="0">
                <a:latin typeface="+mj-lt"/>
                <a:cs typeface="Consolas" panose="020B0609020204030204" pitchFamily="49" charset="0"/>
              </a:rPr>
              <a:t>Default </a:t>
            </a:r>
            <a:r>
              <a:rPr lang="en-SG" sz="1600" dirty="0" err="1">
                <a:latin typeface="+mj-lt"/>
                <a:cs typeface="Consolas" panose="020B0609020204030204" pitchFamily="49" charset="0"/>
              </a:rPr>
              <a:t>caldata</a:t>
            </a:r>
            <a:r>
              <a:rPr lang="en-SG" sz="1600" dirty="0">
                <a:latin typeface="+mj-lt"/>
                <a:cs typeface="Consolas" panose="020B0609020204030204" pitchFamily="49" charset="0"/>
              </a:rPr>
              <a:t> for UI version 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h2.x.x</a:t>
            </a:r>
            <a:r>
              <a:rPr lang="en-SG" sz="1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SG" sz="1600" dirty="0">
                <a:latin typeface="+mj-lt"/>
                <a:cs typeface="Consolas" panose="020B0609020204030204" pitchFamily="49" charset="0"/>
              </a:rPr>
              <a:t>must be placed at </a:t>
            </a:r>
            <a:r>
              <a:rPr lang="en-SG" sz="1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SG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nextest\caldata_h2xxx</a:t>
            </a:r>
          </a:p>
          <a:p>
            <a:pPr lvl="1"/>
            <a:endParaRPr lang="en-SG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SG" sz="1600" i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The default </a:t>
            </a:r>
            <a:r>
              <a:rPr lang="en-SG" sz="1600" i="1" dirty="0" err="1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caldata</a:t>
            </a:r>
            <a:r>
              <a:rPr lang="en-SG" sz="1600" i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 will only be used if the UI specific </a:t>
            </a:r>
            <a:r>
              <a:rPr lang="en-SG" sz="1600" i="1" dirty="0" err="1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caldata</a:t>
            </a:r>
            <a:r>
              <a:rPr lang="en-SG" sz="1600" i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 folder </a:t>
            </a:r>
            <a:r>
              <a:rPr lang="en-SG" sz="1600" i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does not exists or the folder exists but does not have </a:t>
            </a:r>
            <a:r>
              <a:rPr lang="en-SG" sz="1600" i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caldata</a:t>
            </a:r>
            <a:r>
              <a:rPr lang="en-SG" sz="1600" i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 inside. The change UI progress will not proceed if both UI specific and default </a:t>
            </a:r>
            <a:r>
              <a:rPr lang="en-SG" sz="1600" i="1" dirty="0" err="1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caldata</a:t>
            </a:r>
            <a:r>
              <a:rPr lang="en-SG" sz="1600" i="1" dirty="0" smtClean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 folders are not existing</a:t>
            </a:r>
            <a:endParaRPr lang="en-SG" sz="1600" i="1" dirty="0">
              <a:solidFill>
                <a:srgbClr val="FF0000"/>
              </a:solidFill>
              <a:latin typeface="+mj-lt"/>
              <a:cs typeface="Consolas" panose="020B0609020204030204" pitchFamily="49" charset="0"/>
            </a:endParaRPr>
          </a:p>
          <a:p>
            <a:endParaRPr lang="en-SG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700" y="228600"/>
            <a:ext cx="5710238" cy="479425"/>
          </a:xfrm>
        </p:spPr>
        <p:txBody>
          <a:bodyPr/>
          <a:lstStyle/>
          <a:p>
            <a:r>
              <a:rPr lang="en-PH" sz="3200" dirty="0" smtClean="0"/>
              <a:t>Change UI procedure</a:t>
            </a:r>
            <a:endParaRPr lang="en-PH" sz="3200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-5562600" y="20193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908566"/>
            <a:ext cx="8763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1600" dirty="0"/>
              <a:t>From the tool’s User Interface, click </a:t>
            </a:r>
            <a:r>
              <a:rPr lang="en-SG" sz="1600" dirty="0" smtClean="0"/>
              <a:t>options select Change UI version, then click on the desired UI version</a:t>
            </a:r>
          </a:p>
          <a:p>
            <a:pPr marL="342900" indent="-342900">
              <a:buFont typeface="+mj-lt"/>
              <a:buAutoNum type="arabicPeriod"/>
            </a:pPr>
            <a:endParaRPr lang="en-SG" sz="1600" dirty="0"/>
          </a:p>
          <a:p>
            <a:pPr marL="342900" indent="-342900">
              <a:buFont typeface="+mj-lt"/>
              <a:buAutoNum type="arabicPeriod"/>
            </a:pPr>
            <a:endParaRPr lang="en-SG" sz="1600" dirty="0" smtClean="0"/>
          </a:p>
          <a:p>
            <a:pPr marL="342900" indent="-342900">
              <a:buFont typeface="+mj-lt"/>
              <a:buAutoNum type="arabicPeriod"/>
            </a:pPr>
            <a:endParaRPr lang="en-SG" sz="1600" dirty="0"/>
          </a:p>
          <a:p>
            <a:pPr marL="342900" indent="-342900">
              <a:buFont typeface="+mj-lt"/>
              <a:buAutoNum type="arabicPeriod"/>
            </a:pPr>
            <a:endParaRPr lang="en-SG" sz="1600" dirty="0" smtClean="0"/>
          </a:p>
          <a:p>
            <a:pPr marL="342900" indent="-342900">
              <a:buFont typeface="+mj-lt"/>
              <a:buAutoNum type="arabicPeriod"/>
            </a:pPr>
            <a:endParaRPr lang="en-SG" sz="1600" dirty="0"/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A window will appear, </a:t>
            </a:r>
            <a:r>
              <a:rPr lang="en-SG" sz="1600" b="1" dirty="0" smtClean="0">
                <a:solidFill>
                  <a:srgbClr val="FF0000"/>
                </a:solidFill>
              </a:rPr>
              <a:t>click proceed</a:t>
            </a:r>
          </a:p>
          <a:p>
            <a:pPr marL="342900" indent="-342900">
              <a:buFont typeface="+mj-lt"/>
              <a:buAutoNum type="arabicPeriod"/>
            </a:pPr>
            <a:endParaRPr lang="en-SG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SG" sz="16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SG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SG" sz="16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SG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SG" sz="16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SG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SG" sz="16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SG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SG" sz="1600" dirty="0"/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The tool will ask you to manually turn off the test head. Change </a:t>
            </a:r>
            <a:r>
              <a:rPr lang="en-SG" sz="1600" dirty="0"/>
              <a:t>UI will not proceed </a:t>
            </a:r>
            <a:r>
              <a:rPr lang="en-SG" sz="1600" dirty="0" smtClean="0"/>
              <a:t>unless this is done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After turning off the test head the tool will copy the </a:t>
            </a:r>
            <a:r>
              <a:rPr lang="en-SG" sz="1600" dirty="0" err="1" smtClean="0"/>
              <a:t>caldata</a:t>
            </a:r>
            <a:r>
              <a:rPr lang="en-SG" sz="1600" dirty="0" smtClean="0"/>
              <a:t>, then run userel.bat. Follow the instructions in </a:t>
            </a:r>
            <a:r>
              <a:rPr lang="en-SG" sz="1600" dirty="0" err="1" smtClean="0"/>
              <a:t>userel</a:t>
            </a:r>
            <a:endParaRPr lang="en-SG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When </a:t>
            </a:r>
            <a:r>
              <a:rPr lang="en-SG" sz="1600" dirty="0" err="1" smtClean="0"/>
              <a:t>userel</a:t>
            </a:r>
            <a:r>
              <a:rPr lang="en-SG" sz="1600" dirty="0" smtClean="0"/>
              <a:t> is complete turn on the test head and close the “Change UI Progress” Window</a:t>
            </a:r>
            <a:endParaRPr lang="en-SG" sz="1600" dirty="0"/>
          </a:p>
          <a:p>
            <a:pPr marL="342900" indent="-342900">
              <a:buFont typeface="+mj-lt"/>
              <a:buAutoNum type="arabicPeriod"/>
            </a:pPr>
            <a:endParaRPr lang="en-SG" sz="1600" dirty="0"/>
          </a:p>
          <a:p>
            <a:pPr marL="342900" indent="-342900">
              <a:buFont typeface="+mj-lt"/>
              <a:buAutoNum type="arabicPeriod"/>
            </a:pPr>
            <a:endParaRPr lang="en-SG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552441"/>
            <a:ext cx="3553321" cy="962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014023"/>
            <a:ext cx="284837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3521" y="1600200"/>
            <a:ext cx="1348415" cy="830981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PH" sz="4800" b="1" dirty="0" smtClean="0">
                <a:solidFill>
                  <a:schemeClr val="tx2"/>
                </a:solidFill>
              </a:rPr>
              <a:t>End</a:t>
            </a:r>
            <a:endParaRPr lang="en-PH" sz="4800" b="1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8001000" y="61722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476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ttice">
  <a:themeElements>
    <a:clrScheme name="Lattice">
      <a:dk1>
        <a:srgbClr val="2E2E2E"/>
      </a:dk1>
      <a:lt1>
        <a:sysClr val="window" lastClr="FFFFFF"/>
      </a:lt1>
      <a:dk2>
        <a:srgbClr val="6D6E70"/>
      </a:dk2>
      <a:lt2>
        <a:srgbClr val="BCBDBF"/>
      </a:lt2>
      <a:accent1>
        <a:srgbClr val="0069B4"/>
      </a:accent1>
      <a:accent2>
        <a:srgbClr val="009EE2"/>
      </a:accent2>
      <a:accent3>
        <a:srgbClr val="F26F21"/>
      </a:accent3>
      <a:accent4>
        <a:srgbClr val="F9A51A"/>
      </a:accent4>
      <a:accent5>
        <a:srgbClr val="008245"/>
      </a:accent5>
      <a:accent6>
        <a:srgbClr val="37B34A"/>
      </a:accent6>
      <a:hlink>
        <a:srgbClr val="2B90D5"/>
      </a:hlink>
      <a:folHlink>
        <a:srgbClr val="145B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rgbClr val="BFBFBF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Nintex conditional workflow start</Name>
    <Synchronization>Synchronous</Synchronization>
    <Type>10001</Type>
    <SequenceNumber>50000</SequenceNumber>
    <Assembly>Nintex.Workflow, Version=1.0.0.0, Culture=neutral, PublicKeyToken=913f6bae0ca5ae12</Assembly>
    <Class>Nintex.Workflow.ConditionalWorkflowStartReceiver</Class>
    <Data>635170202351836875</Data>
    <Filter/>
  </Receiver>
  <Receiver>
    <Name>Nintex conditional workflow start</Name>
    <Synchronization>Synchronous</Synchronization>
    <Type>10002</Type>
    <SequenceNumber>50000</SequenceNumber>
    <Assembly>Nintex.Workflow, Version=1.0.0.0, Culture=neutral, PublicKeyToken=913f6bae0ca5ae12</Assembly>
    <Class>Nintex.Workflow.ConditionalWorkflowStartReceiver</Class>
    <Data>635170202351836875</Data>
    <Filter/>
  </Receiver>
  <Receiver>
    <Name>Nintex conditional workflow start</Name>
    <Synchronization>Synchronous</Synchronization>
    <Type>2</Type>
    <SequenceNumber>50000</SequenceNumber>
    <Assembly>Nintex.Workflow, Version=1.0.0.0, Culture=neutral, PublicKeyToken=913f6bae0ca5ae12</Assembly>
    <Class>Nintex.Workflow.ConditionalWorkflowStartReceiver</Class>
    <Data>635170202351836875</Data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LP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Green</TermName>
          <TermId xmlns="http://schemas.microsoft.com/office/infopath/2007/PartnerControls">f5f65e25-8349-45a6-b3a5-dd987efad42d</TermId>
        </TermInfo>
      </Terms>
    </DLPTaxHTField0>
    <TaxCatchAll xmlns="099ac604-719e-4f6a-941d-e145b3c95617"/>
    <Category xmlns="d2516b7e-1240-4b54-9458-9897a3a68fc2">Presentation</Category>
    <TaxKeywordTaxHTField xmlns="099ac604-719e-4f6a-941d-e145b3c95617">
      <Terms xmlns="http://schemas.microsoft.com/office/infopath/2007/PartnerControls"/>
    </TaxKeywordTaxHTField>
    <Control_x0020_Category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Freeform</TermName>
          <TermId xmlns="http://schemas.microsoft.com/office/infopath/2007/PartnerControls">4bbb72d9-92e3-4b10-922f-52e41b1a8860</TermId>
        </TermInfo>
      </Terms>
    </Control_x0020_CategoryTaxHTField0>
    <Doc_x0020_Author xmlns="099ac604-719e-4f6a-941d-e145b3c95617">Joshua Dizon</Doc_x0020_Author>
    <Doc_x0020_Source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eb1caaff-0c16-4357-bf62-2771783a4bb0</TermId>
        </TermInfo>
      </Terms>
    </Doc_x0020_SourceTaxHTField0>
    <Responsible_x0020_DepartmentTaxHTField0 xmlns="3990ac94-838a-4044-947b-4e84593ac4db">
      <Terms xmlns="http://schemas.microsoft.com/office/infopath/2007/PartnerControls"/>
    </Responsible_x0020_DepartmentTaxHTField0>
    <Year xmlns="$ListId:MeetingDocuments;">2014</Year>
    <Doc_x0020_Language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b3f6ed75-81de-4806-bb4e-9cca516df0b0</TermId>
        </TermInfo>
      </Terms>
    </Doc_x0020_LanguageTaxHTField0>
    <Primary_x0020_Audience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b6a0e0c5-d188-4032-bb54-73009b286b96</TermId>
        </TermInfo>
      </Terms>
    </Primary_x0020_AudienceTaxHTField0>
    <Work_x0020_Week xmlns="d2516b7e-1240-4b54-9458-9897a3a68fc2">19</Work_x0020_Week>
    <Security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Confidential</TermName>
          <TermId xmlns="http://schemas.microsoft.com/office/infopath/2007/PartnerControls">c28c6c75-aae0-4edc-9cc2-00c0745aadbc</TermId>
        </TermInfo>
      </Terms>
    </SecurityTaxHTField0>
    <_dlc_DocId xmlns="099ac604-719e-4f6a-941d-e145b3c95617">D5CZYVWKPRSV-2123-297</_dlc_DocId>
    <_dlc_DocIdUrl xmlns="099ac604-719e-4f6a-941d-e145b3c95617">
      <Url>http://hub.latticesemi.com/departments/RandD/ProductDevelopment/ProductEngineering/KGD/_layouts/DocIdRedir.aspx?ID=D5CZYVWKPRSV-2123-297</Url>
      <Description>D5CZYVWKPRSV-2123-297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Lattice Document" ma:contentTypeID="0x010100CDE73FDA8585FF43853E5AF29E4EE991009CA4826ADDC0144BAED57CF5CF5427DF" ma:contentTypeVersion="75" ma:contentTypeDescription="" ma:contentTypeScope="" ma:versionID="2a7b0009e8bc687e22d56bc0f18a8a23">
  <xsd:schema xmlns:xsd="http://www.w3.org/2001/XMLSchema" xmlns:xs="http://www.w3.org/2001/XMLSchema" xmlns:p="http://schemas.microsoft.com/office/2006/metadata/properties" xmlns:ns2="099ac604-719e-4f6a-941d-e145b3c95617" xmlns:ns3="3990ac94-838a-4044-947b-4e84593ac4db" xmlns:ns4="d2516b7e-1240-4b54-9458-9897a3a68fc2" xmlns:ns5="$ListId:MeetingDocuments;" targetNamespace="http://schemas.microsoft.com/office/2006/metadata/properties" ma:root="true" ma:fieldsID="fbfe9f9411b40e2e83534690e37891ba" ns2:_="" ns3:_="" ns4:_="" ns5:_="">
    <xsd:import namespace="099ac604-719e-4f6a-941d-e145b3c95617"/>
    <xsd:import namespace="3990ac94-838a-4044-947b-4e84593ac4db"/>
    <xsd:import namespace="d2516b7e-1240-4b54-9458-9897a3a68fc2"/>
    <xsd:import namespace="$ListId:MeetingDocuments;"/>
    <xsd:element name="properties">
      <xsd:complexType>
        <xsd:sequence>
          <xsd:element name="documentManagement">
            <xsd:complexType>
              <xsd:all>
                <xsd:element ref="ns2:Doc_x0020_Author" minOccurs="0"/>
                <xsd:element ref="ns2:Doc_x0020_SourceTaxHTField0" minOccurs="0"/>
                <xsd:element ref="ns2:Control_x0020_CategoryTaxHTField0" minOccurs="0"/>
                <xsd:element ref="ns2:Doc_x0020_LanguageTaxHTField0" minOccurs="0"/>
                <xsd:element ref="ns2:DLPTaxHTField0" minOccurs="0"/>
                <xsd:element ref="ns2:SecurityTaxHTField0" minOccurs="0"/>
                <xsd:element ref="ns2:Primary_x0020_AudienceTaxHTField0" minOccurs="0"/>
                <xsd:element ref="ns2:_dlc_DocId" minOccurs="0"/>
                <xsd:element ref="ns2:_dlc_DocIdUrl" minOccurs="0"/>
                <xsd:element ref="ns2:_dlc_DocIdPersistId" minOccurs="0"/>
                <xsd:element ref="ns3:Responsible_x0020_DepartmentTaxHTField0" minOccurs="0"/>
                <xsd:element ref="ns2:TaxCatchAll" minOccurs="0"/>
                <xsd:element ref="ns2:TaxKeywordTaxHTField" minOccurs="0"/>
                <xsd:element ref="ns2:TaxCatchAllLabel" minOccurs="0"/>
                <xsd:element ref="ns4:Category"/>
                <xsd:element ref="ns4:Work_x0020_Week"/>
                <xsd:element ref="ns5:Yea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ac604-719e-4f6a-941d-e145b3c95617" elementFormDefault="qualified">
    <xsd:import namespace="http://schemas.microsoft.com/office/2006/documentManagement/types"/>
    <xsd:import namespace="http://schemas.microsoft.com/office/infopath/2007/PartnerControls"/>
    <xsd:element name="Doc_x0020_Author" ma:index="2" nillable="true" ma:displayName="Doc Author" ma:description="The person who created the document." ma:internalName="Doc_x0020_Author" ma:readOnly="false">
      <xsd:simpleType>
        <xsd:restriction base="dms:Text">
          <xsd:maxLength value="255"/>
        </xsd:restriction>
      </xsd:simpleType>
    </xsd:element>
    <xsd:element name="Doc_x0020_SourceTaxHTField0" ma:index="12" nillable="true" ma:taxonomy="true" ma:internalName="Doc_x0020_SourceTaxHTField0" ma:taxonomyFieldName="Doc_x0020_Source" ma:displayName="Doc Source" ma:readOnly="false" ma:default="39;#Internal|eb1caaff-0c16-4357-bf62-2771783a4bb0" ma:fieldId="{a737f8f0-1260-436d-b5b5-def0acb16298}" ma:taxonomyMulti="true" ma:sspId="abdc8e59-17fe-4978-b093-0da87e6cf897" ma:termSetId="703f9fa1-4742-4d41-99cf-94c2859346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ntrol_x0020_CategoryTaxHTField0" ma:index="14" nillable="true" ma:taxonomy="true" ma:internalName="Control_x0020_CategoryTaxHTField0" ma:taxonomyFieldName="Control_x0020_Category" ma:displayName="Doc Mgt Category" ma:default="55;#Freeform|4bbb72d9-92e3-4b10-922f-52e41b1a8860" ma:fieldId="{e6cf39ff-34ef-4451-8e61-605ff725d895}" ma:sspId="abdc8e59-17fe-4978-b093-0da87e6cf897" ma:termSetId="4952475c-416a-4441-9eb6-b41e1285bc5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_x0020_LanguageTaxHTField0" ma:index="16" nillable="true" ma:taxonomy="true" ma:internalName="Doc_x0020_LanguageTaxHTField0" ma:taxonomyFieldName="Doc_x0020_Language" ma:displayName="Doc Language" ma:readOnly="false" ma:default="43;#English|b3f6ed75-81de-4806-bb4e-9cca516df0b0" ma:fieldId="{09e1ca50-5622-4ab3-8c09-f3c2b3b5d2b6}" ma:sspId="abdc8e59-17fe-4978-b093-0da87e6cf897" ma:termSetId="598ac03e-896e-49e1-8ae7-c8cb19aebd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LPTaxHTField0" ma:index="17" nillable="true" ma:taxonomy="true" ma:internalName="DLPTaxHTField0" ma:taxonomyFieldName="DLP" ma:displayName="DLP Color" ma:default="40;#Green|f5f65e25-8349-45a6-b3a5-dd987efad42d" ma:fieldId="{74f96cfc-3607-4140-99f6-a0e0bd5faa6c}" ma:sspId="abdc8e59-17fe-4978-b093-0da87e6cf897" ma:termSetId="279412fa-fd51-4951-bfa9-b350ea3a787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curityTaxHTField0" ma:index="18" nillable="true" ma:taxonomy="true" ma:internalName="SecurityTaxHTField0" ma:taxonomyFieldName="Security" ma:displayName="Security Level" ma:readOnly="false" ma:default="42;#Company Confidential|c28c6c75-aae0-4edc-9cc2-00c0745aadbc" ma:fieldId="{67ee2789-33ce-44e4-8e67-273379fbd9ea}" ma:sspId="abdc8e59-17fe-4978-b093-0da87e6cf897" ma:termSetId="ef9eef73-006d-4a55-845b-f23adaf7a9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imary_x0020_AudienceTaxHTField0" ma:index="21" nillable="true" ma:taxonomy="true" ma:internalName="Primary_x0020_AudienceTaxHTField0" ma:taxonomyFieldName="Primary_x0020_Audience" ma:displayName="Primary Audience" ma:readOnly="false" ma:default="38;#Internal|b6a0e0c5-d188-4032-bb54-73009b286b96" ma:fieldId="{6f5b9a81-e416-413c-b085-b7608996cb69}" ma:taxonomyMulti="true" ma:sspId="abdc8e59-17fe-4978-b093-0da87e6cf897" ma:termSetId="daa27281-a553-4db8-96da-48b39c922d1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5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7" nillable="true" ma:displayName="Taxonomy Catch All Column" ma:description="" ma:hidden="true" ma:list="{2f240fa8-a68f-45a7-bef8-e0753a0b6713}" ma:internalName="TaxCatchAll" ma:showField="CatchAllData" ma:web="3990ac94-838a-4044-947b-4e84593ac4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28" nillable="true" ma:taxonomy="true" ma:internalName="TaxKeywordTaxHTField" ma:taxonomyFieldName="TaxKeyword" ma:displayName="Enterprise Keywords" ma:fieldId="{23f27201-bee3-471e-b2e7-b64fd8b7ca38}" ma:taxonomyMulti="true" ma:sspId="abdc8e59-17fe-4978-b093-0da87e6cf897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9" nillable="true" ma:displayName="Taxonomy Catch All Column1" ma:description="" ma:hidden="true" ma:list="{2f240fa8-a68f-45a7-bef8-e0753a0b6713}" ma:internalName="TaxCatchAllLabel" ma:readOnly="true" ma:showField="CatchAllDataLabel" ma:web="3990ac94-838a-4044-947b-4e84593ac4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0ac94-838a-4044-947b-4e84593ac4db" elementFormDefault="qualified">
    <xsd:import namespace="http://schemas.microsoft.com/office/2006/documentManagement/types"/>
    <xsd:import namespace="http://schemas.microsoft.com/office/infopath/2007/PartnerControls"/>
    <xsd:element name="Responsible_x0020_DepartmentTaxHTField0" ma:index="26" nillable="true" ma:taxonomy="true" ma:internalName="Responsible_x0020_DepartmentTaxHTField0" ma:taxonomyFieldName="Responsible_x0020_Department0" ma:displayName="Responsible Department" ma:readOnly="false" ma:default="" ma:fieldId="{bd1280a9-3f07-4136-9f1b-e120f8219cda}" ma:sspId="abdc8e59-17fe-4978-b093-0da87e6cf897" ma:termSetId="c2d4d036-6947-403a-b12a-f620913641e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16b7e-1240-4b54-9458-9897a3a68fc2" elementFormDefault="qualified">
    <xsd:import namespace="http://schemas.microsoft.com/office/2006/documentManagement/types"/>
    <xsd:import namespace="http://schemas.microsoft.com/office/infopath/2007/PartnerControls"/>
    <xsd:element name="Category" ma:index="30" ma:displayName="Category" ma:default="Uncategorized" ma:format="Dropdown" ma:internalName="Category">
      <xsd:simpleType>
        <xsd:restriction base="dms:Choice">
          <xsd:enumeration value="Uncategorized"/>
          <xsd:enumeration value="Minutes"/>
          <xsd:enumeration value="Presentation"/>
          <xsd:enumeration value="Weekly Report"/>
        </xsd:restriction>
      </xsd:simpleType>
    </xsd:element>
    <xsd:element name="Work_x0020_Week" ma:index="31" ma:displayName="Work Week" ma:format="Dropdown" ma:internalName="Work_x0020_Week">
      <xsd:simpleType>
        <xsd:restriction base="dms:Choice">
          <xsd:enumeration value="01"/>
          <xsd:enumeration value="02"/>
          <xsd:enumeration value="03"/>
          <xsd:enumeration value="04"/>
          <xsd:enumeration value="05"/>
          <xsd:enumeration value="06"/>
          <xsd:enumeration value="07"/>
          <xsd:enumeration value="08"/>
          <xsd:enumeration value="09"/>
          <xsd:enumeration value="10"/>
          <xsd:enumeration value="11"/>
          <xsd:enumeration value="12"/>
          <xsd:enumeration value="13"/>
          <xsd:enumeration value="14"/>
          <xsd:enumeration value="15"/>
          <xsd:enumeration value="16"/>
          <xsd:enumeration value="17"/>
          <xsd:enumeration value="18"/>
          <xsd:enumeration value="19"/>
          <xsd:enumeration value="20"/>
          <xsd:enumeration value="21"/>
          <xsd:enumeration value="22"/>
          <xsd:enumeration value="23"/>
          <xsd:enumeration value="24"/>
          <xsd:enumeration value="25"/>
          <xsd:enumeration value="26"/>
          <xsd:enumeration value="27"/>
          <xsd:enumeration value="28"/>
          <xsd:enumeration value="29"/>
          <xsd:enumeration value="30"/>
          <xsd:enumeration value="31"/>
          <xsd:enumeration value="32"/>
          <xsd:enumeration value="33"/>
          <xsd:enumeration value="34"/>
          <xsd:enumeration value="35"/>
          <xsd:enumeration value="36"/>
          <xsd:enumeration value="37"/>
          <xsd:enumeration value="38"/>
          <xsd:enumeration value="39"/>
          <xsd:enumeration value="40"/>
          <xsd:enumeration value="41"/>
          <xsd:enumeration value="42"/>
          <xsd:enumeration value="43"/>
          <xsd:enumeration value="44"/>
          <xsd:enumeration value="45"/>
          <xsd:enumeration value="46"/>
          <xsd:enumeration value="47"/>
          <xsd:enumeration value="48"/>
          <xsd:enumeration value="49"/>
          <xsd:enumeration value="50"/>
          <xsd:enumeration value="51"/>
          <xsd:enumeration value="52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$ListId:MeetingDocuments;" elementFormDefault="qualified">
    <xsd:import namespace="http://schemas.microsoft.com/office/2006/documentManagement/types"/>
    <xsd:import namespace="http://schemas.microsoft.com/office/infopath/2007/PartnerControls"/>
    <xsd:element name="Year" ma:index="32" ma:displayName="Year" ma:default="2013" ma:format="Dropdown" ma:internalName="Year">
      <xsd:simpleType>
        <xsd:restriction base="dms:Choice">
          <xsd:enumeration value="2011"/>
          <xsd:enumeration value="2012"/>
          <xsd:enumeration value="2013"/>
          <xsd:enumeration value="2014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0E5970-946B-4790-9FA4-D7886077F65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691FFC5-CB95-4762-A280-314844CDA88B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9D718874-42E9-496F-AA76-0159C4E394D7}">
  <ds:schemaRefs>
    <ds:schemaRef ds:uri="http://purl.org/dc/elements/1.1/"/>
    <ds:schemaRef ds:uri="3990ac94-838a-4044-947b-4e84593ac4db"/>
    <ds:schemaRef ds:uri="http://schemas.microsoft.com/office/infopath/2007/PartnerControls"/>
    <ds:schemaRef ds:uri="http://purl.org/dc/terms/"/>
    <ds:schemaRef ds:uri="099ac604-719e-4f6a-941d-e145b3c95617"/>
    <ds:schemaRef ds:uri="http://schemas.microsoft.com/office/2006/documentManagement/types"/>
    <ds:schemaRef ds:uri="d2516b7e-1240-4b54-9458-9897a3a68fc2"/>
    <ds:schemaRef ds:uri="http://schemas.openxmlformats.org/package/2006/metadata/core-properties"/>
    <ds:schemaRef ds:uri="http://www.w3.org/XML/1998/namespace"/>
    <ds:schemaRef ds:uri="$ListId:MeetingDocuments;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A6B35D78-E29A-4DF1-82DA-3D34189F1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ac604-719e-4f6a-941d-e145b3c95617"/>
    <ds:schemaRef ds:uri="3990ac94-838a-4044-947b-4e84593ac4db"/>
    <ds:schemaRef ds:uri="d2516b7e-1240-4b54-9458-9897a3a68fc2"/>
    <ds:schemaRef ds:uri="$ListId:Meeting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E26F978-E82D-4FCB-9868-BC9B9B993B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</Template>
  <TotalTime>3350</TotalTime>
  <Words>368</Words>
  <Application>Microsoft Office PowerPoint</Application>
  <PresentationFormat>On-screen Show (4:3)</PresentationFormat>
  <Paragraphs>63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Bold</vt:lpstr>
      <vt:lpstr>Calibri</vt:lpstr>
      <vt:lpstr>Consolas</vt:lpstr>
      <vt:lpstr>Geneva</vt:lpstr>
      <vt:lpstr>Wingdings</vt:lpstr>
      <vt:lpstr>Lattice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Lattice Semiconductor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Gathered on ECP3_17k Striping during cold testing</dc:title>
  <dc:creator>jenrique</dc:creator>
  <cp:lastModifiedBy>Ysmael Ebreo</cp:lastModifiedBy>
  <cp:revision>193</cp:revision>
  <dcterms:created xsi:type="dcterms:W3CDTF">2012-06-28T06:37:21Z</dcterms:created>
  <dcterms:modified xsi:type="dcterms:W3CDTF">2016-07-18T07:24:59Z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0x010100CDE73FDA8585FF43853E5AF29E4EE991009CA4826ADDC0144BAED57CF5CF5427DF</vt:lpwstr>
  </property>
  <property fmtid="{D5CDD505-2E9C-101B-9397-08002B2CF9AE}" pid="3" name="_dlc_DocIdItemGuid">
    <vt:lpwstr>59820ca1-e4fc-4040-b49e-cea467f54af9</vt:lpwstr>
  </property>
  <property fmtid="{D5CDD505-2E9C-101B-9397-08002B2CF9AE}" pid="4" name="DLP">
    <vt:lpwstr>40</vt:lpwstr>
  </property>
  <property fmtid="{D5CDD505-2E9C-101B-9397-08002B2CF9AE}" pid="5" name="TaxKeyword">
    <vt:lpwstr>;#</vt:lpwstr>
  </property>
  <property fmtid="{D5CDD505-2E9C-101B-9397-08002B2CF9AE}" pid="6" name="Security">
    <vt:lpwstr>42</vt:lpwstr>
  </property>
  <property fmtid="{D5CDD505-2E9C-101B-9397-08002B2CF9AE}" pid="7" name="Primary Audience">
    <vt:lpwstr>38;#Internal|b6a0e0c5-d188-4032-bb54-73009b286b96</vt:lpwstr>
  </property>
  <property fmtid="{D5CDD505-2E9C-101B-9397-08002B2CF9AE}" pid="8" name="Doc Source">
    <vt:lpwstr>39;#Internal|eb1caaff-0c16-4357-bf62-2771783a4bb0</vt:lpwstr>
  </property>
  <property fmtid="{D5CDD505-2E9C-101B-9397-08002B2CF9AE}" pid="9" name="Doc Language">
    <vt:lpwstr>43</vt:lpwstr>
  </property>
  <property fmtid="{D5CDD505-2E9C-101B-9397-08002B2CF9AE}" pid="10" name="Control Category">
    <vt:lpwstr>55</vt:lpwstr>
  </property>
</Properties>
</file>