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bcffd97e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bcffd97e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8bcffd97e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8bcffd97e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bcffd97e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bcffd97e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8bcffd97e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8bcffd97e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8bcffd97e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8bcffd97e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8bcffd97e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8bcffd97e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8bcffd97ec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8bcffd97ec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8bcffd97ec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8bcffd97ec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8bcffd97ec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8bcffd97ec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8bcffd97ec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8bcffd97ec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8bc42c68e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8bc42c68e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8bcffd97ec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8bcffd97ec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8bcffd97ec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8bcffd97ec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8bcffd97ec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8bcffd97ec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bc42c68e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8bc42c68e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bc42c68e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bc42c68e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8bc42c68e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8bc42c68e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8bc42c68e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8bc42c68e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bc42c68e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bc42c68e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bc42c68e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bc42c68e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bcffd97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bcffd97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551899" y="3713825"/>
            <a:ext cx="1469251" cy="12951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fiiir.com/"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Filters</a:t>
            </a:r>
            <a:endParaRPr/>
          </a:p>
        </p:txBody>
      </p:sp>
      <p:sp>
        <p:nvSpPr>
          <p:cNvPr id="56" name="Google Shape;56;p13"/>
          <p:cNvSpPr txBox="1"/>
          <p:nvPr>
            <p:ph idx="1" type="subTitle"/>
          </p:nvPr>
        </p:nvSpPr>
        <p:spPr>
          <a:xfrm>
            <a:off x="311700" y="2834125"/>
            <a:ext cx="8520600" cy="205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ADC X Dynamic Cast 2022</a:t>
            </a:r>
            <a:endParaRPr/>
          </a:p>
          <a:p>
            <a:pPr indent="0" lvl="0" marL="0" rtl="0" algn="ctr">
              <a:spcBef>
                <a:spcPts val="0"/>
              </a:spcBef>
              <a:spcAft>
                <a:spcPts val="0"/>
              </a:spcAft>
              <a:buNone/>
            </a:pPr>
            <a:r>
              <a:rPr lang="en"/>
              <a:t>Practical DSP</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600"/>
              <a:t>Harriet Drury (@druryharriet)</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 Filters: Pros and Cons</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Easy</a:t>
            </a:r>
            <a:endParaRPr/>
          </a:p>
          <a:p>
            <a:pPr indent="-342900" lvl="0" marL="457200" rtl="0" algn="l">
              <a:spcBef>
                <a:spcPts val="0"/>
              </a:spcBef>
              <a:spcAft>
                <a:spcPts val="0"/>
              </a:spcAft>
              <a:buSzPts val="1800"/>
              <a:buChar char="●"/>
            </a:pPr>
            <a:r>
              <a:rPr lang="en"/>
              <a:t>Stable</a:t>
            </a:r>
            <a:endParaRPr/>
          </a:p>
          <a:p>
            <a:pPr indent="-342900" lvl="0" marL="457200" rtl="0" algn="l">
              <a:spcBef>
                <a:spcPts val="0"/>
              </a:spcBef>
              <a:spcAft>
                <a:spcPts val="0"/>
              </a:spcAft>
              <a:buSzPts val="1800"/>
              <a:buChar char="●"/>
            </a:pPr>
            <a:r>
              <a:rPr lang="en"/>
              <a:t>Robust</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Large Storage Requirement</a:t>
            </a:r>
            <a:endParaRPr/>
          </a:p>
          <a:p>
            <a:pPr indent="-342900" lvl="0" marL="457200" rtl="0" algn="l">
              <a:spcBef>
                <a:spcPts val="0"/>
              </a:spcBef>
              <a:spcAft>
                <a:spcPts val="0"/>
              </a:spcAft>
              <a:buSzPts val="1800"/>
              <a:buChar char="●"/>
            </a:pPr>
            <a:r>
              <a:rPr lang="en"/>
              <a:t>Computationally Expensive</a:t>
            </a:r>
            <a:endParaRPr/>
          </a:p>
          <a:p>
            <a:pPr indent="-342900" lvl="0" marL="457200" rtl="0" algn="l">
              <a:spcBef>
                <a:spcPts val="0"/>
              </a:spcBef>
              <a:spcAft>
                <a:spcPts val="0"/>
              </a:spcAft>
              <a:buSzPts val="1800"/>
              <a:buChar char="●"/>
            </a:pPr>
            <a:r>
              <a:rPr lang="en"/>
              <a:t>Cannot simulate prototype analog filters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Infinite Impulse Response (IIR) Filters</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an infinite impulse response filter (IIR), the output of the filter is based not only on current and previous input samples, but also previous output samples. Given a difference equation: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see that y(n-1) is added from the previous FIR filter difference equation.</a:t>
            </a:r>
            <a:endParaRPr/>
          </a:p>
          <a:p>
            <a:pPr indent="0" lvl="0" marL="0" rtl="0" algn="l">
              <a:spcBef>
                <a:spcPts val="120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1990800" y="2225575"/>
            <a:ext cx="4958475" cy="45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a second order IIR filter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(we’ve replaced the arbitrary numbers with a and b)</a:t>
            </a:r>
            <a:endParaRPr/>
          </a:p>
          <a:p>
            <a:pPr indent="0" lvl="0" marL="0" rtl="0" algn="l">
              <a:spcBef>
                <a:spcPts val="1200"/>
              </a:spcBef>
              <a:spcAft>
                <a:spcPts val="0"/>
              </a:spcAft>
              <a:buNone/>
            </a:pPr>
            <a:r>
              <a:rPr lang="en"/>
              <a:t>Changes from the FIR filter is the inclusion of previous output y(n) signals. Cool!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How do we find the impulse response?</a:t>
            </a:r>
            <a:endParaRPr/>
          </a:p>
        </p:txBody>
      </p:sp>
      <p:pic>
        <p:nvPicPr>
          <p:cNvPr id="134" name="Google Shape;134;p24"/>
          <p:cNvPicPr preferRelativeResize="0"/>
          <p:nvPr/>
        </p:nvPicPr>
        <p:blipFill>
          <a:blip r:embed="rId3">
            <a:alphaModFix/>
          </a:blip>
          <a:stretch>
            <a:fillRect/>
          </a:stretch>
        </p:blipFill>
        <p:spPr>
          <a:xfrm>
            <a:off x="784475" y="1696823"/>
            <a:ext cx="7415525" cy="47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Transform into the Z domain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The transfer function can be found with:</a:t>
            </a:r>
            <a:endParaRPr/>
          </a:p>
          <a:p>
            <a:pPr indent="0" lvl="0" marL="0" rtl="0" algn="l">
              <a:spcBef>
                <a:spcPts val="1200"/>
              </a:spcBef>
              <a:spcAft>
                <a:spcPts val="0"/>
              </a:spcAft>
              <a:buClr>
                <a:schemeClr val="dk1"/>
              </a:buClr>
              <a:buSzPts val="1100"/>
              <a:buFont typeface="Arial"/>
              <a:buNone/>
            </a:pPr>
            <a:r>
              <a:t/>
            </a:r>
            <a:endParaRPr/>
          </a:p>
          <a:p>
            <a:pPr indent="0" lvl="0" marL="457200" rtl="0" algn="l">
              <a:spcBef>
                <a:spcPts val="1200"/>
              </a:spcBef>
              <a:spcAft>
                <a:spcPts val="0"/>
              </a:spcAft>
              <a:buClr>
                <a:schemeClr val="dk1"/>
              </a:buClr>
              <a:buSzPts val="1100"/>
              <a:buFont typeface="Arial"/>
              <a:buNone/>
            </a:pPr>
            <a:r>
              <a:rPr lang="en"/>
              <a:t>Therefore:</a:t>
            </a:r>
            <a:endParaRPr/>
          </a:p>
          <a:p>
            <a:pPr indent="0" lvl="0" marL="45720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635388" y="1583400"/>
            <a:ext cx="7932473" cy="461450"/>
          </a:xfrm>
          <a:prstGeom prst="rect">
            <a:avLst/>
          </a:prstGeom>
          <a:noFill/>
          <a:ln>
            <a:noFill/>
          </a:ln>
        </p:spPr>
      </p:pic>
      <p:pic>
        <p:nvPicPr>
          <p:cNvPr id="142" name="Google Shape;142;p25"/>
          <p:cNvPicPr preferRelativeResize="0"/>
          <p:nvPr/>
        </p:nvPicPr>
        <p:blipFill>
          <a:blip r:embed="rId4">
            <a:alphaModFix/>
          </a:blip>
          <a:stretch>
            <a:fillRect/>
          </a:stretch>
        </p:blipFill>
        <p:spPr>
          <a:xfrm>
            <a:off x="3783000" y="2512550"/>
            <a:ext cx="1203585" cy="572700"/>
          </a:xfrm>
          <a:prstGeom prst="rect">
            <a:avLst/>
          </a:prstGeom>
          <a:noFill/>
          <a:ln>
            <a:noFill/>
          </a:ln>
        </p:spPr>
      </p:pic>
      <p:pic>
        <p:nvPicPr>
          <p:cNvPr id="143" name="Google Shape;143;p25"/>
          <p:cNvPicPr preferRelativeResize="0"/>
          <p:nvPr/>
        </p:nvPicPr>
        <p:blipFill>
          <a:blip r:embed="rId5">
            <a:alphaModFix/>
          </a:blip>
          <a:stretch>
            <a:fillRect/>
          </a:stretch>
        </p:blipFill>
        <p:spPr>
          <a:xfrm>
            <a:off x="2347324" y="3552950"/>
            <a:ext cx="3958099" cy="950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IIR Transfer Function</a:t>
            </a:r>
            <a:endParaRPr/>
          </a:p>
        </p:txBody>
      </p:sp>
      <p:sp>
        <p:nvSpPr>
          <p:cNvPr id="149" name="Google Shape;149;p2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So far: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transfer function is quadratic in the numerator, and the denominator. This is in fact called a “biquadratic filter” or a “biquad” for short.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Higher order filters (like EQs) are made by chaining multiple biquads </a:t>
            </a:r>
            <a:br>
              <a:rPr lang="en"/>
            </a:br>
            <a:r>
              <a:rPr lang="en"/>
              <a:t>together. Biquads are a pretty important staple of DSP.</a:t>
            </a:r>
            <a:endParaRPr/>
          </a:p>
          <a:p>
            <a:pPr indent="0" lvl="0" marL="0" rtl="0" algn="l">
              <a:spcBef>
                <a:spcPts val="1200"/>
              </a:spcBef>
              <a:spcAft>
                <a:spcPts val="1200"/>
              </a:spcAft>
              <a:buNone/>
            </a:pPr>
            <a:r>
              <a:t/>
            </a:r>
            <a:endParaRPr/>
          </a:p>
        </p:txBody>
      </p:sp>
      <p:pic>
        <p:nvPicPr>
          <p:cNvPr id="150" name="Google Shape;150;p26"/>
          <p:cNvPicPr preferRelativeResize="0"/>
          <p:nvPr/>
        </p:nvPicPr>
        <p:blipFill>
          <a:blip r:embed="rId3">
            <a:alphaModFix/>
          </a:blip>
          <a:stretch>
            <a:fillRect/>
          </a:stretch>
        </p:blipFill>
        <p:spPr>
          <a:xfrm>
            <a:off x="363974" y="1728200"/>
            <a:ext cx="3958099" cy="95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Poles and Zeros</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zeros of the quadratic equation in the numerator are also the ZEROS of the filter.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zeros of the quadratic equation in the denominator are also the POLES of the filter.</a:t>
            </a:r>
            <a:endParaRPr/>
          </a:p>
        </p:txBody>
      </p:sp>
      <p:pic>
        <p:nvPicPr>
          <p:cNvPr id="157" name="Google Shape;157;p27"/>
          <p:cNvPicPr preferRelativeResize="0"/>
          <p:nvPr/>
        </p:nvPicPr>
        <p:blipFill>
          <a:blip r:embed="rId3">
            <a:alphaModFix/>
          </a:blip>
          <a:stretch>
            <a:fillRect/>
          </a:stretch>
        </p:blipFill>
        <p:spPr>
          <a:xfrm>
            <a:off x="2391774" y="1809600"/>
            <a:ext cx="3958099" cy="950700"/>
          </a:xfrm>
          <a:prstGeom prst="rect">
            <a:avLst/>
          </a:prstGeom>
          <a:noFill/>
          <a:ln>
            <a:noFill/>
          </a:ln>
        </p:spPr>
      </p:pic>
      <p:sp>
        <p:nvSpPr>
          <p:cNvPr id="158" name="Google Shape;158;p27"/>
          <p:cNvSpPr/>
          <p:nvPr/>
        </p:nvSpPr>
        <p:spPr>
          <a:xfrm>
            <a:off x="3115700" y="1739175"/>
            <a:ext cx="3100800" cy="572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27"/>
          <p:cNvPicPr preferRelativeResize="0"/>
          <p:nvPr/>
        </p:nvPicPr>
        <p:blipFill>
          <a:blip r:embed="rId3">
            <a:alphaModFix/>
          </a:blip>
          <a:stretch>
            <a:fillRect/>
          </a:stretch>
        </p:blipFill>
        <p:spPr>
          <a:xfrm>
            <a:off x="2625574" y="3493950"/>
            <a:ext cx="3958099" cy="950700"/>
          </a:xfrm>
          <a:prstGeom prst="rect">
            <a:avLst/>
          </a:prstGeom>
          <a:noFill/>
          <a:ln>
            <a:noFill/>
          </a:ln>
        </p:spPr>
      </p:pic>
      <p:sp>
        <p:nvSpPr>
          <p:cNvPr id="160" name="Google Shape;160;p27"/>
          <p:cNvSpPr/>
          <p:nvPr/>
        </p:nvSpPr>
        <p:spPr>
          <a:xfrm>
            <a:off x="3401325" y="3956400"/>
            <a:ext cx="3100800" cy="572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Pole Zero Plot</a:t>
            </a:r>
            <a:endParaRPr/>
          </a:p>
        </p:txBody>
      </p:sp>
      <p:sp>
        <p:nvSpPr>
          <p:cNvPr id="166" name="Google Shape;16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Unlike FIRs which are relatively smooth and can only make certain frequencies lower, IIRs can cause frequency amplitudes to get much higher and even shoot off to infinity. That makes for some interesting sounds by adding distortion to certain frequency notes of an instrument but not others.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By solving the quadratic equations, we can find the poles and zeros of the IIR filter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Pole Zero Plot</a:t>
            </a:r>
            <a:endParaRPr/>
          </a:p>
        </p:txBody>
      </p:sp>
      <p:sp>
        <p:nvSpPr>
          <p:cNvPr id="172" name="Google Shape;17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Zeros: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Poles: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3" name="Google Shape;173;p29"/>
          <p:cNvPicPr preferRelativeResize="0"/>
          <p:nvPr/>
        </p:nvPicPr>
        <p:blipFill>
          <a:blip r:embed="rId3">
            <a:alphaModFix/>
          </a:blip>
          <a:stretch>
            <a:fillRect/>
          </a:stretch>
        </p:blipFill>
        <p:spPr>
          <a:xfrm>
            <a:off x="2202849" y="1152475"/>
            <a:ext cx="2837025" cy="940150"/>
          </a:xfrm>
          <a:prstGeom prst="rect">
            <a:avLst/>
          </a:prstGeom>
          <a:noFill/>
          <a:ln>
            <a:noFill/>
          </a:ln>
        </p:spPr>
      </p:pic>
      <p:pic>
        <p:nvPicPr>
          <p:cNvPr id="174" name="Google Shape;174;p29"/>
          <p:cNvPicPr preferRelativeResize="0"/>
          <p:nvPr/>
        </p:nvPicPr>
        <p:blipFill>
          <a:blip r:embed="rId4">
            <a:alphaModFix/>
          </a:blip>
          <a:stretch>
            <a:fillRect/>
          </a:stretch>
        </p:blipFill>
        <p:spPr>
          <a:xfrm>
            <a:off x="2463744" y="2101675"/>
            <a:ext cx="2492822" cy="940150"/>
          </a:xfrm>
          <a:prstGeom prst="rect">
            <a:avLst/>
          </a:prstGeom>
          <a:noFill/>
          <a:ln>
            <a:noFill/>
          </a:ln>
        </p:spPr>
      </p:pic>
      <p:pic>
        <p:nvPicPr>
          <p:cNvPr id="175" name="Google Shape;175;p29"/>
          <p:cNvPicPr preferRelativeResize="0"/>
          <p:nvPr/>
        </p:nvPicPr>
        <p:blipFill>
          <a:blip r:embed="rId5">
            <a:alphaModFix/>
          </a:blip>
          <a:stretch>
            <a:fillRect/>
          </a:stretch>
        </p:blipFill>
        <p:spPr>
          <a:xfrm>
            <a:off x="5556875" y="1196949"/>
            <a:ext cx="3275426" cy="1770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IIR Filters: Pros and Cons</a:t>
            </a:r>
            <a:endParaRPr/>
          </a:p>
        </p:txBody>
      </p:sp>
      <p:sp>
        <p:nvSpPr>
          <p:cNvPr id="181" name="Google Shape;18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Implementation of IIR filter involves fewer parameters, less memory requirement, and lower computational complexity.</a:t>
            </a:r>
            <a:endParaRPr/>
          </a:p>
          <a:p>
            <a:pPr indent="-342900" lvl="0" marL="457200" rtl="0" algn="l">
              <a:spcBef>
                <a:spcPts val="0"/>
              </a:spcBef>
              <a:spcAft>
                <a:spcPts val="0"/>
              </a:spcAft>
              <a:buSzPts val="1800"/>
              <a:buChar char="●"/>
            </a:pPr>
            <a:r>
              <a:rPr lang="en"/>
              <a:t>Easy to Design</a:t>
            </a:r>
            <a:endParaRPr/>
          </a:p>
          <a:p>
            <a:pPr indent="-342900" lvl="0" marL="457200" rtl="0" algn="l">
              <a:spcBef>
                <a:spcPts val="0"/>
              </a:spcBef>
              <a:spcAft>
                <a:spcPts val="0"/>
              </a:spcAft>
              <a:buSzPts val="1800"/>
              <a:buChar char="●"/>
            </a:pPr>
            <a:r>
              <a:rPr lang="en"/>
              <a:t>Easy to Implement</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IIR Filters become unstable</a:t>
            </a:r>
            <a:endParaRPr/>
          </a:p>
          <a:p>
            <a:pPr indent="-342900" lvl="0" marL="457200" rtl="0" algn="l">
              <a:spcBef>
                <a:spcPts val="0"/>
              </a:spcBef>
              <a:spcAft>
                <a:spcPts val="0"/>
              </a:spcAft>
              <a:buSzPts val="1800"/>
              <a:buChar char="●"/>
            </a:pPr>
            <a:r>
              <a:rPr lang="en"/>
              <a:t>IIR filter has a feedback loop so they will accumulate </a:t>
            </a:r>
            <a:br>
              <a:rPr lang="en"/>
            </a:br>
            <a:r>
              <a:rPr lang="en"/>
              <a:t>rounding and noise error.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MATLAB</a:t>
            </a:r>
            <a:endParaRPr/>
          </a:p>
        </p:txBody>
      </p:sp>
      <p:sp>
        <p:nvSpPr>
          <p:cNvPr id="187" name="Google Shape;18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implement an IIR Filter…..</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Audio Filters - Frequency Response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frequency response of a filter is the given </a:t>
            </a:r>
            <a:r>
              <a:rPr lang="en"/>
              <a:t>magnitude and phase of the output as a function of input frequency. There are 4 common types of filter:</a:t>
            </a:r>
            <a:endParaRPr/>
          </a:p>
          <a:p>
            <a:pPr indent="-342900" lvl="0" marL="457200" rtl="0" algn="l">
              <a:spcBef>
                <a:spcPts val="1200"/>
              </a:spcBef>
              <a:spcAft>
                <a:spcPts val="0"/>
              </a:spcAft>
              <a:buSzPts val="1800"/>
              <a:buChar char="●"/>
            </a:pPr>
            <a:r>
              <a:rPr lang="en"/>
              <a:t>High Pass</a:t>
            </a:r>
            <a:endParaRPr/>
          </a:p>
          <a:p>
            <a:pPr indent="-342900" lvl="0" marL="457200" rtl="0" algn="l">
              <a:spcBef>
                <a:spcPts val="0"/>
              </a:spcBef>
              <a:spcAft>
                <a:spcPts val="0"/>
              </a:spcAft>
              <a:buSzPts val="1800"/>
              <a:buChar char="●"/>
            </a:pPr>
            <a:r>
              <a:rPr lang="en"/>
              <a:t>Low Pass</a:t>
            </a:r>
            <a:endParaRPr/>
          </a:p>
          <a:p>
            <a:pPr indent="-342900" lvl="0" marL="457200" rtl="0" algn="l">
              <a:spcBef>
                <a:spcPts val="0"/>
              </a:spcBef>
              <a:spcAft>
                <a:spcPts val="0"/>
              </a:spcAft>
              <a:buSzPts val="1800"/>
              <a:buChar char="●"/>
            </a:pPr>
            <a:r>
              <a:rPr lang="en"/>
              <a:t>Band Pass</a:t>
            </a:r>
            <a:endParaRPr/>
          </a:p>
          <a:p>
            <a:pPr indent="-342900" lvl="0" marL="457200" rtl="0" algn="l">
              <a:spcBef>
                <a:spcPts val="0"/>
              </a:spcBef>
              <a:spcAft>
                <a:spcPts val="0"/>
              </a:spcAft>
              <a:buSzPts val="1800"/>
              <a:buChar char="●"/>
            </a:pPr>
            <a:r>
              <a:rPr lang="en"/>
              <a:t>All Pass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MATLAB Code:</a:t>
            </a:r>
            <a:endParaRPr/>
          </a:p>
        </p:txBody>
      </p:sp>
      <p:sp>
        <p:nvSpPr>
          <p:cNvPr id="193" name="Google Shape;19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292100" marR="292100" rtl="0" algn="l">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 Various Plots for IIR Filtering</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 h[n] = y[n]/x[n]</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clc;</a:t>
            </a:r>
            <a:endParaRPr sz="1000">
              <a:solidFill>
                <a:schemeClr val="dk1"/>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clear </a:t>
            </a:r>
            <a:r>
              <a:rPr lang="en" sz="1000">
                <a:solidFill>
                  <a:srgbClr val="A709F5"/>
                </a:solidFill>
                <a:latin typeface="Courier New"/>
                <a:ea typeface="Courier New"/>
                <a:cs typeface="Courier New"/>
                <a:sym typeface="Courier New"/>
              </a:rPr>
              <a:t>all</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num = [1 0];    </a:t>
            </a:r>
            <a:r>
              <a:rPr lang="en" sz="1000">
                <a:solidFill>
                  <a:srgbClr val="008013"/>
                </a:solidFill>
                <a:latin typeface="Courier New"/>
                <a:ea typeface="Courier New"/>
                <a:cs typeface="Courier New"/>
                <a:sym typeface="Courier New"/>
              </a:rPr>
              <a:t>% a -&gt; coefficients of y[n] Changeable to see what happens</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den = [1 -1];   </a:t>
            </a:r>
            <a:r>
              <a:rPr lang="en" sz="1000">
                <a:solidFill>
                  <a:srgbClr val="008013"/>
                </a:solidFill>
                <a:latin typeface="Courier New"/>
                <a:ea typeface="Courier New"/>
                <a:cs typeface="Courier New"/>
                <a:sym typeface="Courier New"/>
              </a:rPr>
              <a:t>% b -&gt; coefficients of x[n] Changeable to see what happens</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figure(1)</a:t>
            </a:r>
            <a:endParaRPr sz="1000">
              <a:solidFill>
                <a:schemeClr val="dk1"/>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subplot(1,3,1)</a:t>
            </a:r>
            <a:endParaRPr sz="1000">
              <a:solidFill>
                <a:schemeClr val="dk1"/>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zplane(num,den)          </a:t>
            </a:r>
            <a:r>
              <a:rPr lang="en" sz="1000">
                <a:solidFill>
                  <a:srgbClr val="008013"/>
                </a:solidFill>
                <a:latin typeface="Courier New"/>
                <a:ea typeface="Courier New"/>
                <a:cs typeface="Courier New"/>
                <a:sym typeface="Courier New"/>
              </a:rPr>
              <a:t>% Z plane plot of h(n)</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title(</a:t>
            </a:r>
            <a:r>
              <a:rPr lang="en" sz="1000">
                <a:solidFill>
                  <a:srgbClr val="A709F5"/>
                </a:solidFill>
                <a:latin typeface="Courier New"/>
                <a:ea typeface="Courier New"/>
                <a:cs typeface="Courier New"/>
                <a:sym typeface="Courier New"/>
              </a:rPr>
              <a:t>'Pole Zero Plot'</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w = 0:pi/32:pi;          </a:t>
            </a:r>
            <a:r>
              <a:rPr lang="en" sz="1000">
                <a:solidFill>
                  <a:srgbClr val="008013"/>
                </a:solidFill>
                <a:latin typeface="Courier New"/>
                <a:ea typeface="Courier New"/>
                <a:cs typeface="Courier New"/>
                <a:sym typeface="Courier New"/>
              </a:rPr>
              <a:t>% Omega Frequency (Changeable)</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[h,w]=freqz(num,den,w);  </a:t>
            </a:r>
            <a:r>
              <a:rPr lang="en" sz="1000">
                <a:solidFill>
                  <a:srgbClr val="008013"/>
                </a:solidFill>
                <a:latin typeface="Courier New"/>
                <a:ea typeface="Courier New"/>
                <a:cs typeface="Courier New"/>
                <a:sym typeface="Courier New"/>
              </a:rPr>
              <a:t>% Freqz = frequency response</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mag=abs(h);              </a:t>
            </a:r>
            <a:r>
              <a:rPr lang="en" sz="1000">
                <a:solidFill>
                  <a:srgbClr val="008013"/>
                </a:solidFill>
                <a:latin typeface="Courier New"/>
                <a:ea typeface="Courier New"/>
                <a:cs typeface="Courier New"/>
                <a:sym typeface="Courier New"/>
              </a:rPr>
              <a:t>% Absolute Value for magnitude</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phase=angle(h);</a:t>
            </a:r>
            <a:endParaRPr sz="1000">
              <a:solidFill>
                <a:schemeClr val="dk1"/>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subplot(1,3,2)</a:t>
            </a:r>
            <a:endParaRPr sz="1000">
              <a:solidFill>
                <a:schemeClr val="dk1"/>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plot(w/pi,mag)</a:t>
            </a:r>
            <a:endParaRPr sz="1000">
              <a:solidFill>
                <a:schemeClr val="dk1"/>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title(</a:t>
            </a:r>
            <a:r>
              <a:rPr lang="en" sz="1000">
                <a:solidFill>
                  <a:srgbClr val="A709F5"/>
                </a:solidFill>
                <a:latin typeface="Courier New"/>
                <a:ea typeface="Courier New"/>
                <a:cs typeface="Courier New"/>
                <a:sym typeface="Courier New"/>
              </a:rPr>
              <a:t>'Magnitude Plot for IIR LPF'</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subplot(1,3,3)</a:t>
            </a:r>
            <a:endParaRPr sz="1000">
              <a:solidFill>
                <a:schemeClr val="dk1"/>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plot(w/pi,phase)</a:t>
            </a:r>
            <a:endParaRPr sz="1000">
              <a:solidFill>
                <a:schemeClr val="dk1"/>
              </a:solidFill>
              <a:latin typeface="Courier New"/>
              <a:ea typeface="Courier New"/>
              <a:cs typeface="Courier New"/>
              <a:sym typeface="Courier New"/>
            </a:endParaRPr>
          </a:p>
          <a:p>
            <a:pPr indent="0" lvl="0" marL="292100" marR="292100" rtl="0" algn="l">
              <a:spcBef>
                <a:spcPts val="0"/>
              </a:spcBef>
              <a:spcAft>
                <a:spcPts val="0"/>
              </a:spcAft>
              <a:buNone/>
            </a:pPr>
            <a:r>
              <a:rPr lang="en" sz="1000">
                <a:solidFill>
                  <a:schemeClr val="dk1"/>
                </a:solidFill>
                <a:latin typeface="Courier New"/>
                <a:ea typeface="Courier New"/>
                <a:cs typeface="Courier New"/>
                <a:sym typeface="Courier New"/>
              </a:rPr>
              <a:t>title(</a:t>
            </a:r>
            <a:r>
              <a:rPr lang="en" sz="1000">
                <a:solidFill>
                  <a:srgbClr val="A709F5"/>
                </a:solidFill>
                <a:latin typeface="Courier New"/>
                <a:ea typeface="Courier New"/>
                <a:cs typeface="Courier New"/>
                <a:sym typeface="Courier New"/>
              </a:rPr>
              <a:t>'Phase Plot for IIR LPF'</a:t>
            </a:r>
            <a:r>
              <a:rPr lang="en" sz="1000">
                <a:solidFill>
                  <a:schemeClr val="dk1"/>
                </a:solidFill>
                <a:latin typeface="Courier New"/>
                <a:ea typeface="Courier New"/>
                <a:cs typeface="Courier New"/>
                <a:sym typeface="Courier New"/>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MATLAB Code:</a:t>
            </a:r>
            <a:endParaRPr/>
          </a:p>
        </p:txBody>
      </p:sp>
      <p:sp>
        <p:nvSpPr>
          <p:cNvPr id="199" name="Google Shape;19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92100" marR="292100" rtl="0" algn="l">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 Basic butterworth filter example</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None/>
            </a:pPr>
            <a:r>
              <a:rPr lang="en" sz="1000">
                <a:solidFill>
                  <a:srgbClr val="008013"/>
                </a:solidFill>
                <a:latin typeface="Courier New"/>
                <a:ea typeface="Courier New"/>
                <a:cs typeface="Courier New"/>
                <a:sym typeface="Courier New"/>
              </a:rPr>
              <a:t>% Uses a built in IIR filter</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[dataIn, Fs] = audioread(</a:t>
            </a:r>
            <a:r>
              <a:rPr lang="en" sz="1000">
                <a:solidFill>
                  <a:srgbClr val="A709F5"/>
                </a:solidFill>
                <a:latin typeface="Courier New"/>
                <a:ea typeface="Courier New"/>
                <a:cs typeface="Courier New"/>
                <a:sym typeface="Courier New"/>
              </a:rPr>
              <a:t>'Lo-Fi-Demo.mp3'</a:t>
            </a:r>
            <a:r>
              <a:rPr lang="en" sz="1000">
                <a:solidFill>
                  <a:schemeClr val="dk1"/>
                </a:solidFill>
                <a:latin typeface="Courier New"/>
                <a:ea typeface="Courier New"/>
                <a:cs typeface="Courier New"/>
                <a:sym typeface="Courier New"/>
              </a:rPr>
              <a:t>);     </a:t>
            </a:r>
            <a:r>
              <a:rPr lang="en" sz="1000">
                <a:solidFill>
                  <a:srgbClr val="008013"/>
                </a:solidFill>
                <a:latin typeface="Courier New"/>
                <a:ea typeface="Courier New"/>
                <a:cs typeface="Courier New"/>
                <a:sym typeface="Courier New"/>
              </a:rPr>
              <a:t>% Read an audio file</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 Filter the signal</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fc = 800; </a:t>
            </a:r>
            <a:r>
              <a:rPr lang="en" sz="1000">
                <a:solidFill>
                  <a:srgbClr val="008013"/>
                </a:solidFill>
                <a:latin typeface="Courier New"/>
                <a:ea typeface="Courier New"/>
                <a:cs typeface="Courier New"/>
                <a:sym typeface="Courier New"/>
              </a:rPr>
              <a:t>% Make higher to hear higher frequencies.</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 Design a Butterworth filter.</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[b, a] = butter(6,fc/(Fs/2));</a:t>
            </a:r>
            <a:endParaRPr sz="1000">
              <a:solidFill>
                <a:schemeClr val="dk1"/>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freqz(b,a)</a:t>
            </a:r>
            <a:endParaRPr sz="1000">
              <a:solidFill>
                <a:schemeClr val="dk1"/>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 Apply the Butterworth filter.</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filteredSignal = filter(b, a, dataIn);</a:t>
            </a:r>
            <a:endParaRPr sz="1000">
              <a:solidFill>
                <a:schemeClr val="dk1"/>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 Play the sound.</a:t>
            </a:r>
            <a:endParaRPr sz="1000">
              <a:solidFill>
                <a:srgbClr val="008013"/>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player = audioplayer(filteredSignal, Fs);</a:t>
            </a:r>
            <a:endParaRPr sz="1000">
              <a:solidFill>
                <a:schemeClr val="dk1"/>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play(player);</a:t>
            </a:r>
            <a:endParaRPr sz="1000">
              <a:solidFill>
                <a:schemeClr val="dk1"/>
              </a:solidFill>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Low Pass Frequency Response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the following digital system, determine the frequency response:</a:t>
            </a:r>
            <a:endParaRPr/>
          </a:p>
          <a:p>
            <a:pPr indent="0" lvl="0" marL="0" rtl="0" algn="ctr">
              <a:spcBef>
                <a:spcPts val="1200"/>
              </a:spcBef>
              <a:spcAft>
                <a:spcPts val="1200"/>
              </a:spcAft>
              <a:buNone/>
            </a:pPr>
            <a:r>
              <a:rPr lang="en">
                <a:solidFill>
                  <a:schemeClr val="dk1"/>
                </a:solidFill>
              </a:rPr>
              <a:t>y(n)=0.5x(n)+0.5x(n-1)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Low Pass Frequency Response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the following digital system, determine the frequency response:</a:t>
            </a:r>
            <a:endParaRPr/>
          </a:p>
          <a:p>
            <a:pPr indent="0" lvl="0" marL="0" rtl="0" algn="ctr">
              <a:spcBef>
                <a:spcPts val="1200"/>
              </a:spcBef>
              <a:spcAft>
                <a:spcPts val="0"/>
              </a:spcAft>
              <a:buNone/>
            </a:pPr>
            <a:r>
              <a:rPr lang="en">
                <a:solidFill>
                  <a:schemeClr val="dk1"/>
                </a:solidFill>
              </a:rPr>
              <a:t>y(n)=0.5x(n)+0.5x(n-1)</a:t>
            </a:r>
            <a:endParaRPr>
              <a:solidFill>
                <a:schemeClr val="dk1"/>
              </a:solidFill>
            </a:endParaRPr>
          </a:p>
          <a:p>
            <a:pPr indent="0" lvl="0" marL="0" rtl="0" algn="l">
              <a:spcBef>
                <a:spcPts val="1200"/>
              </a:spcBef>
              <a:spcAft>
                <a:spcPts val="0"/>
              </a:spcAft>
              <a:buNone/>
            </a:pPr>
            <a:r>
              <a:rPr lang="en"/>
              <a:t>Let’s break this down:</a:t>
            </a:r>
            <a:endParaRPr/>
          </a:p>
          <a:p>
            <a:pPr indent="0" lvl="0" marL="0" rtl="0" algn="l">
              <a:spcBef>
                <a:spcPts val="1200"/>
              </a:spcBef>
              <a:spcAft>
                <a:spcPts val="0"/>
              </a:spcAft>
              <a:buNone/>
            </a:pPr>
            <a:r>
              <a:rPr lang="en"/>
              <a:t>y(n) - Output Signal</a:t>
            </a:r>
            <a:endParaRPr/>
          </a:p>
          <a:p>
            <a:pPr indent="0" lvl="0" marL="0" rtl="0" algn="l">
              <a:spcBef>
                <a:spcPts val="1200"/>
              </a:spcBef>
              <a:spcAft>
                <a:spcPts val="0"/>
              </a:spcAft>
              <a:buNone/>
            </a:pPr>
            <a:r>
              <a:rPr lang="en"/>
              <a:t>x(n) - Input Signal</a:t>
            </a:r>
            <a:endParaRPr/>
          </a:p>
          <a:p>
            <a:pPr indent="0" lvl="0" marL="0" rtl="0" algn="l">
              <a:spcBef>
                <a:spcPts val="1200"/>
              </a:spcBef>
              <a:spcAft>
                <a:spcPts val="1200"/>
              </a:spcAft>
              <a:buNone/>
            </a:pPr>
            <a:r>
              <a:rPr lang="en"/>
              <a:t>x(n-1) - Previous input signal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80" name="Google Shape;80;p17"/>
          <p:cNvSpPr txBox="1"/>
          <p:nvPr>
            <p:ph idx="1" type="body"/>
          </p:nvPr>
        </p:nvSpPr>
        <p:spPr>
          <a:xfrm>
            <a:off x="311700" y="925100"/>
            <a:ext cx="8520600" cy="40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solidFill>
                  <a:schemeClr val="dk1"/>
                </a:solidFill>
              </a:rPr>
              <a:t>y(n)=0.5x(n)+0.5x(n-1)</a:t>
            </a:r>
            <a:endParaRPr>
              <a:solidFill>
                <a:schemeClr val="dk1"/>
              </a:solidFill>
            </a:endParaRPr>
          </a:p>
          <a:p>
            <a:pPr indent="-342900" lvl="0" marL="457200" rtl="0" algn="l">
              <a:spcBef>
                <a:spcPts val="1200"/>
              </a:spcBef>
              <a:spcAft>
                <a:spcPts val="0"/>
              </a:spcAft>
              <a:buSzPts val="1800"/>
              <a:buAutoNum type="arabicPeriod"/>
            </a:pPr>
            <a:r>
              <a:rPr lang="en"/>
              <a:t>Transform both sides into the Z domain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The transfer function can be found with:</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lang="en"/>
              <a:t>Therefore: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
              <a:t>(we’ve moved the X(z))</a:t>
            </a:r>
            <a:endParaRPr/>
          </a:p>
        </p:txBody>
      </p:sp>
      <p:pic>
        <p:nvPicPr>
          <p:cNvPr id="81" name="Google Shape;81;p17"/>
          <p:cNvPicPr preferRelativeResize="0"/>
          <p:nvPr/>
        </p:nvPicPr>
        <p:blipFill>
          <a:blip r:embed="rId3">
            <a:alphaModFix/>
          </a:blip>
          <a:stretch>
            <a:fillRect/>
          </a:stretch>
        </p:blipFill>
        <p:spPr>
          <a:xfrm>
            <a:off x="2581987" y="1859900"/>
            <a:ext cx="3658526" cy="396799"/>
          </a:xfrm>
          <a:prstGeom prst="rect">
            <a:avLst/>
          </a:prstGeom>
          <a:noFill/>
          <a:ln>
            <a:noFill/>
          </a:ln>
        </p:spPr>
      </p:pic>
      <p:pic>
        <p:nvPicPr>
          <p:cNvPr id="82" name="Google Shape;82;p17"/>
          <p:cNvPicPr preferRelativeResize="0"/>
          <p:nvPr/>
        </p:nvPicPr>
        <p:blipFill>
          <a:blip r:embed="rId4">
            <a:alphaModFix/>
          </a:blip>
          <a:stretch>
            <a:fillRect/>
          </a:stretch>
        </p:blipFill>
        <p:spPr>
          <a:xfrm>
            <a:off x="3716387" y="2760550"/>
            <a:ext cx="1389714" cy="661275"/>
          </a:xfrm>
          <a:prstGeom prst="rect">
            <a:avLst/>
          </a:prstGeom>
          <a:noFill/>
          <a:ln>
            <a:noFill/>
          </a:ln>
        </p:spPr>
      </p:pic>
      <p:pic>
        <p:nvPicPr>
          <p:cNvPr id="83" name="Google Shape;83;p17"/>
          <p:cNvPicPr preferRelativeResize="0"/>
          <p:nvPr/>
        </p:nvPicPr>
        <p:blipFill>
          <a:blip r:embed="rId5">
            <a:alphaModFix/>
          </a:blip>
          <a:stretch>
            <a:fillRect/>
          </a:stretch>
        </p:blipFill>
        <p:spPr>
          <a:xfrm>
            <a:off x="2735663" y="3682447"/>
            <a:ext cx="3454775" cy="66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89" name="Google Shape;89;p18"/>
          <p:cNvSpPr txBox="1"/>
          <p:nvPr>
            <p:ph idx="1" type="body"/>
          </p:nvPr>
        </p:nvSpPr>
        <p:spPr>
          <a:xfrm>
            <a:off x="311700" y="925100"/>
            <a:ext cx="8520600" cy="40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t/>
            </a:r>
            <a:endParaRPr/>
          </a:p>
          <a:p>
            <a:pPr indent="0" lvl="0" marL="0" rtl="0" algn="l">
              <a:spcBef>
                <a:spcPts val="1200"/>
              </a:spcBef>
              <a:spcAft>
                <a:spcPts val="0"/>
              </a:spcAft>
              <a:buNone/>
            </a:pPr>
            <a:r>
              <a:rPr lang="en"/>
              <a:t>3. Substitute Euler’s identity (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4. Therefore, magnitude and phase response are </a:t>
            </a:r>
            <a:r>
              <a:rPr lang="en"/>
              <a:t>given by: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2809700" y="1038250"/>
            <a:ext cx="3347519" cy="640750"/>
          </a:xfrm>
          <a:prstGeom prst="rect">
            <a:avLst/>
          </a:prstGeom>
          <a:noFill/>
          <a:ln>
            <a:noFill/>
          </a:ln>
        </p:spPr>
      </p:pic>
      <p:pic>
        <p:nvPicPr>
          <p:cNvPr id="91" name="Google Shape;91;p18"/>
          <p:cNvPicPr preferRelativeResize="0"/>
          <p:nvPr/>
        </p:nvPicPr>
        <p:blipFill>
          <a:blip r:embed="rId4">
            <a:alphaModFix/>
          </a:blip>
          <a:stretch>
            <a:fillRect/>
          </a:stretch>
        </p:blipFill>
        <p:spPr>
          <a:xfrm>
            <a:off x="3356941" y="1925666"/>
            <a:ext cx="417600" cy="331550"/>
          </a:xfrm>
          <a:prstGeom prst="rect">
            <a:avLst/>
          </a:prstGeom>
          <a:noFill/>
          <a:ln>
            <a:noFill/>
          </a:ln>
        </p:spPr>
      </p:pic>
      <p:pic>
        <p:nvPicPr>
          <p:cNvPr id="92" name="Google Shape;92;p18"/>
          <p:cNvPicPr preferRelativeResize="0"/>
          <p:nvPr/>
        </p:nvPicPr>
        <p:blipFill>
          <a:blip r:embed="rId5">
            <a:alphaModFix/>
          </a:blip>
          <a:stretch>
            <a:fillRect/>
          </a:stretch>
        </p:blipFill>
        <p:spPr>
          <a:xfrm>
            <a:off x="2809702" y="2251383"/>
            <a:ext cx="3454749" cy="640742"/>
          </a:xfrm>
          <a:prstGeom prst="rect">
            <a:avLst/>
          </a:prstGeom>
          <a:noFill/>
          <a:ln>
            <a:noFill/>
          </a:ln>
        </p:spPr>
      </p:pic>
      <p:pic>
        <p:nvPicPr>
          <p:cNvPr id="93" name="Google Shape;93;p18"/>
          <p:cNvPicPr preferRelativeResize="0"/>
          <p:nvPr/>
        </p:nvPicPr>
        <p:blipFill>
          <a:blip r:embed="rId6">
            <a:alphaModFix/>
          </a:blip>
          <a:stretch>
            <a:fillRect/>
          </a:stretch>
        </p:blipFill>
        <p:spPr>
          <a:xfrm>
            <a:off x="311700" y="3314950"/>
            <a:ext cx="7550374" cy="45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99" name="Google Shape;99;p19"/>
          <p:cNvSpPr txBox="1"/>
          <p:nvPr>
            <p:ph idx="1" type="body"/>
          </p:nvPr>
        </p:nvSpPr>
        <p:spPr>
          <a:xfrm>
            <a:off x="311700" y="925100"/>
            <a:ext cx="8520600" cy="40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It is observed that when the frequency increases, the magnitude response decreases. The DSP system acts like a digital low pass filter, and its phase response is linear.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607750" y="1232350"/>
            <a:ext cx="7550374" cy="456550"/>
          </a:xfrm>
          <a:prstGeom prst="rect">
            <a:avLst/>
          </a:prstGeom>
          <a:noFill/>
          <a:ln>
            <a:noFill/>
          </a:ln>
        </p:spPr>
      </p:pic>
      <p:pic>
        <p:nvPicPr>
          <p:cNvPr id="101" name="Google Shape;101;p19"/>
          <p:cNvPicPr preferRelativeResize="0"/>
          <p:nvPr/>
        </p:nvPicPr>
        <p:blipFill>
          <a:blip r:embed="rId4">
            <a:alphaModFix/>
          </a:blip>
          <a:stretch>
            <a:fillRect/>
          </a:stretch>
        </p:blipFill>
        <p:spPr>
          <a:xfrm>
            <a:off x="2343047" y="2856650"/>
            <a:ext cx="4828249" cy="222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is a Low Pass FIR Filter</a:t>
            </a:r>
            <a:endParaRPr/>
          </a:p>
        </p:txBody>
      </p:sp>
      <p:sp>
        <p:nvSpPr>
          <p:cNvPr id="107" name="Google Shape;107;p20"/>
          <p:cNvSpPr txBox="1"/>
          <p:nvPr>
            <p:ph idx="1" type="body"/>
          </p:nvPr>
        </p:nvSpPr>
        <p:spPr>
          <a:xfrm>
            <a:off x="311700" y="1050900"/>
            <a:ext cx="8520600" cy="39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does that mean?</a:t>
            </a:r>
            <a:endParaRPr/>
          </a:p>
          <a:p>
            <a:pPr indent="0" lvl="0" marL="0" rtl="0" algn="l">
              <a:spcBef>
                <a:spcPts val="1200"/>
              </a:spcBef>
              <a:spcAft>
                <a:spcPts val="0"/>
              </a:spcAft>
              <a:buNone/>
            </a:pPr>
            <a:r>
              <a:rPr lang="en"/>
              <a:t>Finite Impulse Response filters (FIR) outputs are </a:t>
            </a:r>
            <a:r>
              <a:rPr lang="en"/>
              <a:t>reliant</a:t>
            </a:r>
            <a:r>
              <a:rPr lang="en"/>
              <a:t> on the current and previous input samples</a:t>
            </a:r>
            <a:endParaRPr/>
          </a:p>
          <a:p>
            <a:pPr indent="0" lvl="0" marL="0" rtl="0" algn="ctr">
              <a:spcBef>
                <a:spcPts val="1200"/>
              </a:spcBef>
              <a:spcAft>
                <a:spcPts val="0"/>
              </a:spcAft>
              <a:buNone/>
            </a:pPr>
            <a:r>
              <a:rPr lang="en">
                <a:solidFill>
                  <a:schemeClr val="dk1"/>
                </a:solidFill>
              </a:rPr>
              <a:t>y(n)=0.5x(n)+0.5x(n-1)</a:t>
            </a:r>
            <a:endParaRPr>
              <a:solidFill>
                <a:schemeClr val="dk1"/>
              </a:solidFill>
            </a:endParaRPr>
          </a:p>
          <a:p>
            <a:pPr indent="-342900" lvl="0" marL="457200" rtl="0" algn="l">
              <a:spcBef>
                <a:spcPts val="1200"/>
              </a:spcBef>
              <a:spcAft>
                <a:spcPts val="0"/>
              </a:spcAft>
              <a:buSzPts val="1800"/>
              <a:buChar char="●"/>
            </a:pPr>
            <a:r>
              <a:rPr lang="en"/>
              <a:t>x(n): Current</a:t>
            </a:r>
            <a:endParaRPr/>
          </a:p>
          <a:p>
            <a:pPr indent="-342900" lvl="0" marL="457200" rtl="0" algn="l">
              <a:spcBef>
                <a:spcPts val="0"/>
              </a:spcBef>
              <a:spcAft>
                <a:spcPts val="0"/>
              </a:spcAft>
              <a:buSzPts val="1800"/>
              <a:buChar char="●"/>
            </a:pPr>
            <a:r>
              <a:rPr lang="en"/>
              <a:t>x(n-1): Previous</a:t>
            </a:r>
            <a:endParaRPr/>
          </a:p>
          <a:p>
            <a:pPr indent="0" lvl="0" marL="0" rtl="0" algn="l">
              <a:spcBef>
                <a:spcPts val="1200"/>
              </a:spcBef>
              <a:spcAft>
                <a:spcPts val="0"/>
              </a:spcAft>
              <a:buNone/>
            </a:pPr>
            <a:r>
              <a:rPr lang="en"/>
              <a:t>We consider this a 1st order FIR filter x(n-1).</a:t>
            </a:r>
            <a:endParaRPr/>
          </a:p>
          <a:p>
            <a:pPr indent="0" lvl="0" marL="0" rtl="0" algn="ctr">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 Online Visualiser</a:t>
            </a:r>
            <a:endParaRPr/>
          </a:p>
        </p:txBody>
      </p:sp>
      <p:sp>
        <p:nvSpPr>
          <p:cNvPr id="113" name="Google Shape;113;p21"/>
          <p:cNvSpPr txBox="1"/>
          <p:nvPr>
            <p:ph idx="1" type="body"/>
          </p:nvPr>
        </p:nvSpPr>
        <p:spPr>
          <a:xfrm>
            <a:off x="311700" y="1152475"/>
            <a:ext cx="8520600" cy="37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https://fiiir.com/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You can describe the input/output relation of an FIR filter with:</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150">
              <a:solidFill>
                <a:srgbClr val="232629"/>
              </a:solidFill>
              <a:highlight>
                <a:srgbClr val="FFFFFF"/>
              </a:highlight>
            </a:endParaRPr>
          </a:p>
          <a:p>
            <a:pPr indent="0" lvl="0" marL="0" rtl="0" algn="l">
              <a:spcBef>
                <a:spcPts val="0"/>
              </a:spcBef>
              <a:spcAft>
                <a:spcPts val="0"/>
              </a:spcAft>
              <a:buNone/>
            </a:pPr>
            <a:r>
              <a:rPr lang="en">
                <a:highlight>
                  <a:srgbClr val="FFFFFF"/>
                </a:highlight>
              </a:rPr>
              <a:t>Where N is the order of the FIR filter (its length-1) and those coefficients </a:t>
            </a:r>
            <a:br>
              <a:rPr lang="en">
                <a:highlight>
                  <a:srgbClr val="FFFFFF"/>
                </a:highlight>
              </a:rPr>
            </a:br>
            <a:r>
              <a:rPr lang="en">
                <a:highlight>
                  <a:srgbClr val="FFFFFF"/>
                </a:highlight>
              </a:rPr>
              <a:t>b[k] of length N+1 are the FIR filters impulse response, or the filter </a:t>
            </a:r>
            <a:br>
              <a:rPr lang="en">
                <a:highlight>
                  <a:srgbClr val="FFFFFF"/>
                </a:highlight>
              </a:rPr>
            </a:br>
            <a:r>
              <a:rPr lang="en">
                <a:highlight>
                  <a:srgbClr val="FFFFFF"/>
                </a:highlight>
              </a:rPr>
              <a:t>coefficients in practice.</a:t>
            </a:r>
            <a:endParaRPr/>
          </a:p>
        </p:txBody>
      </p:sp>
      <p:pic>
        <p:nvPicPr>
          <p:cNvPr id="114" name="Google Shape;114;p21"/>
          <p:cNvPicPr preferRelativeResize="0"/>
          <p:nvPr/>
        </p:nvPicPr>
        <p:blipFill>
          <a:blip r:embed="rId4">
            <a:alphaModFix/>
          </a:blip>
          <a:stretch>
            <a:fillRect/>
          </a:stretch>
        </p:blipFill>
        <p:spPr>
          <a:xfrm>
            <a:off x="2912636" y="2497337"/>
            <a:ext cx="3407526" cy="122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