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59" r:id="rId5"/>
    <p:sldId id="291" r:id="rId6"/>
    <p:sldId id="292" r:id="rId7"/>
    <p:sldId id="293" r:id="rId8"/>
    <p:sldId id="261" r:id="rId9"/>
    <p:sldId id="269" r:id="rId10"/>
    <p:sldId id="274" r:id="rId11"/>
    <p:sldId id="262" r:id="rId12"/>
    <p:sldId id="280" r:id="rId13"/>
    <p:sldId id="289" r:id="rId14"/>
    <p:sldId id="281" r:id="rId15"/>
    <p:sldId id="282" r:id="rId16"/>
    <p:sldId id="283" r:id="rId17"/>
    <p:sldId id="284" r:id="rId18"/>
    <p:sldId id="285" r:id="rId19"/>
    <p:sldId id="263" r:id="rId20"/>
    <p:sldId id="294" r:id="rId21"/>
    <p:sldId id="275" r:id="rId22"/>
    <p:sldId id="277" r:id="rId23"/>
    <p:sldId id="278" r:id="rId24"/>
    <p:sldId id="265" r:id="rId25"/>
    <p:sldId id="266" r:id="rId26"/>
    <p:sldId id="26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07877-E66D-4613-89AA-87D64DB327F9}" v="599" dt="2022-08-28T21:34:10.818"/>
    <p1510:client id="{55CA0E09-4DAA-4617-BE22-6CBB350AFDB4}" v="1905" dt="2022-08-28T10:24:10.793"/>
    <p1510:client id="{5A81782C-851A-4DBE-8461-56F69DFF12CD}" v="8" dt="2022-09-02T05:40:15.123"/>
    <p1510:client id="{5C240D73-D385-48D4-B40A-0D01F80A8F84}" v="23" dt="2022-08-29T17:32:00.412"/>
    <p1510:client id="{6FD63D65-EE4B-47B8-A8C8-047D77F2C099}" v="5825" dt="2022-08-28T20:21:41.729"/>
    <p1510:client id="{7D9DB82D-F58D-46EC-A318-3BDA2AC3BAE2}" v="190" dt="2022-08-29T08:25:51.238"/>
    <p1510:client id="{871A7F0C-FEB3-4C8E-A052-4EEF61B60C8B}" v="6" dt="2022-08-29T17:39:09.395"/>
    <p1510:client id="{D213C0BC-2874-46D2-87C8-512B91D6C044}" v="644" dt="2022-08-29T17:15:25.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5BD5F-5E3C-4EEA-A438-7DC10A3706B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C3A63E4-04FD-48F0-9B63-4CCEE7ECAA6E}">
      <dgm:prSet/>
      <dgm:spPr/>
      <dgm:t>
        <a:bodyPr/>
        <a:lstStyle/>
        <a:p>
          <a:r>
            <a:rPr lang="en-US"/>
            <a:t>Proteus 8.9 professional – simulation software</a:t>
          </a:r>
        </a:p>
      </dgm:t>
    </dgm:pt>
    <dgm:pt modelId="{A23E6EFB-E5F9-47FF-9DC9-97CA222749E8}" type="parTrans" cxnId="{67244D01-E5C4-4C03-9D5C-C13D59FA0F17}">
      <dgm:prSet/>
      <dgm:spPr/>
      <dgm:t>
        <a:bodyPr/>
        <a:lstStyle/>
        <a:p>
          <a:endParaRPr lang="en-US"/>
        </a:p>
      </dgm:t>
    </dgm:pt>
    <dgm:pt modelId="{E7E923F9-CB6F-420C-871B-6D072B37DCF7}" type="sibTrans" cxnId="{67244D01-E5C4-4C03-9D5C-C13D59FA0F17}">
      <dgm:prSet/>
      <dgm:spPr/>
      <dgm:t>
        <a:bodyPr/>
        <a:lstStyle/>
        <a:p>
          <a:endParaRPr lang="en-US"/>
        </a:p>
      </dgm:t>
    </dgm:pt>
    <dgm:pt modelId="{C77CB920-6175-4FEA-94D4-AA52E2DCE231}">
      <dgm:prSet/>
      <dgm:spPr/>
      <dgm:t>
        <a:bodyPr/>
        <a:lstStyle/>
        <a:p>
          <a:r>
            <a:rPr lang="en-US"/>
            <a:t>Python3 – language used for programming</a:t>
          </a:r>
        </a:p>
      </dgm:t>
    </dgm:pt>
    <dgm:pt modelId="{7E726D69-2526-4F12-BEF2-4BA31FDA9BEF}" type="parTrans" cxnId="{2694C861-FAFA-48E8-BE52-A20BAB50C8F9}">
      <dgm:prSet/>
      <dgm:spPr/>
      <dgm:t>
        <a:bodyPr/>
        <a:lstStyle/>
        <a:p>
          <a:endParaRPr lang="en-US"/>
        </a:p>
      </dgm:t>
    </dgm:pt>
    <dgm:pt modelId="{4C6F4876-19F0-473A-86E6-7B8A70E284A7}" type="sibTrans" cxnId="{2694C861-FAFA-48E8-BE52-A20BAB50C8F9}">
      <dgm:prSet/>
      <dgm:spPr/>
      <dgm:t>
        <a:bodyPr/>
        <a:lstStyle/>
        <a:p>
          <a:endParaRPr lang="en-US"/>
        </a:p>
      </dgm:t>
    </dgm:pt>
    <dgm:pt modelId="{87EB74BA-0E7E-4C0E-A40D-CFB7C08B4907}" type="pres">
      <dgm:prSet presAssocID="{8ED5BD5F-5E3C-4EEA-A438-7DC10A3706B9}" presName="hierChild1" presStyleCnt="0">
        <dgm:presLayoutVars>
          <dgm:chPref val="1"/>
          <dgm:dir/>
          <dgm:animOne val="branch"/>
          <dgm:animLvl val="lvl"/>
          <dgm:resizeHandles/>
        </dgm:presLayoutVars>
      </dgm:prSet>
      <dgm:spPr/>
    </dgm:pt>
    <dgm:pt modelId="{F1BEBB9A-410B-4F5A-B1F7-7520CB6E9389}" type="pres">
      <dgm:prSet presAssocID="{3C3A63E4-04FD-48F0-9B63-4CCEE7ECAA6E}" presName="hierRoot1" presStyleCnt="0"/>
      <dgm:spPr/>
    </dgm:pt>
    <dgm:pt modelId="{17274DDF-EF10-4D95-BCAD-A61A3E3727C7}" type="pres">
      <dgm:prSet presAssocID="{3C3A63E4-04FD-48F0-9B63-4CCEE7ECAA6E}" presName="composite" presStyleCnt="0"/>
      <dgm:spPr/>
    </dgm:pt>
    <dgm:pt modelId="{0E98A2C4-CB34-4E14-86BA-443598D45FBC}" type="pres">
      <dgm:prSet presAssocID="{3C3A63E4-04FD-48F0-9B63-4CCEE7ECAA6E}" presName="background" presStyleLbl="node0" presStyleIdx="0" presStyleCnt="2"/>
      <dgm:spPr/>
    </dgm:pt>
    <dgm:pt modelId="{186ADF9B-4BD8-46DA-B4DB-69DE68BC7BF2}" type="pres">
      <dgm:prSet presAssocID="{3C3A63E4-04FD-48F0-9B63-4CCEE7ECAA6E}" presName="text" presStyleLbl="fgAcc0" presStyleIdx="0" presStyleCnt="2">
        <dgm:presLayoutVars>
          <dgm:chPref val="3"/>
        </dgm:presLayoutVars>
      </dgm:prSet>
      <dgm:spPr/>
    </dgm:pt>
    <dgm:pt modelId="{78CCD081-1E64-4BFB-B184-2787876FCB45}" type="pres">
      <dgm:prSet presAssocID="{3C3A63E4-04FD-48F0-9B63-4CCEE7ECAA6E}" presName="hierChild2" presStyleCnt="0"/>
      <dgm:spPr/>
    </dgm:pt>
    <dgm:pt modelId="{7127B9A4-46AB-433F-88A5-D81548749086}" type="pres">
      <dgm:prSet presAssocID="{C77CB920-6175-4FEA-94D4-AA52E2DCE231}" presName="hierRoot1" presStyleCnt="0"/>
      <dgm:spPr/>
    </dgm:pt>
    <dgm:pt modelId="{DF26AC03-C0D3-4984-BBDF-391E8A75AF0F}" type="pres">
      <dgm:prSet presAssocID="{C77CB920-6175-4FEA-94D4-AA52E2DCE231}" presName="composite" presStyleCnt="0"/>
      <dgm:spPr/>
    </dgm:pt>
    <dgm:pt modelId="{CDBD3855-1C25-4B41-80B4-BAC2324C8D31}" type="pres">
      <dgm:prSet presAssocID="{C77CB920-6175-4FEA-94D4-AA52E2DCE231}" presName="background" presStyleLbl="node0" presStyleIdx="1" presStyleCnt="2"/>
      <dgm:spPr/>
    </dgm:pt>
    <dgm:pt modelId="{56FE12EA-5DC2-412E-813B-E6335A1431C6}" type="pres">
      <dgm:prSet presAssocID="{C77CB920-6175-4FEA-94D4-AA52E2DCE231}" presName="text" presStyleLbl="fgAcc0" presStyleIdx="1" presStyleCnt="2">
        <dgm:presLayoutVars>
          <dgm:chPref val="3"/>
        </dgm:presLayoutVars>
      </dgm:prSet>
      <dgm:spPr/>
    </dgm:pt>
    <dgm:pt modelId="{B56D2591-7598-4C4B-9E4E-9D60BC8895F5}" type="pres">
      <dgm:prSet presAssocID="{C77CB920-6175-4FEA-94D4-AA52E2DCE231}" presName="hierChild2" presStyleCnt="0"/>
      <dgm:spPr/>
    </dgm:pt>
  </dgm:ptLst>
  <dgm:cxnLst>
    <dgm:cxn modelId="{67244D01-E5C4-4C03-9D5C-C13D59FA0F17}" srcId="{8ED5BD5F-5E3C-4EEA-A438-7DC10A3706B9}" destId="{3C3A63E4-04FD-48F0-9B63-4CCEE7ECAA6E}" srcOrd="0" destOrd="0" parTransId="{A23E6EFB-E5F9-47FF-9DC9-97CA222749E8}" sibTransId="{E7E923F9-CB6F-420C-871B-6D072B37DCF7}"/>
    <dgm:cxn modelId="{AA3E2604-C6CE-4EC9-A095-CB7A23180439}" type="presOf" srcId="{3C3A63E4-04FD-48F0-9B63-4CCEE7ECAA6E}" destId="{186ADF9B-4BD8-46DA-B4DB-69DE68BC7BF2}" srcOrd="0" destOrd="0" presId="urn:microsoft.com/office/officeart/2005/8/layout/hierarchy1"/>
    <dgm:cxn modelId="{C865682C-8659-4D8E-B3E6-35DFBD872185}" type="presOf" srcId="{C77CB920-6175-4FEA-94D4-AA52E2DCE231}" destId="{56FE12EA-5DC2-412E-813B-E6335A1431C6}" srcOrd="0" destOrd="0" presId="urn:microsoft.com/office/officeart/2005/8/layout/hierarchy1"/>
    <dgm:cxn modelId="{2694C861-FAFA-48E8-BE52-A20BAB50C8F9}" srcId="{8ED5BD5F-5E3C-4EEA-A438-7DC10A3706B9}" destId="{C77CB920-6175-4FEA-94D4-AA52E2DCE231}" srcOrd="1" destOrd="0" parTransId="{7E726D69-2526-4F12-BEF2-4BA31FDA9BEF}" sibTransId="{4C6F4876-19F0-473A-86E6-7B8A70E284A7}"/>
    <dgm:cxn modelId="{BA347AAC-37D8-4D25-BB65-4F2E62A44C1D}" type="presOf" srcId="{8ED5BD5F-5E3C-4EEA-A438-7DC10A3706B9}" destId="{87EB74BA-0E7E-4C0E-A40D-CFB7C08B4907}" srcOrd="0" destOrd="0" presId="urn:microsoft.com/office/officeart/2005/8/layout/hierarchy1"/>
    <dgm:cxn modelId="{F3588A74-DC33-4E18-B84F-C828C1579602}" type="presParOf" srcId="{87EB74BA-0E7E-4C0E-A40D-CFB7C08B4907}" destId="{F1BEBB9A-410B-4F5A-B1F7-7520CB6E9389}" srcOrd="0" destOrd="0" presId="urn:microsoft.com/office/officeart/2005/8/layout/hierarchy1"/>
    <dgm:cxn modelId="{9D426407-C830-4368-9BF6-F306FD987236}" type="presParOf" srcId="{F1BEBB9A-410B-4F5A-B1F7-7520CB6E9389}" destId="{17274DDF-EF10-4D95-BCAD-A61A3E3727C7}" srcOrd="0" destOrd="0" presId="urn:microsoft.com/office/officeart/2005/8/layout/hierarchy1"/>
    <dgm:cxn modelId="{D6E7DCEA-BF84-48E7-B4B2-74FF7884DB0B}" type="presParOf" srcId="{17274DDF-EF10-4D95-BCAD-A61A3E3727C7}" destId="{0E98A2C4-CB34-4E14-86BA-443598D45FBC}" srcOrd="0" destOrd="0" presId="urn:microsoft.com/office/officeart/2005/8/layout/hierarchy1"/>
    <dgm:cxn modelId="{A4A9684D-34A4-4B3E-8CDE-AE3142A3262C}" type="presParOf" srcId="{17274DDF-EF10-4D95-BCAD-A61A3E3727C7}" destId="{186ADF9B-4BD8-46DA-B4DB-69DE68BC7BF2}" srcOrd="1" destOrd="0" presId="urn:microsoft.com/office/officeart/2005/8/layout/hierarchy1"/>
    <dgm:cxn modelId="{1AC57EB9-3A2D-4468-B67B-7B4ECF3728F7}" type="presParOf" srcId="{F1BEBB9A-410B-4F5A-B1F7-7520CB6E9389}" destId="{78CCD081-1E64-4BFB-B184-2787876FCB45}" srcOrd="1" destOrd="0" presId="urn:microsoft.com/office/officeart/2005/8/layout/hierarchy1"/>
    <dgm:cxn modelId="{846C357B-B414-47A7-BF35-F6B47BEFCCEC}" type="presParOf" srcId="{87EB74BA-0E7E-4C0E-A40D-CFB7C08B4907}" destId="{7127B9A4-46AB-433F-88A5-D81548749086}" srcOrd="1" destOrd="0" presId="urn:microsoft.com/office/officeart/2005/8/layout/hierarchy1"/>
    <dgm:cxn modelId="{BA71CE56-E3C7-46DF-866C-C7C79A2AA904}" type="presParOf" srcId="{7127B9A4-46AB-433F-88A5-D81548749086}" destId="{DF26AC03-C0D3-4984-BBDF-391E8A75AF0F}" srcOrd="0" destOrd="0" presId="urn:microsoft.com/office/officeart/2005/8/layout/hierarchy1"/>
    <dgm:cxn modelId="{59A77D82-B0D9-4E28-AC02-B96EF394DA1F}" type="presParOf" srcId="{DF26AC03-C0D3-4984-BBDF-391E8A75AF0F}" destId="{CDBD3855-1C25-4B41-80B4-BAC2324C8D31}" srcOrd="0" destOrd="0" presId="urn:microsoft.com/office/officeart/2005/8/layout/hierarchy1"/>
    <dgm:cxn modelId="{0D5F2F9E-D7FC-4E5C-B5FC-8B9D196E5E7E}" type="presParOf" srcId="{DF26AC03-C0D3-4984-BBDF-391E8A75AF0F}" destId="{56FE12EA-5DC2-412E-813B-E6335A1431C6}" srcOrd="1" destOrd="0" presId="urn:microsoft.com/office/officeart/2005/8/layout/hierarchy1"/>
    <dgm:cxn modelId="{2E1B6672-B8C6-4209-928C-1B5142CFF66F}" type="presParOf" srcId="{7127B9A4-46AB-433F-88A5-D81548749086}" destId="{B56D2591-7598-4C4B-9E4E-9D60BC8895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EFB7B-E33D-4924-8BF7-47B42EB766B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0A982667-0C0D-42E7-B51A-539101AC7AEA}">
      <dgm:prSet/>
      <dgm:spPr/>
      <dgm:t>
        <a:bodyPr/>
        <a:lstStyle/>
        <a:p>
          <a:r>
            <a:rPr lang="en-US" dirty="0" err="1"/>
            <a:t>spidev</a:t>
          </a:r>
          <a:r>
            <a:rPr lang="en-US" dirty="0"/>
            <a:t> : Library used to work with </a:t>
          </a:r>
          <a:r>
            <a:rPr lang="en-US" dirty="0" err="1"/>
            <a:t>spi</a:t>
          </a:r>
          <a:r>
            <a:rPr lang="en-US" dirty="0"/>
            <a:t> protocol based devices (ADC module ) in python.</a:t>
          </a:r>
        </a:p>
      </dgm:t>
    </dgm:pt>
    <dgm:pt modelId="{A4212352-2964-4AA0-92ED-050BD95AEB09}" type="parTrans" cxnId="{6032A258-D86B-4F26-9BA6-99BBE99DBD66}">
      <dgm:prSet/>
      <dgm:spPr/>
      <dgm:t>
        <a:bodyPr/>
        <a:lstStyle/>
        <a:p>
          <a:endParaRPr lang="en-US"/>
        </a:p>
      </dgm:t>
    </dgm:pt>
    <dgm:pt modelId="{FDA26C61-9E8A-478B-91EB-7BE7C6059271}" type="sibTrans" cxnId="{6032A258-D86B-4F26-9BA6-99BBE99DBD66}">
      <dgm:prSet/>
      <dgm:spPr/>
      <dgm:t>
        <a:bodyPr/>
        <a:lstStyle/>
        <a:p>
          <a:endParaRPr lang="en-US"/>
        </a:p>
      </dgm:t>
    </dgm:pt>
    <dgm:pt modelId="{331ABA5C-09A6-4A46-809A-E83068EA3763}">
      <dgm:prSet/>
      <dgm:spPr/>
      <dgm:t>
        <a:bodyPr/>
        <a:lstStyle/>
        <a:p>
          <a:r>
            <a:rPr lang="en-US" dirty="0"/>
            <a:t>time : Library used to add time related specifications such as delay during code execution etc.</a:t>
          </a:r>
        </a:p>
      </dgm:t>
    </dgm:pt>
    <dgm:pt modelId="{7D8406D4-E512-4852-9456-00E5FA7A9B7B}" type="parTrans" cxnId="{A834D04E-BFA9-4E66-880B-70241D87FC85}">
      <dgm:prSet/>
      <dgm:spPr/>
      <dgm:t>
        <a:bodyPr/>
        <a:lstStyle/>
        <a:p>
          <a:endParaRPr lang="en-US"/>
        </a:p>
      </dgm:t>
    </dgm:pt>
    <dgm:pt modelId="{419DE8C4-007E-4FDF-BFB9-772EA5718009}" type="sibTrans" cxnId="{A834D04E-BFA9-4E66-880B-70241D87FC85}">
      <dgm:prSet/>
      <dgm:spPr/>
      <dgm:t>
        <a:bodyPr/>
        <a:lstStyle/>
        <a:p>
          <a:endParaRPr lang="en-US"/>
        </a:p>
      </dgm:t>
    </dgm:pt>
    <dgm:pt modelId="{F2B887B1-5409-490D-873D-D7D5078A2E58}">
      <dgm:prSet/>
      <dgm:spPr/>
      <dgm:t>
        <a:bodyPr/>
        <a:lstStyle/>
        <a:p>
          <a:pPr rtl="0"/>
          <a:r>
            <a:rPr lang="en-US" dirty="0" err="1"/>
            <a:t>RPi.GPIO</a:t>
          </a:r>
          <a:r>
            <a:rPr lang="en-US" dirty="0"/>
            <a:t>: Library used to access and work with General purpose input-output(GPIO) pins of </a:t>
          </a:r>
          <a:r>
            <a:rPr lang="en-US" dirty="0">
              <a:latin typeface="Calibri Light" panose="020F0302020204030204"/>
            </a:rPr>
            <a:t>raspberry pi</a:t>
          </a:r>
          <a:endParaRPr lang="en-US" dirty="0"/>
        </a:p>
      </dgm:t>
    </dgm:pt>
    <dgm:pt modelId="{BC58A09E-F33B-4B93-8287-847C2995F0E7}" type="parTrans" cxnId="{DAFA5CEE-D75A-4B2E-B97E-3C0152F5E6F9}">
      <dgm:prSet/>
      <dgm:spPr/>
      <dgm:t>
        <a:bodyPr/>
        <a:lstStyle/>
        <a:p>
          <a:endParaRPr lang="en-US"/>
        </a:p>
      </dgm:t>
    </dgm:pt>
    <dgm:pt modelId="{75BFC416-FEB1-450B-A3BE-73A23201F675}" type="sibTrans" cxnId="{DAFA5CEE-D75A-4B2E-B97E-3C0152F5E6F9}">
      <dgm:prSet/>
      <dgm:spPr/>
      <dgm:t>
        <a:bodyPr/>
        <a:lstStyle/>
        <a:p>
          <a:endParaRPr lang="en-US"/>
        </a:p>
      </dgm:t>
    </dgm:pt>
    <dgm:pt modelId="{8D7BC46F-CC34-4E0B-ABEB-508D021588D3}">
      <dgm:prSet/>
      <dgm:spPr/>
      <dgm:t>
        <a:bodyPr/>
        <a:lstStyle/>
        <a:p>
          <a:pPr rtl="0"/>
          <a:r>
            <a:rPr lang="en-US" dirty="0" err="1"/>
            <a:t>pio</a:t>
          </a:r>
          <a:r>
            <a:rPr lang="en-US" dirty="0"/>
            <a:t> and Ports : Library used for working </a:t>
          </a:r>
          <a:r>
            <a:rPr lang="en-US" dirty="0">
              <a:latin typeface="Calibri Light" panose="020F0302020204030204"/>
            </a:rPr>
            <a:t>with serial</a:t>
          </a:r>
          <a:r>
            <a:rPr lang="en-US" dirty="0"/>
            <a:t> communication devices (GSM module)  in python </a:t>
          </a:r>
        </a:p>
      </dgm:t>
    </dgm:pt>
    <dgm:pt modelId="{EE219F42-6928-4D14-AB5C-743D95C7A724}" type="parTrans" cxnId="{EDEF9D1D-7269-400F-9FBF-ACE7921BBDED}">
      <dgm:prSet/>
      <dgm:spPr/>
      <dgm:t>
        <a:bodyPr/>
        <a:lstStyle/>
        <a:p>
          <a:endParaRPr lang="en-US"/>
        </a:p>
      </dgm:t>
    </dgm:pt>
    <dgm:pt modelId="{E3BD6558-12F7-4328-B584-64D64E935DE0}" type="sibTrans" cxnId="{EDEF9D1D-7269-400F-9FBF-ACE7921BBDED}">
      <dgm:prSet/>
      <dgm:spPr/>
      <dgm:t>
        <a:bodyPr/>
        <a:lstStyle/>
        <a:p>
          <a:endParaRPr lang="en-US"/>
        </a:p>
      </dgm:t>
    </dgm:pt>
    <dgm:pt modelId="{FA432858-0D57-4C4F-98E9-89C31ED841C4}" type="pres">
      <dgm:prSet presAssocID="{625EFB7B-E33D-4924-8BF7-47B42EB766BB}" presName="linear" presStyleCnt="0">
        <dgm:presLayoutVars>
          <dgm:animLvl val="lvl"/>
          <dgm:resizeHandles val="exact"/>
        </dgm:presLayoutVars>
      </dgm:prSet>
      <dgm:spPr/>
    </dgm:pt>
    <dgm:pt modelId="{26AC116F-5C98-457D-8A53-3936AA881E99}" type="pres">
      <dgm:prSet presAssocID="{0A982667-0C0D-42E7-B51A-539101AC7AEA}" presName="parentText" presStyleLbl="node1" presStyleIdx="0" presStyleCnt="4">
        <dgm:presLayoutVars>
          <dgm:chMax val="0"/>
          <dgm:bulletEnabled val="1"/>
        </dgm:presLayoutVars>
      </dgm:prSet>
      <dgm:spPr/>
    </dgm:pt>
    <dgm:pt modelId="{6A3CF730-AEA3-4A7E-B197-602779CDE7C1}" type="pres">
      <dgm:prSet presAssocID="{FDA26C61-9E8A-478B-91EB-7BE7C6059271}" presName="spacer" presStyleCnt="0"/>
      <dgm:spPr/>
    </dgm:pt>
    <dgm:pt modelId="{145C647F-602C-4CAB-B06A-1E354F044094}" type="pres">
      <dgm:prSet presAssocID="{331ABA5C-09A6-4A46-809A-E83068EA3763}" presName="parentText" presStyleLbl="node1" presStyleIdx="1" presStyleCnt="4">
        <dgm:presLayoutVars>
          <dgm:chMax val="0"/>
          <dgm:bulletEnabled val="1"/>
        </dgm:presLayoutVars>
      </dgm:prSet>
      <dgm:spPr/>
    </dgm:pt>
    <dgm:pt modelId="{5EDB965B-D54C-448E-A12F-F333EC53C665}" type="pres">
      <dgm:prSet presAssocID="{419DE8C4-007E-4FDF-BFB9-772EA5718009}" presName="spacer" presStyleCnt="0"/>
      <dgm:spPr/>
    </dgm:pt>
    <dgm:pt modelId="{349AA76B-F00A-4A2D-B16A-BBED395854FA}" type="pres">
      <dgm:prSet presAssocID="{F2B887B1-5409-490D-873D-D7D5078A2E58}" presName="parentText" presStyleLbl="node1" presStyleIdx="2" presStyleCnt="4">
        <dgm:presLayoutVars>
          <dgm:chMax val="0"/>
          <dgm:bulletEnabled val="1"/>
        </dgm:presLayoutVars>
      </dgm:prSet>
      <dgm:spPr/>
    </dgm:pt>
    <dgm:pt modelId="{0881094F-9F88-4678-A444-39F7B331C2EB}" type="pres">
      <dgm:prSet presAssocID="{75BFC416-FEB1-450B-A3BE-73A23201F675}" presName="spacer" presStyleCnt="0"/>
      <dgm:spPr/>
    </dgm:pt>
    <dgm:pt modelId="{EE5A6DCA-F87B-4B66-9ABD-8B1D12FD2818}" type="pres">
      <dgm:prSet presAssocID="{8D7BC46F-CC34-4E0B-ABEB-508D021588D3}" presName="parentText" presStyleLbl="node1" presStyleIdx="3" presStyleCnt="4">
        <dgm:presLayoutVars>
          <dgm:chMax val="0"/>
          <dgm:bulletEnabled val="1"/>
        </dgm:presLayoutVars>
      </dgm:prSet>
      <dgm:spPr/>
    </dgm:pt>
  </dgm:ptLst>
  <dgm:cxnLst>
    <dgm:cxn modelId="{15CFB003-6323-4B00-A63F-7BDFB35C3512}" type="presOf" srcId="{8D7BC46F-CC34-4E0B-ABEB-508D021588D3}" destId="{EE5A6DCA-F87B-4B66-9ABD-8B1D12FD2818}" srcOrd="0" destOrd="0" presId="urn:microsoft.com/office/officeart/2005/8/layout/vList2"/>
    <dgm:cxn modelId="{7F843D0E-3A7B-445E-BC9D-408F26883E45}" type="presOf" srcId="{0A982667-0C0D-42E7-B51A-539101AC7AEA}" destId="{26AC116F-5C98-457D-8A53-3936AA881E99}" srcOrd="0" destOrd="0" presId="urn:microsoft.com/office/officeart/2005/8/layout/vList2"/>
    <dgm:cxn modelId="{EDEF9D1D-7269-400F-9FBF-ACE7921BBDED}" srcId="{625EFB7B-E33D-4924-8BF7-47B42EB766BB}" destId="{8D7BC46F-CC34-4E0B-ABEB-508D021588D3}" srcOrd="3" destOrd="0" parTransId="{EE219F42-6928-4D14-AB5C-743D95C7A724}" sibTransId="{E3BD6558-12F7-4328-B584-64D64E935DE0}"/>
    <dgm:cxn modelId="{AAA7DD32-4437-4839-922E-75E1FDBE4DBF}" type="presOf" srcId="{331ABA5C-09A6-4A46-809A-E83068EA3763}" destId="{145C647F-602C-4CAB-B06A-1E354F044094}" srcOrd="0" destOrd="0" presId="urn:microsoft.com/office/officeart/2005/8/layout/vList2"/>
    <dgm:cxn modelId="{A834D04E-BFA9-4E66-880B-70241D87FC85}" srcId="{625EFB7B-E33D-4924-8BF7-47B42EB766BB}" destId="{331ABA5C-09A6-4A46-809A-E83068EA3763}" srcOrd="1" destOrd="0" parTransId="{7D8406D4-E512-4852-9456-00E5FA7A9B7B}" sibTransId="{419DE8C4-007E-4FDF-BFB9-772EA5718009}"/>
    <dgm:cxn modelId="{6032A258-D86B-4F26-9BA6-99BBE99DBD66}" srcId="{625EFB7B-E33D-4924-8BF7-47B42EB766BB}" destId="{0A982667-0C0D-42E7-B51A-539101AC7AEA}" srcOrd="0" destOrd="0" parTransId="{A4212352-2964-4AA0-92ED-050BD95AEB09}" sibTransId="{FDA26C61-9E8A-478B-91EB-7BE7C6059271}"/>
    <dgm:cxn modelId="{584378C3-9B07-4D8B-ACEE-5094C9B05DB5}" type="presOf" srcId="{F2B887B1-5409-490D-873D-D7D5078A2E58}" destId="{349AA76B-F00A-4A2D-B16A-BBED395854FA}" srcOrd="0" destOrd="0" presId="urn:microsoft.com/office/officeart/2005/8/layout/vList2"/>
    <dgm:cxn modelId="{2B8590C9-6216-4934-84DA-8C09F80AEE2E}" type="presOf" srcId="{625EFB7B-E33D-4924-8BF7-47B42EB766BB}" destId="{FA432858-0D57-4C4F-98E9-89C31ED841C4}" srcOrd="0" destOrd="0" presId="urn:microsoft.com/office/officeart/2005/8/layout/vList2"/>
    <dgm:cxn modelId="{DAFA5CEE-D75A-4B2E-B97E-3C0152F5E6F9}" srcId="{625EFB7B-E33D-4924-8BF7-47B42EB766BB}" destId="{F2B887B1-5409-490D-873D-D7D5078A2E58}" srcOrd="2" destOrd="0" parTransId="{BC58A09E-F33B-4B93-8287-847C2995F0E7}" sibTransId="{75BFC416-FEB1-450B-A3BE-73A23201F675}"/>
    <dgm:cxn modelId="{C00AE01B-5917-4C4A-A8EA-927E0E3BC0DF}" type="presParOf" srcId="{FA432858-0D57-4C4F-98E9-89C31ED841C4}" destId="{26AC116F-5C98-457D-8A53-3936AA881E99}" srcOrd="0" destOrd="0" presId="urn:microsoft.com/office/officeart/2005/8/layout/vList2"/>
    <dgm:cxn modelId="{1C12EB12-64B1-47A8-BC0B-8DFE85C79EAF}" type="presParOf" srcId="{FA432858-0D57-4C4F-98E9-89C31ED841C4}" destId="{6A3CF730-AEA3-4A7E-B197-602779CDE7C1}" srcOrd="1" destOrd="0" presId="urn:microsoft.com/office/officeart/2005/8/layout/vList2"/>
    <dgm:cxn modelId="{7C7195D9-949B-47C0-8E73-1AE3841CF82F}" type="presParOf" srcId="{FA432858-0D57-4C4F-98E9-89C31ED841C4}" destId="{145C647F-602C-4CAB-B06A-1E354F044094}" srcOrd="2" destOrd="0" presId="urn:microsoft.com/office/officeart/2005/8/layout/vList2"/>
    <dgm:cxn modelId="{9CD5ECAF-44CE-4B11-A329-D5C91179BA24}" type="presParOf" srcId="{FA432858-0D57-4C4F-98E9-89C31ED841C4}" destId="{5EDB965B-D54C-448E-A12F-F333EC53C665}" srcOrd="3" destOrd="0" presId="urn:microsoft.com/office/officeart/2005/8/layout/vList2"/>
    <dgm:cxn modelId="{575C6F44-3A4F-46E8-AD67-4F1E9BE281B2}" type="presParOf" srcId="{FA432858-0D57-4C4F-98E9-89C31ED841C4}" destId="{349AA76B-F00A-4A2D-B16A-BBED395854FA}" srcOrd="4" destOrd="0" presId="urn:microsoft.com/office/officeart/2005/8/layout/vList2"/>
    <dgm:cxn modelId="{2E3A7C8C-7D76-4A00-BEAE-A35A11B64FAA}" type="presParOf" srcId="{FA432858-0D57-4C4F-98E9-89C31ED841C4}" destId="{0881094F-9F88-4678-A444-39F7B331C2EB}" srcOrd="5" destOrd="0" presId="urn:microsoft.com/office/officeart/2005/8/layout/vList2"/>
    <dgm:cxn modelId="{75189E21-B428-4108-85A7-9BA8EAFC0AFA}" type="presParOf" srcId="{FA432858-0D57-4C4F-98E9-89C31ED841C4}" destId="{EE5A6DCA-F87B-4B66-9ABD-8B1D12FD28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67B875-75CA-403D-BC08-E50C779CFD3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1455E6E-FBC6-4969-AEBA-EBC30F935398}">
      <dgm:prSet/>
      <dgm:spPr/>
      <dgm:t>
        <a:bodyPr/>
        <a:lstStyle/>
        <a:p>
          <a:pPr rtl="0"/>
          <a:r>
            <a:rPr lang="en-US" dirty="0"/>
            <a:t>Programming the Home automation system schematic circuit</a:t>
          </a:r>
          <a:r>
            <a:rPr lang="en-US" dirty="0">
              <a:latin typeface="Calibri Light" panose="020F0302020204030204"/>
            </a:rPr>
            <a:t> – Using libraries and functions to define the working and conditional parameters for the connected devices</a:t>
          </a:r>
          <a:endParaRPr lang="en-US" dirty="0"/>
        </a:p>
      </dgm:t>
    </dgm:pt>
    <dgm:pt modelId="{AE9153C8-FFDA-415C-B936-7F6465949EBB}" type="parTrans" cxnId="{ECD65195-8565-4078-BA34-F32B0459941D}">
      <dgm:prSet/>
      <dgm:spPr/>
      <dgm:t>
        <a:bodyPr/>
        <a:lstStyle/>
        <a:p>
          <a:endParaRPr lang="en-US"/>
        </a:p>
      </dgm:t>
    </dgm:pt>
    <dgm:pt modelId="{6CB0BB2B-A0E7-43BB-B623-53CA487AC3A8}" type="sibTrans" cxnId="{ECD65195-8565-4078-BA34-F32B0459941D}">
      <dgm:prSet/>
      <dgm:spPr/>
      <dgm:t>
        <a:bodyPr/>
        <a:lstStyle/>
        <a:p>
          <a:endParaRPr lang="en-US"/>
        </a:p>
      </dgm:t>
    </dgm:pt>
    <dgm:pt modelId="{37D01121-F781-4F5A-A286-6942CE1ABF7D}">
      <dgm:prSet/>
      <dgm:spPr/>
      <dgm:t>
        <a:bodyPr/>
        <a:lstStyle/>
        <a:p>
          <a:pPr rtl="0"/>
          <a:r>
            <a:rPr lang="en-US" dirty="0"/>
            <a:t>Simulation Software Installation – proteus version 8.9 with required libraries (PIR sensor library and gas sensor library)</a:t>
          </a:r>
          <a:r>
            <a:rPr lang="en-US" dirty="0">
              <a:latin typeface="Calibri Light" panose="020F0302020204030204"/>
            </a:rPr>
            <a:t> and create new project with raspberry pi as firmware</a:t>
          </a:r>
          <a:endParaRPr lang="en-US" dirty="0"/>
        </a:p>
      </dgm:t>
    </dgm:pt>
    <dgm:pt modelId="{C95A6FF9-48FD-4B9B-9758-52BCECA6D329}" type="parTrans" cxnId="{147D7093-B47F-47BB-BBAA-DA7651400FE8}">
      <dgm:prSet/>
      <dgm:spPr/>
      <dgm:t>
        <a:bodyPr/>
        <a:lstStyle/>
        <a:p>
          <a:endParaRPr lang="en-US"/>
        </a:p>
      </dgm:t>
    </dgm:pt>
    <dgm:pt modelId="{9AD7F475-2D86-4FEA-81D2-96F2A4298364}" type="sibTrans" cxnId="{147D7093-B47F-47BB-BBAA-DA7651400FE8}">
      <dgm:prSet/>
      <dgm:spPr/>
      <dgm:t>
        <a:bodyPr/>
        <a:lstStyle/>
        <a:p>
          <a:endParaRPr lang="en-US"/>
        </a:p>
      </dgm:t>
    </dgm:pt>
    <dgm:pt modelId="{0346A715-0F14-43F9-8E56-B77B5DE8F4CE}">
      <dgm:prSet/>
      <dgm:spPr/>
      <dgm:t>
        <a:bodyPr/>
        <a:lstStyle/>
        <a:p>
          <a:pPr rtl="0"/>
          <a:r>
            <a:rPr lang="en-US" dirty="0"/>
            <a:t>Hardware Schematic Design of Home automation system</a:t>
          </a:r>
          <a:r>
            <a:rPr lang="en-US" dirty="0">
              <a:latin typeface="Calibri Light" panose="020F0302020204030204"/>
            </a:rPr>
            <a:t> – Connecting the mentioned sensors and modules to </a:t>
          </a:r>
          <a:r>
            <a:rPr lang="en-US" dirty="0" err="1">
              <a:latin typeface="Calibri Light" panose="020F0302020204030204"/>
            </a:rPr>
            <a:t>gpio</a:t>
          </a:r>
          <a:r>
            <a:rPr lang="en-US" dirty="0">
              <a:latin typeface="Calibri Light" panose="020F0302020204030204"/>
            </a:rPr>
            <a:t> pins of raspberry pi on the simulation board to setup the system circuit</a:t>
          </a:r>
          <a:endParaRPr lang="en-US" dirty="0"/>
        </a:p>
      </dgm:t>
    </dgm:pt>
    <dgm:pt modelId="{8A09AEC1-9736-43F3-9E13-2094F2695916}" type="parTrans" cxnId="{11D0AE15-2001-4FB6-B8F9-58BB29D3DCD3}">
      <dgm:prSet/>
      <dgm:spPr/>
      <dgm:t>
        <a:bodyPr/>
        <a:lstStyle/>
        <a:p>
          <a:endParaRPr lang="en-US"/>
        </a:p>
      </dgm:t>
    </dgm:pt>
    <dgm:pt modelId="{76F32C8C-83FC-4003-88BC-76856A19B22B}" type="sibTrans" cxnId="{11D0AE15-2001-4FB6-B8F9-58BB29D3DCD3}">
      <dgm:prSet/>
      <dgm:spPr/>
      <dgm:t>
        <a:bodyPr/>
        <a:lstStyle/>
        <a:p>
          <a:endParaRPr lang="en-US"/>
        </a:p>
      </dgm:t>
    </dgm:pt>
    <dgm:pt modelId="{9ED23B8C-BC8A-48A4-9C8E-5EE944E95EB3}">
      <dgm:prSet/>
      <dgm:spPr/>
      <dgm:t>
        <a:bodyPr/>
        <a:lstStyle/>
        <a:p>
          <a:pPr rtl="0"/>
          <a:r>
            <a:rPr lang="en-US" dirty="0"/>
            <a:t>Evaluation of final system simulation model</a:t>
          </a:r>
          <a:r>
            <a:rPr lang="en-US" dirty="0">
              <a:latin typeface="Calibri Light" panose="020F0302020204030204"/>
            </a:rPr>
            <a:t> –Run the simulation to test the working of the Automation system on different cases</a:t>
          </a:r>
          <a:endParaRPr lang="en-US" dirty="0"/>
        </a:p>
      </dgm:t>
    </dgm:pt>
    <dgm:pt modelId="{9ABDD457-6CC4-47E3-AE90-DB59CD9EA8F9}" type="parTrans" cxnId="{53BEF9E7-1F12-4B27-A44C-9A01B9F0FC4A}">
      <dgm:prSet/>
      <dgm:spPr/>
      <dgm:t>
        <a:bodyPr/>
        <a:lstStyle/>
        <a:p>
          <a:endParaRPr lang="en-US"/>
        </a:p>
      </dgm:t>
    </dgm:pt>
    <dgm:pt modelId="{BDA6C6BD-77C5-4186-87CE-2E703206CB45}" type="sibTrans" cxnId="{53BEF9E7-1F12-4B27-A44C-9A01B9F0FC4A}">
      <dgm:prSet/>
      <dgm:spPr/>
      <dgm:t>
        <a:bodyPr/>
        <a:lstStyle/>
        <a:p>
          <a:endParaRPr lang="en-US"/>
        </a:p>
      </dgm:t>
    </dgm:pt>
    <dgm:pt modelId="{286B38BE-8FC8-4C4E-A11B-A761D4AB7C10}" type="pres">
      <dgm:prSet presAssocID="{7967B875-75CA-403D-BC08-E50C779CFD39}" presName="outerComposite" presStyleCnt="0">
        <dgm:presLayoutVars>
          <dgm:chMax val="5"/>
          <dgm:dir/>
          <dgm:resizeHandles val="exact"/>
        </dgm:presLayoutVars>
      </dgm:prSet>
      <dgm:spPr/>
    </dgm:pt>
    <dgm:pt modelId="{F9CE5128-FD8B-4413-B1B0-21FC6A4B604B}" type="pres">
      <dgm:prSet presAssocID="{7967B875-75CA-403D-BC08-E50C779CFD39}" presName="dummyMaxCanvas" presStyleCnt="0">
        <dgm:presLayoutVars/>
      </dgm:prSet>
      <dgm:spPr/>
    </dgm:pt>
    <dgm:pt modelId="{96D724E7-0058-4804-81AD-11F034638644}" type="pres">
      <dgm:prSet presAssocID="{7967B875-75CA-403D-BC08-E50C779CFD39}" presName="FourNodes_1" presStyleLbl="node1" presStyleIdx="0" presStyleCnt="4">
        <dgm:presLayoutVars>
          <dgm:bulletEnabled val="1"/>
        </dgm:presLayoutVars>
      </dgm:prSet>
      <dgm:spPr/>
    </dgm:pt>
    <dgm:pt modelId="{CFE4526F-759B-46C2-9B64-17E4E30CC30D}" type="pres">
      <dgm:prSet presAssocID="{7967B875-75CA-403D-BC08-E50C779CFD39}" presName="FourNodes_2" presStyleLbl="node1" presStyleIdx="1" presStyleCnt="4">
        <dgm:presLayoutVars>
          <dgm:bulletEnabled val="1"/>
        </dgm:presLayoutVars>
      </dgm:prSet>
      <dgm:spPr/>
    </dgm:pt>
    <dgm:pt modelId="{2B6849B9-FC5A-4F77-983D-A9096B9812F2}" type="pres">
      <dgm:prSet presAssocID="{7967B875-75CA-403D-BC08-E50C779CFD39}" presName="FourNodes_3" presStyleLbl="node1" presStyleIdx="2" presStyleCnt="4">
        <dgm:presLayoutVars>
          <dgm:bulletEnabled val="1"/>
        </dgm:presLayoutVars>
      </dgm:prSet>
      <dgm:spPr/>
    </dgm:pt>
    <dgm:pt modelId="{E1FD4C11-D715-45DA-A88F-A065FF3DA548}" type="pres">
      <dgm:prSet presAssocID="{7967B875-75CA-403D-BC08-E50C779CFD39}" presName="FourNodes_4" presStyleLbl="node1" presStyleIdx="3" presStyleCnt="4">
        <dgm:presLayoutVars>
          <dgm:bulletEnabled val="1"/>
        </dgm:presLayoutVars>
      </dgm:prSet>
      <dgm:spPr/>
    </dgm:pt>
    <dgm:pt modelId="{82AC9C1D-022A-45E8-A046-B79180E40A8F}" type="pres">
      <dgm:prSet presAssocID="{7967B875-75CA-403D-BC08-E50C779CFD39}" presName="FourConn_1-2" presStyleLbl="fgAccFollowNode1" presStyleIdx="0" presStyleCnt="3">
        <dgm:presLayoutVars>
          <dgm:bulletEnabled val="1"/>
        </dgm:presLayoutVars>
      </dgm:prSet>
      <dgm:spPr/>
    </dgm:pt>
    <dgm:pt modelId="{DDF1D58B-61AF-4CF2-9AA3-A85569F672DC}" type="pres">
      <dgm:prSet presAssocID="{7967B875-75CA-403D-BC08-E50C779CFD39}" presName="FourConn_2-3" presStyleLbl="fgAccFollowNode1" presStyleIdx="1" presStyleCnt="3">
        <dgm:presLayoutVars>
          <dgm:bulletEnabled val="1"/>
        </dgm:presLayoutVars>
      </dgm:prSet>
      <dgm:spPr/>
    </dgm:pt>
    <dgm:pt modelId="{C0256583-DB72-4C5C-8D76-7FADF833FD18}" type="pres">
      <dgm:prSet presAssocID="{7967B875-75CA-403D-BC08-E50C779CFD39}" presName="FourConn_3-4" presStyleLbl="fgAccFollowNode1" presStyleIdx="2" presStyleCnt="3">
        <dgm:presLayoutVars>
          <dgm:bulletEnabled val="1"/>
        </dgm:presLayoutVars>
      </dgm:prSet>
      <dgm:spPr/>
    </dgm:pt>
    <dgm:pt modelId="{AFDF79E3-BEE5-4550-A918-BDD5C577F5A2}" type="pres">
      <dgm:prSet presAssocID="{7967B875-75CA-403D-BC08-E50C779CFD39}" presName="FourNodes_1_text" presStyleLbl="node1" presStyleIdx="3" presStyleCnt="4">
        <dgm:presLayoutVars>
          <dgm:bulletEnabled val="1"/>
        </dgm:presLayoutVars>
      </dgm:prSet>
      <dgm:spPr/>
    </dgm:pt>
    <dgm:pt modelId="{24AC5D8A-1CC5-4EA0-A562-FB89F5B4255F}" type="pres">
      <dgm:prSet presAssocID="{7967B875-75CA-403D-BC08-E50C779CFD39}" presName="FourNodes_2_text" presStyleLbl="node1" presStyleIdx="3" presStyleCnt="4">
        <dgm:presLayoutVars>
          <dgm:bulletEnabled val="1"/>
        </dgm:presLayoutVars>
      </dgm:prSet>
      <dgm:spPr/>
    </dgm:pt>
    <dgm:pt modelId="{F7311255-CD87-4984-A270-61D2C7B80E35}" type="pres">
      <dgm:prSet presAssocID="{7967B875-75CA-403D-BC08-E50C779CFD39}" presName="FourNodes_3_text" presStyleLbl="node1" presStyleIdx="3" presStyleCnt="4">
        <dgm:presLayoutVars>
          <dgm:bulletEnabled val="1"/>
        </dgm:presLayoutVars>
      </dgm:prSet>
      <dgm:spPr/>
    </dgm:pt>
    <dgm:pt modelId="{89323D5C-4252-4BBF-A1FD-8247B47F3A4E}" type="pres">
      <dgm:prSet presAssocID="{7967B875-75CA-403D-BC08-E50C779CFD39}" presName="FourNodes_4_text" presStyleLbl="node1" presStyleIdx="3" presStyleCnt="4">
        <dgm:presLayoutVars>
          <dgm:bulletEnabled val="1"/>
        </dgm:presLayoutVars>
      </dgm:prSet>
      <dgm:spPr/>
    </dgm:pt>
  </dgm:ptLst>
  <dgm:cxnLst>
    <dgm:cxn modelId="{11D0AE15-2001-4FB6-B8F9-58BB29D3DCD3}" srcId="{7967B875-75CA-403D-BC08-E50C779CFD39}" destId="{0346A715-0F14-43F9-8E56-B77B5DE8F4CE}" srcOrd="1" destOrd="0" parTransId="{8A09AEC1-9736-43F3-9E13-2094F2695916}" sibTransId="{76F32C8C-83FC-4003-88BC-76856A19B22B}"/>
    <dgm:cxn modelId="{247E1521-B5DC-4D85-95C7-2C083CF433D2}" type="presOf" srcId="{0346A715-0F14-43F9-8E56-B77B5DE8F4CE}" destId="{24AC5D8A-1CC5-4EA0-A562-FB89F5B4255F}" srcOrd="1" destOrd="0" presId="urn:microsoft.com/office/officeart/2005/8/layout/vProcess5"/>
    <dgm:cxn modelId="{09FFCD2D-7168-42A8-B58F-B306A451049C}" type="presOf" srcId="{C1455E6E-FBC6-4969-AEBA-EBC30F935398}" destId="{F7311255-CD87-4984-A270-61D2C7B80E35}" srcOrd="1" destOrd="0" presId="urn:microsoft.com/office/officeart/2005/8/layout/vProcess5"/>
    <dgm:cxn modelId="{0EA5D45F-9620-4D85-BCA4-4C451A22EA4C}" type="presOf" srcId="{9AD7F475-2D86-4FEA-81D2-96F2A4298364}" destId="{82AC9C1D-022A-45E8-A046-B79180E40A8F}" srcOrd="0" destOrd="0" presId="urn:microsoft.com/office/officeart/2005/8/layout/vProcess5"/>
    <dgm:cxn modelId="{23F40871-F9EC-4B37-8D6A-54A24B273490}" type="presOf" srcId="{37D01121-F781-4F5A-A286-6942CE1ABF7D}" destId="{AFDF79E3-BEE5-4550-A918-BDD5C577F5A2}" srcOrd="1" destOrd="0" presId="urn:microsoft.com/office/officeart/2005/8/layout/vProcess5"/>
    <dgm:cxn modelId="{147D7093-B47F-47BB-BBAA-DA7651400FE8}" srcId="{7967B875-75CA-403D-BC08-E50C779CFD39}" destId="{37D01121-F781-4F5A-A286-6942CE1ABF7D}" srcOrd="0" destOrd="0" parTransId="{C95A6FF9-48FD-4B9B-9758-52BCECA6D329}" sibTransId="{9AD7F475-2D86-4FEA-81D2-96F2A4298364}"/>
    <dgm:cxn modelId="{8EC4E094-F66C-4FF5-8F24-BB3AE3868DB3}" type="presOf" srcId="{76F32C8C-83FC-4003-88BC-76856A19B22B}" destId="{DDF1D58B-61AF-4CF2-9AA3-A85569F672DC}" srcOrd="0" destOrd="0" presId="urn:microsoft.com/office/officeart/2005/8/layout/vProcess5"/>
    <dgm:cxn modelId="{ECD65195-8565-4078-BA34-F32B0459941D}" srcId="{7967B875-75CA-403D-BC08-E50C779CFD39}" destId="{C1455E6E-FBC6-4969-AEBA-EBC30F935398}" srcOrd="2" destOrd="0" parTransId="{AE9153C8-FFDA-415C-B936-7F6465949EBB}" sibTransId="{6CB0BB2B-A0E7-43BB-B623-53CA487AC3A8}"/>
    <dgm:cxn modelId="{CF2608A1-E7CC-46F8-98B3-426CF32D3AF4}" type="presOf" srcId="{7967B875-75CA-403D-BC08-E50C779CFD39}" destId="{286B38BE-8FC8-4C4E-A11B-A761D4AB7C10}" srcOrd="0" destOrd="0" presId="urn:microsoft.com/office/officeart/2005/8/layout/vProcess5"/>
    <dgm:cxn modelId="{BB6C4DA9-FCAF-4B1D-9BC4-6476F6A419CC}" type="presOf" srcId="{37D01121-F781-4F5A-A286-6942CE1ABF7D}" destId="{96D724E7-0058-4804-81AD-11F034638644}" srcOrd="0" destOrd="0" presId="urn:microsoft.com/office/officeart/2005/8/layout/vProcess5"/>
    <dgm:cxn modelId="{2A39F9AE-E324-4D75-BCD5-F9F4E2EE051D}" type="presOf" srcId="{9ED23B8C-BC8A-48A4-9C8E-5EE944E95EB3}" destId="{E1FD4C11-D715-45DA-A88F-A065FF3DA548}" srcOrd="0" destOrd="0" presId="urn:microsoft.com/office/officeart/2005/8/layout/vProcess5"/>
    <dgm:cxn modelId="{331782B7-AE05-4898-AB38-31E3C7AA8F5D}" type="presOf" srcId="{6CB0BB2B-A0E7-43BB-B623-53CA487AC3A8}" destId="{C0256583-DB72-4C5C-8D76-7FADF833FD18}" srcOrd="0" destOrd="0" presId="urn:microsoft.com/office/officeart/2005/8/layout/vProcess5"/>
    <dgm:cxn modelId="{AD9162C1-F1EB-4055-A43B-340A0E579B75}" type="presOf" srcId="{0346A715-0F14-43F9-8E56-B77B5DE8F4CE}" destId="{CFE4526F-759B-46C2-9B64-17E4E30CC30D}" srcOrd="0" destOrd="0" presId="urn:microsoft.com/office/officeart/2005/8/layout/vProcess5"/>
    <dgm:cxn modelId="{F37C28D9-FBE9-488B-950A-37D237B1A5CA}" type="presOf" srcId="{9ED23B8C-BC8A-48A4-9C8E-5EE944E95EB3}" destId="{89323D5C-4252-4BBF-A1FD-8247B47F3A4E}" srcOrd="1" destOrd="0" presId="urn:microsoft.com/office/officeart/2005/8/layout/vProcess5"/>
    <dgm:cxn modelId="{53BEF9E7-1F12-4B27-A44C-9A01B9F0FC4A}" srcId="{7967B875-75CA-403D-BC08-E50C779CFD39}" destId="{9ED23B8C-BC8A-48A4-9C8E-5EE944E95EB3}" srcOrd="3" destOrd="0" parTransId="{9ABDD457-6CC4-47E3-AE90-DB59CD9EA8F9}" sibTransId="{BDA6C6BD-77C5-4186-87CE-2E703206CB45}"/>
    <dgm:cxn modelId="{075318F3-7893-4663-A488-B3FFC7618CC1}" type="presOf" srcId="{C1455E6E-FBC6-4969-AEBA-EBC30F935398}" destId="{2B6849B9-FC5A-4F77-983D-A9096B9812F2}" srcOrd="0" destOrd="0" presId="urn:microsoft.com/office/officeart/2005/8/layout/vProcess5"/>
    <dgm:cxn modelId="{AFB83196-30BF-4316-A2F9-06F9F07CF7B9}" type="presParOf" srcId="{286B38BE-8FC8-4C4E-A11B-A761D4AB7C10}" destId="{F9CE5128-FD8B-4413-B1B0-21FC6A4B604B}" srcOrd="0" destOrd="0" presId="urn:microsoft.com/office/officeart/2005/8/layout/vProcess5"/>
    <dgm:cxn modelId="{614C4020-3F10-4D6F-BBD0-E7C09B3087EF}" type="presParOf" srcId="{286B38BE-8FC8-4C4E-A11B-A761D4AB7C10}" destId="{96D724E7-0058-4804-81AD-11F034638644}" srcOrd="1" destOrd="0" presId="urn:microsoft.com/office/officeart/2005/8/layout/vProcess5"/>
    <dgm:cxn modelId="{4F6C4D6E-68B1-4651-99D4-FEDDE610C7BF}" type="presParOf" srcId="{286B38BE-8FC8-4C4E-A11B-A761D4AB7C10}" destId="{CFE4526F-759B-46C2-9B64-17E4E30CC30D}" srcOrd="2" destOrd="0" presId="urn:microsoft.com/office/officeart/2005/8/layout/vProcess5"/>
    <dgm:cxn modelId="{61397CDB-DD2F-4696-B477-60DBF7B6A8C0}" type="presParOf" srcId="{286B38BE-8FC8-4C4E-A11B-A761D4AB7C10}" destId="{2B6849B9-FC5A-4F77-983D-A9096B9812F2}" srcOrd="3" destOrd="0" presId="urn:microsoft.com/office/officeart/2005/8/layout/vProcess5"/>
    <dgm:cxn modelId="{963FAF6D-C0BE-49D5-8306-E2A7BA76B1E5}" type="presParOf" srcId="{286B38BE-8FC8-4C4E-A11B-A761D4AB7C10}" destId="{E1FD4C11-D715-45DA-A88F-A065FF3DA548}" srcOrd="4" destOrd="0" presId="urn:microsoft.com/office/officeart/2005/8/layout/vProcess5"/>
    <dgm:cxn modelId="{EBB9BAD9-E365-4C02-B151-59A1F73EB6FE}" type="presParOf" srcId="{286B38BE-8FC8-4C4E-A11B-A761D4AB7C10}" destId="{82AC9C1D-022A-45E8-A046-B79180E40A8F}" srcOrd="5" destOrd="0" presId="urn:microsoft.com/office/officeart/2005/8/layout/vProcess5"/>
    <dgm:cxn modelId="{7507490C-2B39-4CD5-8262-6933838DD63F}" type="presParOf" srcId="{286B38BE-8FC8-4C4E-A11B-A761D4AB7C10}" destId="{DDF1D58B-61AF-4CF2-9AA3-A85569F672DC}" srcOrd="6" destOrd="0" presId="urn:microsoft.com/office/officeart/2005/8/layout/vProcess5"/>
    <dgm:cxn modelId="{3A988E4A-E423-4F6A-BBD6-F28457EA5E67}" type="presParOf" srcId="{286B38BE-8FC8-4C4E-A11B-A761D4AB7C10}" destId="{C0256583-DB72-4C5C-8D76-7FADF833FD18}" srcOrd="7" destOrd="0" presId="urn:microsoft.com/office/officeart/2005/8/layout/vProcess5"/>
    <dgm:cxn modelId="{D2474836-B5F9-4E42-80CE-59CB19F9C55C}" type="presParOf" srcId="{286B38BE-8FC8-4C4E-A11B-A761D4AB7C10}" destId="{AFDF79E3-BEE5-4550-A918-BDD5C577F5A2}" srcOrd="8" destOrd="0" presId="urn:microsoft.com/office/officeart/2005/8/layout/vProcess5"/>
    <dgm:cxn modelId="{1A067E2B-CA7E-4E06-BF4B-615B4061A73A}" type="presParOf" srcId="{286B38BE-8FC8-4C4E-A11B-A761D4AB7C10}" destId="{24AC5D8A-1CC5-4EA0-A562-FB89F5B4255F}" srcOrd="9" destOrd="0" presId="urn:microsoft.com/office/officeart/2005/8/layout/vProcess5"/>
    <dgm:cxn modelId="{90355644-AA72-4639-843B-BAC6BE065071}" type="presParOf" srcId="{286B38BE-8FC8-4C4E-A11B-A761D4AB7C10}" destId="{F7311255-CD87-4984-A270-61D2C7B80E35}" srcOrd="10" destOrd="0" presId="urn:microsoft.com/office/officeart/2005/8/layout/vProcess5"/>
    <dgm:cxn modelId="{48B1FCE8-8858-4BF3-A0FE-755CA7229A44}" type="presParOf" srcId="{286B38BE-8FC8-4C4E-A11B-A761D4AB7C10}" destId="{89323D5C-4252-4BBF-A1FD-8247B47F3A4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8A2C4-CB34-4E14-86BA-443598D45FBC}">
      <dsp:nvSpPr>
        <dsp:cNvPr id="0" name=""/>
        <dsp:cNvSpPr/>
      </dsp:nvSpPr>
      <dsp:spPr>
        <a:xfrm>
          <a:off x="1942151" y="1221"/>
          <a:ext cx="2841984" cy="1804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6ADF9B-4BD8-46DA-B4DB-69DE68BC7BF2}">
      <dsp:nvSpPr>
        <dsp:cNvPr id="0" name=""/>
        <dsp:cNvSpPr/>
      </dsp:nvSpPr>
      <dsp:spPr>
        <a:xfrm>
          <a:off x="2257927" y="301208"/>
          <a:ext cx="2841984" cy="1804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Proteus 8.9 professional – simulation software</a:t>
          </a:r>
        </a:p>
      </dsp:txBody>
      <dsp:txXfrm>
        <a:off x="2310784" y="354065"/>
        <a:ext cx="2736270" cy="1698946"/>
      </dsp:txXfrm>
    </dsp:sp>
    <dsp:sp modelId="{CDBD3855-1C25-4B41-80B4-BAC2324C8D31}">
      <dsp:nvSpPr>
        <dsp:cNvPr id="0" name=""/>
        <dsp:cNvSpPr/>
      </dsp:nvSpPr>
      <dsp:spPr>
        <a:xfrm>
          <a:off x="5415688" y="1221"/>
          <a:ext cx="2841984" cy="1804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E12EA-5DC2-412E-813B-E6335A1431C6}">
      <dsp:nvSpPr>
        <dsp:cNvPr id="0" name=""/>
        <dsp:cNvSpPr/>
      </dsp:nvSpPr>
      <dsp:spPr>
        <a:xfrm>
          <a:off x="5731464" y="301208"/>
          <a:ext cx="2841984" cy="1804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Python3 – language used for programming</a:t>
          </a:r>
        </a:p>
      </dsp:txBody>
      <dsp:txXfrm>
        <a:off x="5784321" y="354065"/>
        <a:ext cx="2736270" cy="1698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C116F-5C98-457D-8A53-3936AA881E99}">
      <dsp:nvSpPr>
        <dsp:cNvPr id="0" name=""/>
        <dsp:cNvSpPr/>
      </dsp:nvSpPr>
      <dsp:spPr>
        <a:xfrm>
          <a:off x="0" y="15006"/>
          <a:ext cx="10609561"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spidev</a:t>
          </a:r>
          <a:r>
            <a:rPr lang="en-US" sz="2500" kern="1200" dirty="0"/>
            <a:t> : Library used to work with </a:t>
          </a:r>
          <a:r>
            <a:rPr lang="en-US" sz="2500" kern="1200" dirty="0" err="1"/>
            <a:t>spi</a:t>
          </a:r>
          <a:r>
            <a:rPr lang="en-US" sz="2500" kern="1200" dirty="0"/>
            <a:t> protocol based devices (ADC module ) in python.</a:t>
          </a:r>
        </a:p>
      </dsp:txBody>
      <dsp:txXfrm>
        <a:off x="48547" y="63553"/>
        <a:ext cx="10512467" cy="897406"/>
      </dsp:txXfrm>
    </dsp:sp>
    <dsp:sp modelId="{145C647F-602C-4CAB-B06A-1E354F044094}">
      <dsp:nvSpPr>
        <dsp:cNvPr id="0" name=""/>
        <dsp:cNvSpPr/>
      </dsp:nvSpPr>
      <dsp:spPr>
        <a:xfrm>
          <a:off x="0" y="1081507"/>
          <a:ext cx="10609561"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time : Library used to add time related specifications such as delay during code execution etc.</a:t>
          </a:r>
        </a:p>
      </dsp:txBody>
      <dsp:txXfrm>
        <a:off x="48547" y="1130054"/>
        <a:ext cx="10512467" cy="897406"/>
      </dsp:txXfrm>
    </dsp:sp>
    <dsp:sp modelId="{349AA76B-F00A-4A2D-B16A-BBED395854FA}">
      <dsp:nvSpPr>
        <dsp:cNvPr id="0" name=""/>
        <dsp:cNvSpPr/>
      </dsp:nvSpPr>
      <dsp:spPr>
        <a:xfrm>
          <a:off x="0" y="2148007"/>
          <a:ext cx="10609561"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err="1"/>
            <a:t>RPi.GPIO</a:t>
          </a:r>
          <a:r>
            <a:rPr lang="en-US" sz="2500" kern="1200" dirty="0"/>
            <a:t>: Library used to access and work with General purpose input-output(GPIO) pins of </a:t>
          </a:r>
          <a:r>
            <a:rPr lang="en-US" sz="2500" kern="1200" dirty="0">
              <a:latin typeface="Calibri Light" panose="020F0302020204030204"/>
            </a:rPr>
            <a:t>raspberry pi</a:t>
          </a:r>
          <a:endParaRPr lang="en-US" sz="2500" kern="1200" dirty="0"/>
        </a:p>
      </dsp:txBody>
      <dsp:txXfrm>
        <a:off x="48547" y="2196554"/>
        <a:ext cx="10512467" cy="897406"/>
      </dsp:txXfrm>
    </dsp:sp>
    <dsp:sp modelId="{EE5A6DCA-F87B-4B66-9ABD-8B1D12FD2818}">
      <dsp:nvSpPr>
        <dsp:cNvPr id="0" name=""/>
        <dsp:cNvSpPr/>
      </dsp:nvSpPr>
      <dsp:spPr>
        <a:xfrm>
          <a:off x="0" y="3214506"/>
          <a:ext cx="10609561"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err="1"/>
            <a:t>pio</a:t>
          </a:r>
          <a:r>
            <a:rPr lang="en-US" sz="2500" kern="1200" dirty="0"/>
            <a:t> and Ports : Library used for working </a:t>
          </a:r>
          <a:r>
            <a:rPr lang="en-US" sz="2500" kern="1200" dirty="0">
              <a:latin typeface="Calibri Light" panose="020F0302020204030204"/>
            </a:rPr>
            <a:t>with serial</a:t>
          </a:r>
          <a:r>
            <a:rPr lang="en-US" sz="2500" kern="1200" dirty="0"/>
            <a:t> communication devices (GSM module)  in python </a:t>
          </a:r>
        </a:p>
      </dsp:txBody>
      <dsp:txXfrm>
        <a:off x="48547" y="3263053"/>
        <a:ext cx="10512467"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724E7-0058-4804-81AD-11F034638644}">
      <dsp:nvSpPr>
        <dsp:cNvPr id="0" name=""/>
        <dsp:cNvSpPr/>
      </dsp:nvSpPr>
      <dsp:spPr>
        <a:xfrm>
          <a:off x="0" y="0"/>
          <a:ext cx="9205159" cy="9290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Simulation Software Installation – proteus version 8.9 with required libraries (PIR sensor library and gas sensor library)</a:t>
          </a:r>
          <a:r>
            <a:rPr lang="en-US" sz="1700" kern="1200" dirty="0">
              <a:latin typeface="Calibri Light" panose="020F0302020204030204"/>
            </a:rPr>
            <a:t> and create new project with raspberry pi as firmware</a:t>
          </a:r>
          <a:endParaRPr lang="en-US" sz="1700" kern="1200" dirty="0"/>
        </a:p>
      </dsp:txBody>
      <dsp:txXfrm>
        <a:off x="27212" y="27212"/>
        <a:ext cx="8124080" cy="874674"/>
      </dsp:txXfrm>
    </dsp:sp>
    <dsp:sp modelId="{CFE4526F-759B-46C2-9B64-17E4E30CC30D}">
      <dsp:nvSpPr>
        <dsp:cNvPr id="0" name=""/>
        <dsp:cNvSpPr/>
      </dsp:nvSpPr>
      <dsp:spPr>
        <a:xfrm>
          <a:off x="770932" y="1098026"/>
          <a:ext cx="9205159" cy="9290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Hardware Schematic Design of Home automation system</a:t>
          </a:r>
          <a:r>
            <a:rPr lang="en-US" sz="1700" kern="1200" dirty="0">
              <a:latin typeface="Calibri Light" panose="020F0302020204030204"/>
            </a:rPr>
            <a:t> – Connecting the mentioned sensors and modules to </a:t>
          </a:r>
          <a:r>
            <a:rPr lang="en-US" sz="1700" kern="1200" dirty="0" err="1">
              <a:latin typeface="Calibri Light" panose="020F0302020204030204"/>
            </a:rPr>
            <a:t>gpio</a:t>
          </a:r>
          <a:r>
            <a:rPr lang="en-US" sz="1700" kern="1200" dirty="0">
              <a:latin typeface="Calibri Light" panose="020F0302020204030204"/>
            </a:rPr>
            <a:t> pins of raspberry pi on the simulation board to setup the system circuit</a:t>
          </a:r>
          <a:endParaRPr lang="en-US" sz="1700" kern="1200" dirty="0"/>
        </a:p>
      </dsp:txBody>
      <dsp:txXfrm>
        <a:off x="798144" y="1125238"/>
        <a:ext cx="7775888" cy="874674"/>
      </dsp:txXfrm>
    </dsp:sp>
    <dsp:sp modelId="{2B6849B9-FC5A-4F77-983D-A9096B9812F2}">
      <dsp:nvSpPr>
        <dsp:cNvPr id="0" name=""/>
        <dsp:cNvSpPr/>
      </dsp:nvSpPr>
      <dsp:spPr>
        <a:xfrm>
          <a:off x="1530357" y="2196052"/>
          <a:ext cx="9205159" cy="9290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Programming the Home automation system schematic circuit</a:t>
          </a:r>
          <a:r>
            <a:rPr lang="en-US" sz="1700" kern="1200" dirty="0">
              <a:latin typeface="Calibri Light" panose="020F0302020204030204"/>
            </a:rPr>
            <a:t> – Using libraries and functions to define the working and conditional parameters for the connected devices</a:t>
          </a:r>
          <a:endParaRPr lang="en-US" sz="1700" kern="1200" dirty="0"/>
        </a:p>
      </dsp:txBody>
      <dsp:txXfrm>
        <a:off x="1557569" y="2223264"/>
        <a:ext cx="7787395" cy="874674"/>
      </dsp:txXfrm>
    </dsp:sp>
    <dsp:sp modelId="{E1FD4C11-D715-45DA-A88F-A065FF3DA548}">
      <dsp:nvSpPr>
        <dsp:cNvPr id="0" name=""/>
        <dsp:cNvSpPr/>
      </dsp:nvSpPr>
      <dsp:spPr>
        <a:xfrm>
          <a:off x="2301289" y="3294078"/>
          <a:ext cx="9205159" cy="9290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Evaluation of final system simulation model</a:t>
          </a:r>
          <a:r>
            <a:rPr lang="en-US" sz="1700" kern="1200" dirty="0">
              <a:latin typeface="Calibri Light" panose="020F0302020204030204"/>
            </a:rPr>
            <a:t> –Run the simulation to test the working of the Automation system on different cases</a:t>
          </a:r>
          <a:endParaRPr lang="en-US" sz="1700" kern="1200" dirty="0"/>
        </a:p>
      </dsp:txBody>
      <dsp:txXfrm>
        <a:off x="2328501" y="3321290"/>
        <a:ext cx="7775888" cy="874674"/>
      </dsp:txXfrm>
    </dsp:sp>
    <dsp:sp modelId="{82AC9C1D-022A-45E8-A046-B79180E40A8F}">
      <dsp:nvSpPr>
        <dsp:cNvPr id="0" name=""/>
        <dsp:cNvSpPr/>
      </dsp:nvSpPr>
      <dsp:spPr>
        <a:xfrm>
          <a:off x="8601244" y="711605"/>
          <a:ext cx="603914" cy="60391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7125" y="711605"/>
        <a:ext cx="332152" cy="454445"/>
      </dsp:txXfrm>
    </dsp:sp>
    <dsp:sp modelId="{DDF1D58B-61AF-4CF2-9AA3-A85569F672DC}">
      <dsp:nvSpPr>
        <dsp:cNvPr id="0" name=""/>
        <dsp:cNvSpPr/>
      </dsp:nvSpPr>
      <dsp:spPr>
        <a:xfrm>
          <a:off x="9372176" y="1809631"/>
          <a:ext cx="603914" cy="60391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508057" y="1809631"/>
        <a:ext cx="332152" cy="454445"/>
      </dsp:txXfrm>
    </dsp:sp>
    <dsp:sp modelId="{C0256583-DB72-4C5C-8D76-7FADF833FD18}">
      <dsp:nvSpPr>
        <dsp:cNvPr id="0" name=""/>
        <dsp:cNvSpPr/>
      </dsp:nvSpPr>
      <dsp:spPr>
        <a:xfrm>
          <a:off x="10131602" y="2907657"/>
          <a:ext cx="603914" cy="60391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0267483" y="2907657"/>
        <a:ext cx="332152" cy="454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139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50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8401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550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252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26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856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694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91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460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51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123005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jert.org/research/home-automation-system" TargetMode="External"/><Relationship Id="rId2" Type="http://schemas.openxmlformats.org/officeDocument/2006/relationships/hyperlink" Target="https://www.internationaljournalssrg.org/" TargetMode="External"/><Relationship Id="rId1" Type="http://schemas.openxmlformats.org/officeDocument/2006/relationships/slideLayout" Target="../slideLayouts/slideLayout2.xml"/><Relationship Id="rId6" Type="http://schemas.openxmlformats.org/officeDocument/2006/relationships/hyperlink" Target="https://pypi.org/project/spidev/" TargetMode="External"/><Relationship Id="rId5" Type="http://schemas.openxmlformats.org/officeDocument/2006/relationships/hyperlink" Target="http://www.elprocus.com/home-automation-system-applications" TargetMode="External"/><Relationship Id="rId4" Type="http://schemas.openxmlformats.org/officeDocument/2006/relationships/hyperlink" Target="https://www.researchgate.net/public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2567" y="547587"/>
            <a:ext cx="7247055" cy="3022114"/>
          </a:xfrm>
        </p:spPr>
        <p:txBody>
          <a:bodyPr>
            <a:normAutofit/>
          </a:bodyPr>
          <a:lstStyle/>
          <a:p>
            <a:pPr algn="l"/>
            <a:r>
              <a:rPr lang="en-US" sz="4800" b="1" dirty="0">
                <a:solidFill>
                  <a:srgbClr val="FFFFFF"/>
                </a:solidFill>
                <a:cs typeface="Calibri Light"/>
              </a:rPr>
              <a:t>SIMULATION OF IOT BASED HOME AUTOMATION SYSTEM USING PROTEUS </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11288" y="4960961"/>
            <a:ext cx="7630002" cy="1579095"/>
          </a:xfrm>
        </p:spPr>
        <p:txBody>
          <a:bodyPr vert="horz" lIns="91440" tIns="45720" rIns="91440" bIns="45720" rtlCol="0" anchor="t">
            <a:noAutofit/>
          </a:bodyPr>
          <a:lstStyle/>
          <a:p>
            <a:pPr algn="l"/>
            <a:r>
              <a:rPr lang="en-US" sz="1600" b="1" dirty="0">
                <a:solidFill>
                  <a:srgbClr val="FFFFFF"/>
                </a:solidFill>
                <a:cs typeface="Calibri" panose="020F0502020204030204"/>
              </a:rPr>
              <a:t>Group Members :                                                                                      Supervisor:</a:t>
            </a:r>
            <a:endParaRPr lang="en-US" sz="1600" dirty="0">
              <a:solidFill>
                <a:srgbClr val="FFFFFF"/>
              </a:solidFill>
              <a:cs typeface="Calibri" panose="020F0502020204030204"/>
            </a:endParaRPr>
          </a:p>
          <a:p>
            <a:pPr algn="l"/>
            <a:r>
              <a:rPr lang="en-US" sz="1600" dirty="0">
                <a:solidFill>
                  <a:srgbClr val="FFFFFF"/>
                </a:solidFill>
                <a:cs typeface="Calibri" panose="020F0502020204030204"/>
              </a:rPr>
              <a:t>T. Doondi Ashlesh (19B81A3311)                                                            Dr. R. Raja</a:t>
            </a:r>
          </a:p>
          <a:p>
            <a:pPr algn="l"/>
            <a:r>
              <a:rPr lang="en-US" sz="1600" dirty="0">
                <a:solidFill>
                  <a:srgbClr val="FFFFFF"/>
                </a:solidFill>
                <a:cs typeface="Calibri" panose="020F0502020204030204"/>
              </a:rPr>
              <a:t>B. Nikhil (19B81A3327)                                                                             Associate Professor</a:t>
            </a:r>
          </a:p>
          <a:p>
            <a:pPr algn="l"/>
            <a:r>
              <a:rPr lang="en-US" sz="1600" dirty="0">
                <a:solidFill>
                  <a:srgbClr val="FFFFFF"/>
                </a:solidFill>
                <a:cs typeface="Calibri" panose="020F0502020204030204"/>
              </a:rPr>
              <a:t>S. Sharath Chandra Reddy(19B81A3344)                                               Dept. Of CSIT</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0D66E-0EC9-A74A-B82C-A293EEABD6C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HOME AUTOMATION SYSTEM ARCHITECTURE</a:t>
            </a:r>
          </a:p>
        </p:txBody>
      </p:sp>
      <p:pic>
        <p:nvPicPr>
          <p:cNvPr id="3" name="Picture 3" descr="Diagram&#10;&#10;Description automatically generated">
            <a:extLst>
              <a:ext uri="{FF2B5EF4-FFF2-40B4-BE49-F238E27FC236}">
                <a16:creationId xmlns:a16="http://schemas.microsoft.com/office/drawing/2014/main" id="{B5DB5768-E43C-6A8D-D7C4-3A6C1D94348E}"/>
              </a:ext>
            </a:extLst>
          </p:cNvPr>
          <p:cNvPicPr>
            <a:picLocks noChangeAspect="1"/>
          </p:cNvPicPr>
          <p:nvPr/>
        </p:nvPicPr>
        <p:blipFill>
          <a:blip r:embed="rId2"/>
          <a:stretch>
            <a:fillRect/>
          </a:stretch>
        </p:blipFill>
        <p:spPr>
          <a:xfrm>
            <a:off x="392483" y="1763140"/>
            <a:ext cx="11208706" cy="4845281"/>
          </a:xfrm>
          <a:prstGeom prst="rect">
            <a:avLst/>
          </a:prstGeom>
        </p:spPr>
      </p:pic>
    </p:spTree>
    <p:extLst>
      <p:ext uri="{BB962C8B-B14F-4D97-AF65-F5344CB8AC3E}">
        <p14:creationId xmlns:p14="http://schemas.microsoft.com/office/powerpoint/2010/main" val="415546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DA37FB-B971-9912-2159-DDBCFE1EC582}"/>
              </a:ext>
            </a:extLst>
          </p:cNvPr>
          <p:cNvSpPr>
            <a:spLocks noGrp="1"/>
          </p:cNvSpPr>
          <p:nvPr>
            <p:ph type="title"/>
          </p:nvPr>
        </p:nvSpPr>
        <p:spPr>
          <a:xfrm>
            <a:off x="232069" y="2099051"/>
            <a:ext cx="3507129" cy="3071906"/>
          </a:xfrm>
          <a:prstGeom prst="ellipse">
            <a:avLst/>
          </a:prstGeom>
        </p:spPr>
        <p:txBody>
          <a:bodyPr vert="horz" lIns="91440" tIns="45720" rIns="91440" bIns="45720" rtlCol="0" anchor="t">
            <a:noAutofit/>
          </a:bodyPr>
          <a:lstStyle/>
          <a:p>
            <a:r>
              <a:rPr lang="en-US" sz="3200" kern="1200">
                <a:solidFill>
                  <a:srgbClr val="FFFFFF"/>
                </a:solidFill>
                <a:latin typeface="+mj-lt"/>
                <a:ea typeface="+mj-ea"/>
                <a:cs typeface="+mj-cs"/>
              </a:rPr>
              <a:t>HOME AUTOMATION SYSTEM SCHEMATIC DESIGN</a:t>
            </a:r>
          </a:p>
        </p:txBody>
      </p:sp>
      <p:pic>
        <p:nvPicPr>
          <p:cNvPr id="4" name="Picture 4" descr="A picture containing schematic&#10;&#10;Description automatically generated">
            <a:extLst>
              <a:ext uri="{FF2B5EF4-FFF2-40B4-BE49-F238E27FC236}">
                <a16:creationId xmlns:a16="http://schemas.microsoft.com/office/drawing/2014/main" id="{F0C6B419-A793-8C14-2677-E64421AD463A}"/>
              </a:ext>
            </a:extLst>
          </p:cNvPr>
          <p:cNvPicPr>
            <a:picLocks noGrp="1" noChangeAspect="1"/>
          </p:cNvPicPr>
          <p:nvPr>
            <p:ph idx="1"/>
          </p:nvPr>
        </p:nvPicPr>
        <p:blipFill>
          <a:blip r:embed="rId2"/>
          <a:stretch>
            <a:fillRect/>
          </a:stretch>
        </p:blipFill>
        <p:spPr>
          <a:xfrm>
            <a:off x="4147524" y="132364"/>
            <a:ext cx="7935555" cy="6603709"/>
          </a:xfrm>
          <a:prstGeom prst="rect">
            <a:avLst/>
          </a:prstGeom>
        </p:spPr>
      </p:pic>
    </p:spTree>
    <p:extLst>
      <p:ext uri="{BB962C8B-B14F-4D97-AF65-F5344CB8AC3E}">
        <p14:creationId xmlns:p14="http://schemas.microsoft.com/office/powerpoint/2010/main" val="65860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723211"/>
            <a:ext cx="11790823" cy="5134288"/>
          </a:xfrm>
        </p:spPr>
        <p:txBody>
          <a:bodyPr anchor="ctr">
            <a:normAutofit/>
          </a:bodyPr>
          <a:lstStyle/>
          <a:p>
            <a:pPr marL="457200" indent="-457200" algn="just"/>
            <a:r>
              <a:rPr lang="en-US" dirty="0">
                <a:cs typeface="Calibri"/>
              </a:rPr>
              <a:t>Create a new project with raspberry pi as the firmware.</a:t>
            </a:r>
            <a:endParaRPr lang="en-US" dirty="0"/>
          </a:p>
          <a:p>
            <a:pPr marL="457200" indent="-457200" algn="just"/>
            <a:r>
              <a:rPr lang="en-US" dirty="0">
                <a:cs typeface="Calibri"/>
              </a:rPr>
              <a:t>Select the component to be simulated from the components list and drag them onto the circuit board.</a:t>
            </a:r>
          </a:p>
          <a:p>
            <a:pPr marL="457200" indent="-457200" algn="just"/>
            <a:r>
              <a:rPr lang="en-US" dirty="0">
                <a:cs typeface="Calibri"/>
              </a:rPr>
              <a:t>Connect the respective pins of a component as specified with other components, raspberry pi </a:t>
            </a:r>
            <a:r>
              <a:rPr lang="en-US" dirty="0" err="1">
                <a:cs typeface="Calibri"/>
              </a:rPr>
              <a:t>gpio</a:t>
            </a:r>
            <a:r>
              <a:rPr lang="en-US" dirty="0">
                <a:cs typeface="Calibri"/>
              </a:rPr>
              <a:t> pins to establish a circuit connection.</a:t>
            </a:r>
          </a:p>
          <a:p>
            <a:pPr marL="457200" indent="-457200" algn="just"/>
            <a:r>
              <a:rPr lang="en-US" dirty="0">
                <a:cs typeface="Calibri"/>
              </a:rPr>
              <a:t>The connections are made virtually by using names given to pins of the components respectively.</a:t>
            </a:r>
          </a:p>
          <a:p>
            <a:pPr marL="457200" indent="-457200" algn="just"/>
            <a:r>
              <a:rPr lang="en-US" dirty="0">
                <a:cs typeface="Calibri"/>
              </a:rPr>
              <a:t>After establishing the connections, arrange the components in proper order to finish the circuit. </a:t>
            </a:r>
          </a:p>
          <a:p>
            <a:pPr marL="0" indent="0" algn="just">
              <a:buNone/>
            </a:pPr>
            <a:endParaRPr lang="en-US" dirty="0">
              <a:cs typeface="Calibri"/>
            </a:endParaRPr>
          </a:p>
        </p:txBody>
      </p:sp>
    </p:spTree>
    <p:extLst>
      <p:ext uri="{BB962C8B-B14F-4D97-AF65-F5344CB8AC3E}">
        <p14:creationId xmlns:p14="http://schemas.microsoft.com/office/powerpoint/2010/main" val="306329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723211"/>
            <a:ext cx="11790823" cy="5134288"/>
          </a:xfrm>
        </p:spPr>
        <p:txBody>
          <a:bodyPr anchor="ctr">
            <a:normAutofit/>
          </a:bodyPr>
          <a:lstStyle/>
          <a:p>
            <a:pPr marL="0" indent="0">
              <a:buNone/>
            </a:pPr>
            <a:r>
              <a:rPr lang="en-US" dirty="0">
                <a:solidFill>
                  <a:schemeClr val="accent1">
                    <a:lumMod val="75000"/>
                  </a:schemeClr>
                </a:solidFill>
                <a:ea typeface="+mn-lt"/>
                <a:cs typeface="+mn-lt"/>
              </a:rPr>
              <a:t>LCD  Connections</a:t>
            </a:r>
            <a:r>
              <a:rPr lang="en-US" dirty="0">
                <a:ea typeface="+mn-lt"/>
                <a:cs typeface="+mn-lt"/>
              </a:rPr>
              <a:t> :</a:t>
            </a:r>
            <a:endParaRPr lang="en-US"/>
          </a:p>
          <a:p>
            <a:pPr marL="457200" indent="-457200"/>
            <a:r>
              <a:rPr lang="en-US" dirty="0">
                <a:ea typeface="+mn-lt"/>
                <a:cs typeface="+mn-lt"/>
              </a:rPr>
              <a:t>RW pin to ground </a:t>
            </a:r>
          </a:p>
          <a:p>
            <a:pPr marL="457200" indent="-457200"/>
            <a:r>
              <a:rPr lang="en-US" dirty="0">
                <a:ea typeface="+mn-lt"/>
                <a:cs typeface="+mn-lt"/>
              </a:rPr>
              <a:t>RS pin to GPIO4 pin of raspberry pi</a:t>
            </a:r>
          </a:p>
          <a:p>
            <a:pPr marL="457200" indent="-457200"/>
            <a:r>
              <a:rPr lang="en-US" dirty="0">
                <a:ea typeface="+mn-lt"/>
                <a:cs typeface="+mn-lt"/>
              </a:rPr>
              <a:t>Enable (E) pin to GPIO17 pin</a:t>
            </a:r>
          </a:p>
          <a:p>
            <a:pPr marL="457200" indent="-457200"/>
            <a:r>
              <a:rPr lang="en-US" dirty="0">
                <a:ea typeface="+mn-lt"/>
                <a:cs typeface="+mn-lt"/>
              </a:rPr>
              <a:t>D4 to GPIO 18 pin</a:t>
            </a:r>
          </a:p>
          <a:p>
            <a:pPr marL="457200" indent="-457200"/>
            <a:r>
              <a:rPr lang="en-US" dirty="0">
                <a:ea typeface="+mn-lt"/>
                <a:cs typeface="+mn-lt"/>
              </a:rPr>
              <a:t>D5 to GPIO 27 pin</a:t>
            </a:r>
          </a:p>
          <a:p>
            <a:pPr marL="457200" indent="-457200"/>
            <a:r>
              <a:rPr lang="en-US" dirty="0">
                <a:ea typeface="+mn-lt"/>
                <a:cs typeface="+mn-lt"/>
              </a:rPr>
              <a:t>D6 to GPIO 22 pin</a:t>
            </a:r>
          </a:p>
          <a:p>
            <a:pPr marL="457200" indent="-457200"/>
            <a:r>
              <a:rPr lang="en-US" dirty="0">
                <a:ea typeface="+mn-lt"/>
                <a:cs typeface="+mn-lt"/>
              </a:rPr>
              <a:t>D7 to GPIO 23 pin</a:t>
            </a:r>
          </a:p>
          <a:p>
            <a:pPr marL="457200" indent="-457200">
              <a:buFont typeface="Wingdings" panose="020B0604020202020204" pitchFamily="34" charset="0"/>
              <a:buChar char="Ø"/>
            </a:pPr>
            <a:endParaRPr lang="en-US" dirty="0">
              <a:cs typeface="Calibri"/>
            </a:endParaRPr>
          </a:p>
        </p:txBody>
      </p:sp>
      <p:pic>
        <p:nvPicPr>
          <p:cNvPr id="5" name="Picture 5" descr="A picture containing table&#10;&#10;Description automatically generated">
            <a:extLst>
              <a:ext uri="{FF2B5EF4-FFF2-40B4-BE49-F238E27FC236}">
                <a16:creationId xmlns:a16="http://schemas.microsoft.com/office/drawing/2014/main" id="{9C9DEDBA-DA19-0594-EC91-A7A684428A56}"/>
              </a:ext>
            </a:extLst>
          </p:cNvPr>
          <p:cNvPicPr>
            <a:picLocks noChangeAspect="1"/>
          </p:cNvPicPr>
          <p:nvPr/>
        </p:nvPicPr>
        <p:blipFill>
          <a:blip r:embed="rId2"/>
          <a:stretch>
            <a:fillRect/>
          </a:stretch>
        </p:blipFill>
        <p:spPr>
          <a:xfrm>
            <a:off x="7572476" y="3814307"/>
            <a:ext cx="3774140" cy="2196578"/>
          </a:xfrm>
          <a:prstGeom prst="rect">
            <a:avLst/>
          </a:prstGeom>
        </p:spPr>
      </p:pic>
      <p:sp>
        <p:nvSpPr>
          <p:cNvPr id="6" name="TextBox 5">
            <a:extLst>
              <a:ext uri="{FF2B5EF4-FFF2-40B4-BE49-F238E27FC236}">
                <a16:creationId xmlns:a16="http://schemas.microsoft.com/office/drawing/2014/main" id="{5590B82F-537D-D8E4-9AFA-59BBBD6DCCD4}"/>
              </a:ext>
            </a:extLst>
          </p:cNvPr>
          <p:cNvSpPr txBox="1"/>
          <p:nvPr/>
        </p:nvSpPr>
        <p:spPr>
          <a:xfrm>
            <a:off x="8615082" y="6107205"/>
            <a:ext cx="20506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16x2 LCD module</a:t>
            </a:r>
          </a:p>
        </p:txBody>
      </p:sp>
      <p:pic>
        <p:nvPicPr>
          <p:cNvPr id="7" name="Picture 8" descr="A picture containing text, clock&#10;&#10;Description automatically generated">
            <a:extLst>
              <a:ext uri="{FF2B5EF4-FFF2-40B4-BE49-F238E27FC236}">
                <a16:creationId xmlns:a16="http://schemas.microsoft.com/office/drawing/2014/main" id="{C5A6392B-45C4-AE41-F824-F74CCCB62ABA}"/>
              </a:ext>
            </a:extLst>
          </p:cNvPr>
          <p:cNvPicPr>
            <a:picLocks noChangeAspect="1"/>
          </p:cNvPicPr>
          <p:nvPr/>
        </p:nvPicPr>
        <p:blipFill>
          <a:blip r:embed="rId3"/>
          <a:stretch>
            <a:fillRect/>
          </a:stretch>
        </p:blipFill>
        <p:spPr>
          <a:xfrm>
            <a:off x="7894544" y="2025184"/>
            <a:ext cx="3126441" cy="1346386"/>
          </a:xfrm>
          <a:prstGeom prst="rect">
            <a:avLst/>
          </a:prstGeom>
        </p:spPr>
      </p:pic>
    </p:spTree>
    <p:extLst>
      <p:ext uri="{BB962C8B-B14F-4D97-AF65-F5344CB8AC3E}">
        <p14:creationId xmlns:p14="http://schemas.microsoft.com/office/powerpoint/2010/main" val="293655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890224"/>
            <a:ext cx="11738632" cy="5165604"/>
          </a:xfrm>
        </p:spPr>
        <p:txBody>
          <a:bodyPr anchor="ctr">
            <a:normAutofit/>
          </a:bodyPr>
          <a:lstStyle/>
          <a:p>
            <a:pPr marL="0" indent="0">
              <a:buNone/>
            </a:pPr>
            <a:r>
              <a:rPr lang="en-US" dirty="0">
                <a:solidFill>
                  <a:schemeClr val="accent1">
                    <a:lumMod val="75000"/>
                  </a:schemeClr>
                </a:solidFill>
                <a:cs typeface="Calibri"/>
              </a:rPr>
              <a:t>PIR Motion Sensor Connections</a:t>
            </a:r>
            <a:r>
              <a:rPr lang="en-US" dirty="0">
                <a:cs typeface="Calibri"/>
              </a:rPr>
              <a:t>:</a:t>
            </a:r>
          </a:p>
          <a:p>
            <a:pPr marL="457200" indent="-457200"/>
            <a:r>
              <a:rPr lang="en-US" dirty="0">
                <a:cs typeface="Calibri"/>
              </a:rPr>
              <a:t>Test Pin to Logic State</a:t>
            </a:r>
          </a:p>
          <a:p>
            <a:pPr marL="457200" indent="-457200"/>
            <a:r>
              <a:rPr lang="en-US" dirty="0">
                <a:cs typeface="Calibri"/>
              </a:rPr>
              <a:t>GND pin to Ground</a:t>
            </a:r>
          </a:p>
          <a:p>
            <a:pPr marL="457200" indent="-457200"/>
            <a:r>
              <a:rPr lang="en-US" dirty="0">
                <a:cs typeface="Calibri"/>
              </a:rPr>
              <a:t>OUT pin to GPIO6 pin of raspberry pi</a:t>
            </a:r>
          </a:p>
          <a:p>
            <a:pPr marL="457200" indent="-457200"/>
            <a:r>
              <a:rPr lang="en-US" dirty="0">
                <a:cs typeface="Calibri"/>
              </a:rPr>
              <a:t>VCC pin to DC supply (5v)</a:t>
            </a:r>
          </a:p>
          <a:p>
            <a:pPr marL="0" indent="0">
              <a:buNone/>
            </a:pPr>
            <a:r>
              <a:rPr lang="en-US" dirty="0">
                <a:solidFill>
                  <a:schemeClr val="accent1">
                    <a:lumMod val="75000"/>
                  </a:schemeClr>
                </a:solidFill>
                <a:cs typeface="Calibri"/>
              </a:rPr>
              <a:t>MQ-2 Gas Sensor Connections</a:t>
            </a:r>
            <a:r>
              <a:rPr lang="en-US" dirty="0">
                <a:cs typeface="Calibri"/>
              </a:rPr>
              <a:t>:</a:t>
            </a:r>
          </a:p>
          <a:p>
            <a:pPr marL="457200" indent="-457200"/>
            <a:r>
              <a:rPr lang="en-US" dirty="0">
                <a:cs typeface="Calibri"/>
              </a:rPr>
              <a:t>Test pin to Logic state</a:t>
            </a:r>
          </a:p>
          <a:p>
            <a:pPr marL="457200" indent="-457200"/>
            <a:r>
              <a:rPr lang="en-US" dirty="0">
                <a:cs typeface="Calibri"/>
              </a:rPr>
              <a:t>GND to Ground</a:t>
            </a:r>
          </a:p>
          <a:p>
            <a:pPr marL="457200" indent="-457200"/>
            <a:r>
              <a:rPr lang="en-US" dirty="0">
                <a:cs typeface="Calibri"/>
              </a:rPr>
              <a:t>OUT to GPIO5 pin of raspberry pi</a:t>
            </a:r>
          </a:p>
          <a:p>
            <a:pPr marL="457200" indent="-457200"/>
            <a:r>
              <a:rPr lang="en-US" dirty="0">
                <a:cs typeface="Calibri"/>
              </a:rPr>
              <a:t>VCC pin to DC supply (3.3v)</a:t>
            </a:r>
          </a:p>
          <a:p>
            <a:pPr marL="457200" indent="-457200"/>
            <a:endParaRPr lang="en-US" dirty="0">
              <a:cs typeface="Calibri"/>
            </a:endParaRPr>
          </a:p>
        </p:txBody>
      </p:sp>
      <p:pic>
        <p:nvPicPr>
          <p:cNvPr id="5" name="Picture 5" descr="Diagram, engineering drawing, schematic&#10;&#10;Description automatically generated">
            <a:extLst>
              <a:ext uri="{FF2B5EF4-FFF2-40B4-BE49-F238E27FC236}">
                <a16:creationId xmlns:a16="http://schemas.microsoft.com/office/drawing/2014/main" id="{8A7FF838-08F4-BFAD-E3B1-67C74D4BF41B}"/>
              </a:ext>
            </a:extLst>
          </p:cNvPr>
          <p:cNvPicPr>
            <a:picLocks noChangeAspect="1"/>
          </p:cNvPicPr>
          <p:nvPr/>
        </p:nvPicPr>
        <p:blipFill>
          <a:blip r:embed="rId2"/>
          <a:stretch>
            <a:fillRect/>
          </a:stretch>
        </p:blipFill>
        <p:spPr>
          <a:xfrm>
            <a:off x="6937330" y="1717695"/>
            <a:ext cx="4246322" cy="2357897"/>
          </a:xfrm>
          <a:prstGeom prst="rect">
            <a:avLst/>
          </a:prstGeom>
        </p:spPr>
      </p:pic>
      <p:pic>
        <p:nvPicPr>
          <p:cNvPr id="6" name="Picture 6" descr="A picture containing text, electronics&#10;&#10;Description automatically generated">
            <a:extLst>
              <a:ext uri="{FF2B5EF4-FFF2-40B4-BE49-F238E27FC236}">
                <a16:creationId xmlns:a16="http://schemas.microsoft.com/office/drawing/2014/main" id="{7AAEB497-CACB-271B-5BB6-7A34AEA0F002}"/>
              </a:ext>
            </a:extLst>
          </p:cNvPr>
          <p:cNvPicPr>
            <a:picLocks noChangeAspect="1"/>
          </p:cNvPicPr>
          <p:nvPr/>
        </p:nvPicPr>
        <p:blipFill>
          <a:blip r:embed="rId3"/>
          <a:stretch>
            <a:fillRect/>
          </a:stretch>
        </p:blipFill>
        <p:spPr>
          <a:xfrm>
            <a:off x="6937332" y="4394417"/>
            <a:ext cx="4340268" cy="2421962"/>
          </a:xfrm>
          <a:prstGeom prst="rect">
            <a:avLst/>
          </a:prstGeom>
        </p:spPr>
      </p:pic>
      <p:sp>
        <p:nvSpPr>
          <p:cNvPr id="7" name="TextBox 6">
            <a:extLst>
              <a:ext uri="{FF2B5EF4-FFF2-40B4-BE49-F238E27FC236}">
                <a16:creationId xmlns:a16="http://schemas.microsoft.com/office/drawing/2014/main" id="{F7677743-BD64-49BF-87C0-FE106B377DD1}"/>
              </a:ext>
            </a:extLst>
          </p:cNvPr>
          <p:cNvSpPr txBox="1"/>
          <p:nvPr/>
        </p:nvSpPr>
        <p:spPr>
          <a:xfrm>
            <a:off x="7985342" y="3903944"/>
            <a:ext cx="2479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PIR motion sensor</a:t>
            </a:r>
            <a:endParaRPr lang="en-US" dirty="0"/>
          </a:p>
        </p:txBody>
      </p:sp>
      <p:sp>
        <p:nvSpPr>
          <p:cNvPr id="9" name="TextBox 8">
            <a:extLst>
              <a:ext uri="{FF2B5EF4-FFF2-40B4-BE49-F238E27FC236}">
                <a16:creationId xmlns:a16="http://schemas.microsoft.com/office/drawing/2014/main" id="{202867D0-549F-3A17-7601-0A05A9CEB9C2}"/>
              </a:ext>
            </a:extLst>
          </p:cNvPr>
          <p:cNvSpPr txBox="1"/>
          <p:nvPr/>
        </p:nvSpPr>
        <p:spPr>
          <a:xfrm>
            <a:off x="10059965" y="6419589"/>
            <a:ext cx="1878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MQ-2 Gas sensor</a:t>
            </a:r>
            <a:endParaRPr lang="en-US" dirty="0"/>
          </a:p>
        </p:txBody>
      </p:sp>
    </p:spTree>
    <p:extLst>
      <p:ext uri="{BB962C8B-B14F-4D97-AF65-F5344CB8AC3E}">
        <p14:creationId xmlns:p14="http://schemas.microsoft.com/office/powerpoint/2010/main" val="41067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24854" y="2329494"/>
            <a:ext cx="11738632" cy="4789824"/>
          </a:xfrm>
        </p:spPr>
        <p:txBody>
          <a:bodyPr anchor="ctr">
            <a:normAutofit/>
          </a:bodyPr>
          <a:lstStyle/>
          <a:p>
            <a:pPr marL="0" indent="0">
              <a:buNone/>
            </a:pPr>
            <a:r>
              <a:rPr lang="en-US" dirty="0">
                <a:solidFill>
                  <a:schemeClr val="accent1">
                    <a:lumMod val="75000"/>
                  </a:schemeClr>
                </a:solidFill>
                <a:cs typeface="Calibri"/>
              </a:rPr>
              <a:t>DC Operated Buzzer Module Connections</a:t>
            </a:r>
            <a:r>
              <a:rPr lang="en-US" dirty="0">
                <a:cs typeface="Calibri"/>
              </a:rPr>
              <a:t>:</a:t>
            </a:r>
          </a:p>
          <a:p>
            <a:pPr marL="457200" indent="-457200"/>
            <a:r>
              <a:rPr lang="en-US" dirty="0">
                <a:cs typeface="Calibri"/>
              </a:rPr>
              <a:t>First Pin to DC supply(5v)</a:t>
            </a:r>
          </a:p>
          <a:p>
            <a:pPr marL="457200" indent="-457200"/>
            <a:r>
              <a:rPr lang="en-US" dirty="0">
                <a:cs typeface="Calibri"/>
              </a:rPr>
              <a:t>Second Pin to NPN transistor 1st pin</a:t>
            </a:r>
          </a:p>
          <a:p>
            <a:pPr marL="457200" indent="-457200"/>
            <a:r>
              <a:rPr lang="en-US" dirty="0">
                <a:cs typeface="Calibri"/>
              </a:rPr>
              <a:t>Transistor 2nd pin to ground </a:t>
            </a:r>
            <a:endParaRPr lang="en-US" dirty="0"/>
          </a:p>
          <a:p>
            <a:pPr marL="457200" indent="-457200"/>
            <a:r>
              <a:rPr lang="en-US" dirty="0">
                <a:cs typeface="Calibri"/>
              </a:rPr>
              <a:t>Transistor input pin to GPIO 13</a:t>
            </a:r>
          </a:p>
          <a:p>
            <a:pPr marL="457200" indent="-457200"/>
            <a:r>
              <a:rPr lang="en-US" dirty="0">
                <a:cs typeface="Calibri"/>
              </a:rPr>
              <a:t>Set the operating voltage of buzzer to 5v</a:t>
            </a:r>
          </a:p>
          <a:p>
            <a:pPr marL="0" indent="0">
              <a:buNone/>
            </a:pPr>
            <a:r>
              <a:rPr lang="en-US" dirty="0">
                <a:solidFill>
                  <a:schemeClr val="accent1">
                    <a:lumMod val="75000"/>
                  </a:schemeClr>
                </a:solidFill>
                <a:cs typeface="Calibri"/>
              </a:rPr>
              <a:t>GSM Module(virtual terminal)</a:t>
            </a:r>
            <a:r>
              <a:rPr lang="en-US" dirty="0">
                <a:cs typeface="Calibri"/>
              </a:rPr>
              <a:t>:</a:t>
            </a:r>
          </a:p>
          <a:p>
            <a:pPr marL="457200" indent="-457200"/>
            <a:r>
              <a:rPr lang="en-US" dirty="0">
                <a:cs typeface="Calibri"/>
              </a:rPr>
              <a:t>RXD pin of GSM to TXD(GPIO14) pin of Raspberry Pi</a:t>
            </a:r>
          </a:p>
          <a:p>
            <a:pPr marL="457200" indent="-457200"/>
            <a:r>
              <a:rPr lang="en-US" dirty="0">
                <a:cs typeface="Calibri"/>
              </a:rPr>
              <a:t>TXD pin of GSM to RXD(GPIO15) pin of Raspberry Pi</a:t>
            </a:r>
          </a:p>
          <a:p>
            <a:pPr marL="457200" indent="-457200"/>
            <a:endParaRPr lang="en-US" dirty="0">
              <a:cs typeface="Calibri"/>
            </a:endParaRPr>
          </a:p>
          <a:p>
            <a:pPr marL="0" indent="0">
              <a:buNone/>
            </a:pPr>
            <a:endParaRPr lang="en-US" dirty="0">
              <a:cs typeface="Calibri"/>
            </a:endParaRPr>
          </a:p>
        </p:txBody>
      </p:sp>
      <p:pic>
        <p:nvPicPr>
          <p:cNvPr id="4" name="Picture 4" descr="A picture containing electronics&#10;&#10;Description automatically generated">
            <a:extLst>
              <a:ext uri="{FF2B5EF4-FFF2-40B4-BE49-F238E27FC236}">
                <a16:creationId xmlns:a16="http://schemas.microsoft.com/office/drawing/2014/main" id="{348F2F2E-1A14-F4F1-EE28-84C8E8FA4DCB}"/>
              </a:ext>
            </a:extLst>
          </p:cNvPr>
          <p:cNvPicPr>
            <a:picLocks noChangeAspect="1"/>
          </p:cNvPicPr>
          <p:nvPr/>
        </p:nvPicPr>
        <p:blipFill>
          <a:blip r:embed="rId2"/>
          <a:stretch>
            <a:fillRect/>
          </a:stretch>
        </p:blipFill>
        <p:spPr>
          <a:xfrm>
            <a:off x="7155102" y="1951581"/>
            <a:ext cx="2495550" cy="2318098"/>
          </a:xfrm>
          <a:prstGeom prst="rect">
            <a:avLst/>
          </a:prstGeom>
        </p:spPr>
      </p:pic>
      <p:sp>
        <p:nvSpPr>
          <p:cNvPr id="5" name="TextBox 4">
            <a:extLst>
              <a:ext uri="{FF2B5EF4-FFF2-40B4-BE49-F238E27FC236}">
                <a16:creationId xmlns:a16="http://schemas.microsoft.com/office/drawing/2014/main" id="{564833A7-84A8-DBEB-D47B-521267B532A2}"/>
              </a:ext>
            </a:extLst>
          </p:cNvPr>
          <p:cNvSpPr txBox="1"/>
          <p:nvPr/>
        </p:nvSpPr>
        <p:spPr>
          <a:xfrm>
            <a:off x="8457678" y="3624719"/>
            <a:ext cx="15918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Active Buzzer Module</a:t>
            </a:r>
          </a:p>
        </p:txBody>
      </p:sp>
      <p:pic>
        <p:nvPicPr>
          <p:cNvPr id="6" name="Picture 6">
            <a:extLst>
              <a:ext uri="{FF2B5EF4-FFF2-40B4-BE49-F238E27FC236}">
                <a16:creationId xmlns:a16="http://schemas.microsoft.com/office/drawing/2014/main" id="{1D16AA3B-BA51-C548-01D7-15CC2245F073}"/>
              </a:ext>
            </a:extLst>
          </p:cNvPr>
          <p:cNvPicPr>
            <a:picLocks noChangeAspect="1"/>
          </p:cNvPicPr>
          <p:nvPr/>
        </p:nvPicPr>
        <p:blipFill>
          <a:blip r:embed="rId3"/>
          <a:stretch>
            <a:fillRect/>
          </a:stretch>
        </p:blipFill>
        <p:spPr>
          <a:xfrm>
            <a:off x="9754449" y="1951777"/>
            <a:ext cx="1921049" cy="1795789"/>
          </a:xfrm>
          <a:prstGeom prst="rect">
            <a:avLst/>
          </a:prstGeom>
        </p:spPr>
      </p:pic>
      <p:sp>
        <p:nvSpPr>
          <p:cNvPr id="7" name="TextBox 6">
            <a:extLst>
              <a:ext uri="{FF2B5EF4-FFF2-40B4-BE49-F238E27FC236}">
                <a16:creationId xmlns:a16="http://schemas.microsoft.com/office/drawing/2014/main" id="{A82B9C1F-C6CD-B467-4B85-3BE9A9223CB6}"/>
              </a:ext>
            </a:extLst>
          </p:cNvPr>
          <p:cNvSpPr txBox="1"/>
          <p:nvPr/>
        </p:nvSpPr>
        <p:spPr>
          <a:xfrm>
            <a:off x="10253074" y="3426390"/>
            <a:ext cx="16231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r>
              <a:rPr lang="en-US" dirty="0">
                <a:cs typeface="Calibri"/>
              </a:rPr>
              <a:t>NPN transistor</a:t>
            </a:r>
          </a:p>
        </p:txBody>
      </p:sp>
    </p:spTree>
    <p:extLst>
      <p:ext uri="{BB962C8B-B14F-4D97-AF65-F5344CB8AC3E}">
        <p14:creationId xmlns:p14="http://schemas.microsoft.com/office/powerpoint/2010/main" val="73154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890224"/>
            <a:ext cx="11738632" cy="4789824"/>
          </a:xfrm>
        </p:spPr>
        <p:txBody>
          <a:bodyPr anchor="ctr">
            <a:normAutofit/>
          </a:bodyPr>
          <a:lstStyle/>
          <a:p>
            <a:pPr marL="0" indent="0">
              <a:buNone/>
            </a:pPr>
            <a:r>
              <a:rPr lang="en-US" dirty="0">
                <a:solidFill>
                  <a:schemeClr val="accent1">
                    <a:lumMod val="75000"/>
                  </a:schemeClr>
                </a:solidFill>
                <a:cs typeface="Calibri"/>
              </a:rPr>
              <a:t>MCP3208 ADC module connections</a:t>
            </a:r>
            <a:r>
              <a:rPr lang="en-US" dirty="0">
                <a:cs typeface="Calibri"/>
              </a:rPr>
              <a:t>:</a:t>
            </a:r>
          </a:p>
          <a:p>
            <a:pPr marL="457200" indent="-457200"/>
            <a:r>
              <a:rPr lang="en-US" dirty="0">
                <a:cs typeface="Calibri"/>
              </a:rPr>
              <a:t>CLK pin of ADC to CLK(GPIO11) pin of Raspberry Pi</a:t>
            </a:r>
          </a:p>
          <a:p>
            <a:pPr marL="457200" indent="-457200"/>
            <a:r>
              <a:rPr lang="en-US" dirty="0">
                <a:cs typeface="Calibri"/>
              </a:rPr>
              <a:t>DIN Pin to MOSI(GPIO 10) pin </a:t>
            </a:r>
          </a:p>
          <a:p>
            <a:pPr marL="457200" indent="-457200"/>
            <a:r>
              <a:rPr lang="en-US" dirty="0">
                <a:cs typeface="Calibri"/>
              </a:rPr>
              <a:t>DOUT pin to MISO (GPIO9) pin </a:t>
            </a:r>
          </a:p>
          <a:p>
            <a:pPr marL="457200" indent="-457200"/>
            <a:r>
              <a:rPr lang="en-US" dirty="0">
                <a:cs typeface="Calibri"/>
              </a:rPr>
              <a:t>CS pin of ADC to CS(SS) pin of raspberry Pi</a:t>
            </a:r>
          </a:p>
          <a:p>
            <a:pPr marL="457200" indent="-457200"/>
            <a:r>
              <a:rPr lang="en-US" dirty="0">
                <a:cs typeface="Calibri"/>
              </a:rPr>
              <a:t>VREF pin to DC supply (3.3v)</a:t>
            </a:r>
          </a:p>
          <a:p>
            <a:pPr marL="457200" indent="-457200"/>
            <a:r>
              <a:rPr lang="en-US" dirty="0">
                <a:cs typeface="Calibri"/>
              </a:rPr>
              <a:t>AGND pin to Ground</a:t>
            </a:r>
          </a:p>
          <a:p>
            <a:pPr marL="457200" indent="-457200"/>
            <a:endParaRPr lang="en-US" dirty="0">
              <a:cs typeface="Calibri"/>
            </a:endParaRPr>
          </a:p>
          <a:p>
            <a:pPr marL="457200" indent="-457200"/>
            <a:endParaRPr lang="en-US" dirty="0">
              <a:cs typeface="Calibri"/>
            </a:endParaRPr>
          </a:p>
        </p:txBody>
      </p:sp>
      <p:pic>
        <p:nvPicPr>
          <p:cNvPr id="4" name="Picture 4" descr="A picture containing text, electronics, circuit&#10;&#10;Description automatically generated">
            <a:extLst>
              <a:ext uri="{FF2B5EF4-FFF2-40B4-BE49-F238E27FC236}">
                <a16:creationId xmlns:a16="http://schemas.microsoft.com/office/drawing/2014/main" id="{F40CD9FE-FB3F-1AAC-460C-586186533B2F}"/>
              </a:ext>
            </a:extLst>
          </p:cNvPr>
          <p:cNvPicPr>
            <a:picLocks noChangeAspect="1"/>
          </p:cNvPicPr>
          <p:nvPr/>
        </p:nvPicPr>
        <p:blipFill>
          <a:blip r:embed="rId2"/>
          <a:stretch>
            <a:fillRect/>
          </a:stretch>
        </p:blipFill>
        <p:spPr>
          <a:xfrm>
            <a:off x="8183999" y="2065165"/>
            <a:ext cx="2744634" cy="2852932"/>
          </a:xfrm>
          <a:prstGeom prst="rect">
            <a:avLst/>
          </a:prstGeom>
        </p:spPr>
      </p:pic>
      <p:sp>
        <p:nvSpPr>
          <p:cNvPr id="5" name="TextBox 4">
            <a:extLst>
              <a:ext uri="{FF2B5EF4-FFF2-40B4-BE49-F238E27FC236}">
                <a16:creationId xmlns:a16="http://schemas.microsoft.com/office/drawing/2014/main" id="{80706260-2195-BF41-497C-F2243CC98D35}"/>
              </a:ext>
            </a:extLst>
          </p:cNvPr>
          <p:cNvSpPr txBox="1"/>
          <p:nvPr/>
        </p:nvSpPr>
        <p:spPr>
          <a:xfrm>
            <a:off x="8246300" y="4733795"/>
            <a:ext cx="24660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8 channel 12 bit MCP3208 ADC module </a:t>
            </a:r>
            <a:endParaRPr lang="en-US" dirty="0"/>
          </a:p>
        </p:txBody>
      </p:sp>
    </p:spTree>
    <p:extLst>
      <p:ext uri="{BB962C8B-B14F-4D97-AF65-F5344CB8AC3E}">
        <p14:creationId xmlns:p14="http://schemas.microsoft.com/office/powerpoint/2010/main" val="123278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190593" y="2846623"/>
            <a:ext cx="11738632" cy="4789824"/>
          </a:xfrm>
        </p:spPr>
        <p:txBody>
          <a:bodyPr anchor="ctr">
            <a:normAutofit/>
          </a:bodyPr>
          <a:lstStyle/>
          <a:p>
            <a:pPr marL="0" indent="0">
              <a:buNone/>
            </a:pPr>
            <a:r>
              <a:rPr lang="en-US" dirty="0">
                <a:solidFill>
                  <a:schemeClr val="accent1">
                    <a:lumMod val="75000"/>
                  </a:schemeClr>
                </a:solidFill>
                <a:cs typeface="Calibri"/>
              </a:rPr>
              <a:t>LM35 Temperature Sensor Connections</a:t>
            </a:r>
            <a:r>
              <a:rPr lang="en-US" dirty="0">
                <a:cs typeface="Calibri"/>
              </a:rPr>
              <a:t>:</a:t>
            </a:r>
          </a:p>
          <a:p>
            <a:pPr marL="457200" indent="-457200"/>
            <a:r>
              <a:rPr lang="en-US" dirty="0">
                <a:cs typeface="Calibri"/>
              </a:rPr>
              <a:t>First Pin to VCC (DC supply 3.3v)</a:t>
            </a:r>
          </a:p>
          <a:p>
            <a:pPr marL="457200" indent="-457200"/>
            <a:r>
              <a:rPr lang="en-US" dirty="0">
                <a:cs typeface="Calibri"/>
              </a:rPr>
              <a:t>Second pin to Channel 1 (CH1) pin of ADC module </a:t>
            </a:r>
          </a:p>
          <a:p>
            <a:pPr marL="457200" indent="-457200"/>
            <a:r>
              <a:rPr lang="en-US" dirty="0">
                <a:cs typeface="Calibri"/>
              </a:rPr>
              <a:t>Third Pin to Ground</a:t>
            </a:r>
          </a:p>
          <a:p>
            <a:pPr marL="0" indent="0">
              <a:buNone/>
            </a:pPr>
            <a:r>
              <a:rPr lang="en-US" dirty="0">
                <a:solidFill>
                  <a:schemeClr val="accent1">
                    <a:lumMod val="75000"/>
                  </a:schemeClr>
                </a:solidFill>
                <a:cs typeface="Calibri"/>
              </a:rPr>
              <a:t>TORCH_LDR Sensor Connections</a:t>
            </a:r>
            <a:r>
              <a:rPr lang="en-US" dirty="0">
                <a:cs typeface="Calibri"/>
              </a:rPr>
              <a:t>:</a:t>
            </a:r>
          </a:p>
          <a:p>
            <a:pPr marL="457200" indent="-457200"/>
            <a:r>
              <a:rPr lang="en-US" dirty="0">
                <a:cs typeface="Calibri"/>
              </a:rPr>
              <a:t>First pin to DC supply(3.3v)</a:t>
            </a:r>
          </a:p>
          <a:p>
            <a:pPr marL="457200" indent="-457200"/>
            <a:r>
              <a:rPr lang="en-US" dirty="0">
                <a:cs typeface="Calibri"/>
              </a:rPr>
              <a:t>Second part to 1k ohm analog resistor </a:t>
            </a:r>
          </a:p>
          <a:p>
            <a:pPr marL="457200" indent="-457200"/>
            <a:r>
              <a:rPr lang="en-US" dirty="0">
                <a:ea typeface="+mn-lt"/>
                <a:cs typeface="+mn-lt"/>
              </a:rPr>
              <a:t>Other end of resistor to ground</a:t>
            </a:r>
          </a:p>
          <a:p>
            <a:pPr marL="457200" indent="-457200"/>
            <a:r>
              <a:rPr lang="en-US" dirty="0">
                <a:cs typeface="Calibri"/>
              </a:rPr>
              <a:t>CH0 of ADC is connected to middle terminal of LDR and resistor</a:t>
            </a:r>
          </a:p>
          <a:p>
            <a:pPr marL="0" indent="0">
              <a:buNone/>
            </a:pPr>
            <a:endParaRPr lang="en-US" dirty="0">
              <a:cs typeface="Calibri"/>
            </a:endParaRPr>
          </a:p>
          <a:p>
            <a:pPr marL="457200" indent="-457200"/>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5" name="TextBox 4">
            <a:extLst>
              <a:ext uri="{FF2B5EF4-FFF2-40B4-BE49-F238E27FC236}">
                <a16:creationId xmlns:a16="http://schemas.microsoft.com/office/drawing/2014/main" id="{6D969322-05DC-5425-B790-E8AF24B820A7}"/>
              </a:ext>
            </a:extLst>
          </p:cNvPr>
          <p:cNvSpPr txBox="1"/>
          <p:nvPr/>
        </p:nvSpPr>
        <p:spPr>
          <a:xfrm>
            <a:off x="9812053" y="2312095"/>
            <a:ext cx="19571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LM35 Temperature sensor</a:t>
            </a:r>
            <a:endParaRPr lang="en-US" dirty="0"/>
          </a:p>
        </p:txBody>
      </p:sp>
      <p:pic>
        <p:nvPicPr>
          <p:cNvPr id="6" name="Picture 6" descr="Diagram&#10;&#10;Description automatically generated">
            <a:extLst>
              <a:ext uri="{FF2B5EF4-FFF2-40B4-BE49-F238E27FC236}">
                <a16:creationId xmlns:a16="http://schemas.microsoft.com/office/drawing/2014/main" id="{70113799-CB63-F04E-96E3-5BC8701725C2}"/>
              </a:ext>
            </a:extLst>
          </p:cNvPr>
          <p:cNvPicPr>
            <a:picLocks noChangeAspect="1"/>
          </p:cNvPicPr>
          <p:nvPr/>
        </p:nvPicPr>
        <p:blipFill>
          <a:blip r:embed="rId2"/>
          <a:stretch>
            <a:fillRect/>
          </a:stretch>
        </p:blipFill>
        <p:spPr>
          <a:xfrm>
            <a:off x="8116865" y="1666846"/>
            <a:ext cx="1699365" cy="1634967"/>
          </a:xfrm>
          <a:prstGeom prst="rect">
            <a:avLst/>
          </a:prstGeom>
        </p:spPr>
      </p:pic>
      <p:pic>
        <p:nvPicPr>
          <p:cNvPr id="7" name="Picture 8" descr="Diagram, schematic&#10;&#10;Description automatically generated">
            <a:extLst>
              <a:ext uri="{FF2B5EF4-FFF2-40B4-BE49-F238E27FC236}">
                <a16:creationId xmlns:a16="http://schemas.microsoft.com/office/drawing/2014/main" id="{2553DDAD-04AF-0333-1D4C-2390672A38EC}"/>
              </a:ext>
            </a:extLst>
          </p:cNvPr>
          <p:cNvPicPr>
            <a:picLocks noChangeAspect="1"/>
          </p:cNvPicPr>
          <p:nvPr/>
        </p:nvPicPr>
        <p:blipFill>
          <a:blip r:embed="rId3"/>
          <a:stretch>
            <a:fillRect/>
          </a:stretch>
        </p:blipFill>
        <p:spPr>
          <a:xfrm>
            <a:off x="8711854" y="3712507"/>
            <a:ext cx="3056350" cy="1927755"/>
          </a:xfrm>
          <a:prstGeom prst="rect">
            <a:avLst/>
          </a:prstGeom>
        </p:spPr>
      </p:pic>
    </p:spTree>
    <p:extLst>
      <p:ext uri="{BB962C8B-B14F-4D97-AF65-F5344CB8AC3E}">
        <p14:creationId xmlns:p14="http://schemas.microsoft.com/office/powerpoint/2010/main" val="423034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23381" y="2526964"/>
            <a:ext cx="11738632" cy="4789824"/>
          </a:xfrm>
        </p:spPr>
        <p:txBody>
          <a:bodyPr anchor="ctr">
            <a:normAutofit lnSpcReduction="10000"/>
          </a:bodyPr>
          <a:lstStyle/>
          <a:p>
            <a:pPr marL="0" indent="0">
              <a:buNone/>
            </a:pPr>
            <a:r>
              <a:rPr lang="en-US" dirty="0">
                <a:solidFill>
                  <a:schemeClr val="accent1">
                    <a:lumMod val="75000"/>
                  </a:schemeClr>
                </a:solidFill>
                <a:cs typeface="Calibri"/>
              </a:rPr>
              <a:t>DC Motor and Relay Module Connections</a:t>
            </a:r>
            <a:r>
              <a:rPr lang="en-US" dirty="0">
                <a:cs typeface="Calibri"/>
              </a:rPr>
              <a:t>:</a:t>
            </a:r>
          </a:p>
          <a:p>
            <a:pPr marL="457200" indent="-457200"/>
            <a:r>
              <a:rPr lang="en-US" dirty="0">
                <a:cs typeface="Calibri"/>
              </a:rPr>
              <a:t>Output of relay to one terminal of DC motor</a:t>
            </a:r>
          </a:p>
          <a:p>
            <a:pPr marL="457200" indent="-457200"/>
            <a:r>
              <a:rPr lang="en-US" dirty="0">
                <a:cs typeface="Calibri"/>
              </a:rPr>
              <a:t>Other terminal of DC motor to ground</a:t>
            </a:r>
          </a:p>
          <a:p>
            <a:pPr marL="457200" indent="-457200"/>
            <a:r>
              <a:rPr lang="en-US" dirty="0">
                <a:cs typeface="Calibri"/>
              </a:rPr>
              <a:t>First terminal of relay connected to DC supply 12v</a:t>
            </a:r>
          </a:p>
          <a:p>
            <a:pPr marL="457200" indent="-457200"/>
            <a:r>
              <a:rPr lang="en-US" dirty="0">
                <a:cs typeface="Calibri"/>
              </a:rPr>
              <a:t>Second terminal to ground</a:t>
            </a:r>
          </a:p>
          <a:p>
            <a:pPr marL="457200" indent="-457200"/>
            <a:r>
              <a:rPr lang="en-US" dirty="0">
                <a:cs typeface="Calibri"/>
              </a:rPr>
              <a:t>Set the operating voltage to 5v</a:t>
            </a:r>
          </a:p>
          <a:p>
            <a:pPr marL="457200" indent="-457200"/>
            <a:r>
              <a:rPr lang="en-US" dirty="0">
                <a:cs typeface="Calibri"/>
              </a:rPr>
              <a:t>Relay default pin to GPIO24 pin of raspberry Pi</a:t>
            </a:r>
          </a:p>
          <a:p>
            <a:pPr marL="0" indent="0">
              <a:buNone/>
            </a:pPr>
            <a:r>
              <a:rPr lang="en-US" dirty="0">
                <a:solidFill>
                  <a:schemeClr val="accent1">
                    <a:lumMod val="75000"/>
                  </a:schemeClr>
                </a:solidFill>
                <a:ea typeface="+mn-lt"/>
                <a:cs typeface="+mn-lt"/>
              </a:rPr>
              <a:t>LED module(red LED) Connections</a:t>
            </a:r>
            <a:r>
              <a:rPr lang="en-US" dirty="0">
                <a:ea typeface="+mn-lt"/>
                <a:cs typeface="+mn-lt"/>
              </a:rPr>
              <a:t>:</a:t>
            </a:r>
          </a:p>
          <a:p>
            <a:pPr marL="457200" indent="-457200"/>
            <a:r>
              <a:rPr lang="en-US" dirty="0">
                <a:ea typeface="+mn-lt"/>
                <a:cs typeface="+mn-lt"/>
              </a:rPr>
              <a:t>One terminal is connected to GPIO12 of raspberry pi</a:t>
            </a:r>
          </a:p>
          <a:p>
            <a:pPr marL="457200" indent="-457200"/>
            <a:r>
              <a:rPr lang="en-US" dirty="0">
                <a:ea typeface="+mn-lt"/>
                <a:cs typeface="+mn-lt"/>
              </a:rPr>
              <a:t>The other terminal is connected to ground</a:t>
            </a:r>
          </a:p>
          <a:p>
            <a:pPr marL="457200" indent="-457200"/>
            <a:endParaRPr lang="en-US" dirty="0">
              <a:cs typeface="Calibri"/>
            </a:endParaRPr>
          </a:p>
          <a:p>
            <a:pPr marL="457200" indent="-457200"/>
            <a:endParaRPr lang="en-US" dirty="0">
              <a:cs typeface="Calibri"/>
            </a:endParaRPr>
          </a:p>
          <a:p>
            <a:pPr marL="0" indent="0">
              <a:buNone/>
            </a:pPr>
            <a:endParaRPr lang="en-US" dirty="0">
              <a:cs typeface="Calibri"/>
            </a:endParaRPr>
          </a:p>
        </p:txBody>
      </p:sp>
      <p:pic>
        <p:nvPicPr>
          <p:cNvPr id="4" name="Picture 4">
            <a:extLst>
              <a:ext uri="{FF2B5EF4-FFF2-40B4-BE49-F238E27FC236}">
                <a16:creationId xmlns:a16="http://schemas.microsoft.com/office/drawing/2014/main" id="{040106D8-C3E0-39F2-9837-4467F32906D2}"/>
              </a:ext>
            </a:extLst>
          </p:cNvPr>
          <p:cNvPicPr>
            <a:picLocks noChangeAspect="1"/>
          </p:cNvPicPr>
          <p:nvPr/>
        </p:nvPicPr>
        <p:blipFill>
          <a:blip r:embed="rId2"/>
          <a:stretch>
            <a:fillRect/>
          </a:stretch>
        </p:blipFill>
        <p:spPr>
          <a:xfrm>
            <a:off x="8536294" y="3519748"/>
            <a:ext cx="1601636" cy="1332065"/>
          </a:xfrm>
          <a:prstGeom prst="rect">
            <a:avLst/>
          </a:prstGeom>
        </p:spPr>
      </p:pic>
      <p:pic>
        <p:nvPicPr>
          <p:cNvPr id="7" name="Picture 8" descr="Diagram&#10;&#10;Description automatically generated">
            <a:extLst>
              <a:ext uri="{FF2B5EF4-FFF2-40B4-BE49-F238E27FC236}">
                <a16:creationId xmlns:a16="http://schemas.microsoft.com/office/drawing/2014/main" id="{E853F6DC-EB34-7C39-5E78-8805C019C076}"/>
              </a:ext>
            </a:extLst>
          </p:cNvPr>
          <p:cNvPicPr>
            <a:picLocks noChangeAspect="1"/>
          </p:cNvPicPr>
          <p:nvPr/>
        </p:nvPicPr>
        <p:blipFill>
          <a:blip r:embed="rId3"/>
          <a:stretch>
            <a:fillRect/>
          </a:stretch>
        </p:blipFill>
        <p:spPr>
          <a:xfrm>
            <a:off x="8871429" y="4928599"/>
            <a:ext cx="2152650" cy="1635430"/>
          </a:xfrm>
          <a:prstGeom prst="rect">
            <a:avLst/>
          </a:prstGeom>
        </p:spPr>
      </p:pic>
      <p:sp>
        <p:nvSpPr>
          <p:cNvPr id="9" name="TextBox 8">
            <a:extLst>
              <a:ext uri="{FF2B5EF4-FFF2-40B4-BE49-F238E27FC236}">
                <a16:creationId xmlns:a16="http://schemas.microsoft.com/office/drawing/2014/main" id="{9993601D-2C04-A552-F73F-09DCA4294043}"/>
              </a:ext>
            </a:extLst>
          </p:cNvPr>
          <p:cNvSpPr txBox="1"/>
          <p:nvPr/>
        </p:nvSpPr>
        <p:spPr>
          <a:xfrm>
            <a:off x="8702979" y="3061416"/>
            <a:ext cx="26409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one channel relay module</a:t>
            </a:r>
            <a:endParaRPr lang="en-US" dirty="0"/>
          </a:p>
        </p:txBody>
      </p:sp>
      <p:sp>
        <p:nvSpPr>
          <p:cNvPr id="11" name="TextBox 10">
            <a:extLst>
              <a:ext uri="{FF2B5EF4-FFF2-40B4-BE49-F238E27FC236}">
                <a16:creationId xmlns:a16="http://schemas.microsoft.com/office/drawing/2014/main" id="{5E315875-F141-9FED-AEC2-1E75DD2437A1}"/>
              </a:ext>
            </a:extLst>
          </p:cNvPr>
          <p:cNvSpPr txBox="1"/>
          <p:nvPr/>
        </p:nvSpPr>
        <p:spPr>
          <a:xfrm>
            <a:off x="10133034" y="3956136"/>
            <a:ext cx="1539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12v Dc motor</a:t>
            </a:r>
            <a:endParaRPr lang="en-US" dirty="0"/>
          </a:p>
        </p:txBody>
      </p:sp>
      <p:sp>
        <p:nvSpPr>
          <p:cNvPr id="13" name="TextBox 12">
            <a:extLst>
              <a:ext uri="{FF2B5EF4-FFF2-40B4-BE49-F238E27FC236}">
                <a16:creationId xmlns:a16="http://schemas.microsoft.com/office/drawing/2014/main" id="{1BD90F89-8B35-BB40-8976-BAEA34228C1A}"/>
              </a:ext>
            </a:extLst>
          </p:cNvPr>
          <p:cNvSpPr txBox="1"/>
          <p:nvPr/>
        </p:nvSpPr>
        <p:spPr>
          <a:xfrm>
            <a:off x="10391383" y="5300076"/>
            <a:ext cx="1004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Red LED</a:t>
            </a:r>
            <a:endParaRPr lang="en-US" dirty="0"/>
          </a:p>
        </p:txBody>
      </p:sp>
      <p:pic>
        <p:nvPicPr>
          <p:cNvPr id="6" name="Picture 14" descr="A picture containing text, electronics&#10;&#10;Description automatically generated">
            <a:extLst>
              <a:ext uri="{FF2B5EF4-FFF2-40B4-BE49-F238E27FC236}">
                <a16:creationId xmlns:a16="http://schemas.microsoft.com/office/drawing/2014/main" id="{D0868418-4C4F-F309-5AF3-3FA49157D939}"/>
              </a:ext>
            </a:extLst>
          </p:cNvPr>
          <p:cNvPicPr>
            <a:picLocks noChangeAspect="1"/>
          </p:cNvPicPr>
          <p:nvPr/>
        </p:nvPicPr>
        <p:blipFill>
          <a:blip r:embed="rId4"/>
          <a:stretch>
            <a:fillRect/>
          </a:stretch>
        </p:blipFill>
        <p:spPr>
          <a:xfrm>
            <a:off x="8597153" y="1662953"/>
            <a:ext cx="2743200" cy="1434353"/>
          </a:xfrm>
          <a:prstGeom prst="rect">
            <a:avLst/>
          </a:prstGeom>
        </p:spPr>
      </p:pic>
    </p:spTree>
    <p:extLst>
      <p:ext uri="{BB962C8B-B14F-4D97-AF65-F5344CB8AC3E}">
        <p14:creationId xmlns:p14="http://schemas.microsoft.com/office/powerpoint/2010/main" val="78342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CC33B-7721-746D-6E1D-EEDA4A757B89}"/>
              </a:ext>
            </a:extLst>
          </p:cNvPr>
          <p:cNvSpPr>
            <a:spLocks noGrp="1"/>
          </p:cNvSpPr>
          <p:nvPr>
            <p:ph type="title"/>
          </p:nvPr>
        </p:nvSpPr>
        <p:spPr>
          <a:xfrm>
            <a:off x="143133" y="1526307"/>
            <a:ext cx="3765037" cy="3262237"/>
          </a:xfrm>
          <a:prstGeom prst="ellipse">
            <a:avLst/>
          </a:prstGeom>
        </p:spPr>
        <p:txBody>
          <a:bodyPr vert="horz" lIns="91440" tIns="45720" rIns="91440" bIns="45720" rtlCol="0" anchor="b">
            <a:noAutofit/>
          </a:bodyPr>
          <a:lstStyle/>
          <a:p>
            <a:pPr algn="r"/>
            <a:r>
              <a:rPr lang="en-US" sz="3200" kern="1200" dirty="0">
                <a:solidFill>
                  <a:srgbClr val="FFFFFF"/>
                </a:solidFill>
                <a:latin typeface="+mj-lt"/>
                <a:ea typeface="+mj-ea"/>
                <a:cs typeface="+mj-cs"/>
              </a:rPr>
              <a:t>HOME AUTOMATION  SYSTEM ACTIVITY DIAGRAM</a:t>
            </a:r>
            <a:endParaRPr lang="en-US" sz="3200" kern="1200">
              <a:solidFill>
                <a:srgbClr val="FFFFFF"/>
              </a:solidFill>
              <a:latin typeface="+mj-lt"/>
              <a:cs typeface="Calibri Light"/>
            </a:endParaRPr>
          </a:p>
        </p:txBody>
      </p:sp>
      <p:pic>
        <p:nvPicPr>
          <p:cNvPr id="7" name="Picture 7" descr="Diagram&#10;&#10;Description automatically generated">
            <a:extLst>
              <a:ext uri="{FF2B5EF4-FFF2-40B4-BE49-F238E27FC236}">
                <a16:creationId xmlns:a16="http://schemas.microsoft.com/office/drawing/2014/main" id="{D04BBDA7-75D9-CF76-C6C4-BEBBE63C157E}"/>
              </a:ext>
            </a:extLst>
          </p:cNvPr>
          <p:cNvPicPr>
            <a:picLocks noChangeAspect="1"/>
          </p:cNvPicPr>
          <p:nvPr/>
        </p:nvPicPr>
        <p:blipFill>
          <a:blip r:embed="rId2"/>
          <a:stretch>
            <a:fillRect/>
          </a:stretch>
        </p:blipFill>
        <p:spPr>
          <a:xfrm>
            <a:off x="4101175" y="99769"/>
            <a:ext cx="8031198" cy="6753848"/>
          </a:xfrm>
          <a:prstGeom prst="rect">
            <a:avLst/>
          </a:prstGeom>
        </p:spPr>
      </p:pic>
    </p:spTree>
    <p:extLst>
      <p:ext uri="{BB962C8B-B14F-4D97-AF65-F5344CB8AC3E}">
        <p14:creationId xmlns:p14="http://schemas.microsoft.com/office/powerpoint/2010/main" val="304887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3468E-3D6D-2699-8AD3-F8427CC4F03B}"/>
              </a:ext>
            </a:extLst>
          </p:cNvPr>
          <p:cNvSpPr>
            <a:spLocks noGrp="1"/>
          </p:cNvSpPr>
          <p:nvPr>
            <p:ph type="title"/>
          </p:nvPr>
        </p:nvSpPr>
        <p:spPr>
          <a:xfrm>
            <a:off x="414531" y="2163046"/>
            <a:ext cx="3201366" cy="1779991"/>
          </a:xfrm>
        </p:spPr>
        <p:txBody>
          <a:bodyPr anchor="b">
            <a:normAutofit/>
          </a:bodyPr>
          <a:lstStyle/>
          <a:p>
            <a:pPr algn="ctr"/>
            <a:r>
              <a:rPr lang="en-US" sz="4000" dirty="0">
                <a:solidFill>
                  <a:srgbClr val="FFFFFF"/>
                </a:solidFill>
                <a:cs typeface="Calibri Light"/>
              </a:rPr>
              <a:t>PROBLEM STATEMENT</a:t>
            </a:r>
          </a:p>
        </p:txBody>
      </p:sp>
      <p:sp>
        <p:nvSpPr>
          <p:cNvPr id="3" name="Content Placeholder 2">
            <a:extLst>
              <a:ext uri="{FF2B5EF4-FFF2-40B4-BE49-F238E27FC236}">
                <a16:creationId xmlns:a16="http://schemas.microsoft.com/office/drawing/2014/main" id="{65FBB362-E832-D09D-C063-3D1D5557223F}"/>
              </a:ext>
            </a:extLst>
          </p:cNvPr>
          <p:cNvSpPr>
            <a:spLocks noGrp="1"/>
          </p:cNvSpPr>
          <p:nvPr>
            <p:ph idx="1"/>
          </p:nvPr>
        </p:nvSpPr>
        <p:spPr>
          <a:xfrm>
            <a:off x="4277903" y="1265343"/>
            <a:ext cx="7703567" cy="3844594"/>
          </a:xfrm>
        </p:spPr>
        <p:txBody>
          <a:bodyPr vert="horz" lIns="91440" tIns="45720" rIns="91440" bIns="45720" rtlCol="0" anchor="ctr">
            <a:normAutofit/>
          </a:bodyPr>
          <a:lstStyle/>
          <a:p>
            <a:pPr algn="just"/>
            <a:r>
              <a:rPr lang="en-US" dirty="0">
                <a:ea typeface="+mn-lt"/>
                <a:cs typeface="+mn-lt"/>
              </a:rPr>
              <a:t>The field of Automation has been well advanced in Industries, majority of manufacturing ,processing plants and other major sectors. But automation has yet to find stability in home environment.</a:t>
            </a:r>
            <a:endParaRPr lang="en-US"/>
          </a:p>
          <a:p>
            <a:pPr algn="just"/>
            <a:r>
              <a:rPr lang="en-US" dirty="0">
                <a:ea typeface="+mn-lt"/>
                <a:cs typeface="+mn-lt"/>
              </a:rPr>
              <a:t>If automation was to be used in homes then everyday life activities would become easier to manage and monitor.</a:t>
            </a:r>
            <a:endParaRPr lang="en-US" dirty="0">
              <a:cs typeface="Calibri"/>
            </a:endParaRPr>
          </a:p>
        </p:txBody>
      </p:sp>
    </p:spTree>
    <p:extLst>
      <p:ext uri="{BB962C8B-B14F-4D97-AF65-F5344CB8AC3E}">
        <p14:creationId xmlns:p14="http://schemas.microsoft.com/office/powerpoint/2010/main" val="1111763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29CD7-46A5-341F-7879-CE1DFCF8661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HOME AUTOMATION SYSTEM SIMULATION</a:t>
            </a:r>
            <a:endParaRPr lang="en-US" sz="4000" dirty="0">
              <a:solidFill>
                <a:srgbClr val="FFFFFF"/>
              </a:solidFill>
            </a:endParaRPr>
          </a:p>
        </p:txBody>
      </p:sp>
      <p:sp>
        <p:nvSpPr>
          <p:cNvPr id="3" name="Content Placeholder 2">
            <a:extLst>
              <a:ext uri="{FF2B5EF4-FFF2-40B4-BE49-F238E27FC236}">
                <a16:creationId xmlns:a16="http://schemas.microsoft.com/office/drawing/2014/main" id="{AF85F694-6876-F510-669E-D021D6A17FA2}"/>
              </a:ext>
            </a:extLst>
          </p:cNvPr>
          <p:cNvSpPr>
            <a:spLocks noGrp="1"/>
          </p:cNvSpPr>
          <p:nvPr>
            <p:ph idx="1"/>
          </p:nvPr>
        </p:nvSpPr>
        <p:spPr>
          <a:xfrm>
            <a:off x="207294" y="2331921"/>
            <a:ext cx="11774845" cy="4793431"/>
          </a:xfrm>
        </p:spPr>
        <p:txBody>
          <a:bodyPr vert="horz" lIns="91440" tIns="45720" rIns="91440" bIns="45720" rtlCol="0" anchor="ctr">
            <a:normAutofit lnSpcReduction="10000"/>
          </a:bodyPr>
          <a:lstStyle/>
          <a:p>
            <a:pPr algn="just"/>
            <a:r>
              <a:rPr lang="en-US" dirty="0">
                <a:ea typeface="+mn-lt"/>
                <a:cs typeface="+mn-lt"/>
              </a:rPr>
              <a:t>To start the simulation ,click on the run button at bottom left of the simulation software window.</a:t>
            </a:r>
          </a:p>
          <a:p>
            <a:pPr algn="just"/>
            <a:r>
              <a:rPr lang="en-US" dirty="0">
                <a:ea typeface="+mn-lt"/>
                <a:cs typeface="+mn-lt"/>
              </a:rPr>
              <a:t>Once the simulation starts, an initial message is displayed on the LCD.</a:t>
            </a:r>
          </a:p>
          <a:p>
            <a:pPr algn="just"/>
            <a:r>
              <a:rPr lang="en-US" dirty="0">
                <a:cs typeface="Calibri"/>
              </a:rPr>
              <a:t>In the case of Fire or gas leakage ,the Logic state of the gas sensor is set to 1.</a:t>
            </a:r>
            <a:endParaRPr lang="en-US">
              <a:cs typeface="Calibri"/>
            </a:endParaRPr>
          </a:p>
          <a:p>
            <a:pPr algn="just"/>
            <a:r>
              <a:rPr lang="en-US" dirty="0">
                <a:cs typeface="Calibri"/>
              </a:rPr>
              <a:t>The gas sensor sends a High Voltage pulse to the raspberry pi on detection of any smoke or gas.</a:t>
            </a:r>
          </a:p>
          <a:p>
            <a:pPr algn="just"/>
            <a:r>
              <a:rPr lang="en-US" dirty="0">
                <a:cs typeface="Calibri"/>
              </a:rPr>
              <a:t>On receiving the input from the gas sensor ,the alarm buzzer is set off and the raspberry pi sends an alert message using GSM module to the specified host number (This is displayed on the virtual terminal)</a:t>
            </a:r>
          </a:p>
          <a:p>
            <a:pPr algn="just"/>
            <a:r>
              <a:rPr lang="en-US" dirty="0">
                <a:ea typeface="+mn-lt"/>
                <a:cs typeface="+mn-lt"/>
              </a:rPr>
              <a:t>During this phase only a respective message is displayed on LCD and rest of the components are disabled irrespective of the person's presence.</a:t>
            </a:r>
          </a:p>
          <a:p>
            <a:pPr algn="just"/>
            <a:endParaRPr lang="en-US" dirty="0">
              <a:cs typeface="Calibri"/>
            </a:endParaRPr>
          </a:p>
          <a:p>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301023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83E1D-4BAC-C967-0E3D-2F2637E0A97F}"/>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EC76F880-2230-8DB9-BDF0-50B5D2640504}"/>
              </a:ext>
            </a:extLst>
          </p:cNvPr>
          <p:cNvSpPr>
            <a:spLocks noGrp="1"/>
          </p:cNvSpPr>
          <p:nvPr>
            <p:ph idx="1"/>
          </p:nvPr>
        </p:nvSpPr>
        <p:spPr>
          <a:xfrm>
            <a:off x="336785" y="1763160"/>
            <a:ext cx="11502030" cy="4943950"/>
          </a:xfrm>
        </p:spPr>
        <p:txBody>
          <a:bodyPr vert="horz" lIns="91440" tIns="45720" rIns="91440" bIns="45720" rtlCol="0" anchor="ctr">
            <a:normAutofit/>
          </a:bodyPr>
          <a:lstStyle/>
          <a:p>
            <a:pPr algn="just"/>
            <a:r>
              <a:rPr lang="en-US" dirty="0">
                <a:cs typeface="Calibri"/>
              </a:rPr>
              <a:t>If PIR Motion sensor's logic state is set to 1 </a:t>
            </a:r>
            <a:r>
              <a:rPr lang="en-US" dirty="0">
                <a:ea typeface="+mn-lt"/>
                <a:cs typeface="+mn-lt"/>
              </a:rPr>
              <a:t>(person detected)</a:t>
            </a:r>
            <a:r>
              <a:rPr lang="en-US" dirty="0">
                <a:cs typeface="Calibri"/>
              </a:rPr>
              <a:t>, it sends a high pulse to the Raspberry Pi . If Logic state is set to 0 then the default low pulse continues.</a:t>
            </a:r>
            <a:endParaRPr lang="en-US"/>
          </a:p>
          <a:p>
            <a:pPr algn="just"/>
            <a:r>
              <a:rPr lang="en-US" dirty="0">
                <a:cs typeface="Calibri"/>
              </a:rPr>
              <a:t>Once the person is detected , the light intensity reading of the room is taken using the LDR sensor. The analog signal from the sensor is sent  as input to the ADC module and is converted to digital output  and the digital pulse is sent to the raspberry pi .</a:t>
            </a:r>
          </a:p>
          <a:p>
            <a:pPr algn="just"/>
            <a:r>
              <a:rPr lang="en-US" dirty="0">
                <a:cs typeface="Calibri"/>
              </a:rPr>
              <a:t>The Intensity of light can be changed by adjusting the distance between the light source(lamp) and the LDR Sensor. </a:t>
            </a:r>
          </a:p>
        </p:txBody>
      </p:sp>
    </p:spTree>
    <p:extLst>
      <p:ext uri="{BB962C8B-B14F-4D97-AF65-F5344CB8AC3E}">
        <p14:creationId xmlns:p14="http://schemas.microsoft.com/office/powerpoint/2010/main" val="100512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489A-40FC-837D-1F3B-3625130BF98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8957646C-3381-9CE9-51CD-36C93DB7F3C1}"/>
              </a:ext>
            </a:extLst>
          </p:cNvPr>
          <p:cNvSpPr>
            <a:spLocks noGrp="1"/>
          </p:cNvSpPr>
          <p:nvPr>
            <p:ph idx="1"/>
          </p:nvPr>
        </p:nvSpPr>
        <p:spPr>
          <a:xfrm>
            <a:off x="252118" y="2035975"/>
            <a:ext cx="11850103" cy="4849876"/>
          </a:xfrm>
        </p:spPr>
        <p:txBody>
          <a:bodyPr vert="horz" lIns="91440" tIns="45720" rIns="91440" bIns="45720" rtlCol="0" anchor="ctr">
            <a:noAutofit/>
          </a:bodyPr>
          <a:lstStyle/>
          <a:p>
            <a:pPr algn="just"/>
            <a:r>
              <a:rPr lang="en-US" dirty="0">
                <a:cs typeface="Calibri"/>
              </a:rPr>
              <a:t>After receiving the digital pulse ,the values are tallied with the preset values. If the Light intensity is less than the pre-set value then a high pulse(1.7-2.0v) is sent to the light bulb to turn it ON or else the bulb continues to stay in OFF mode.</a:t>
            </a:r>
          </a:p>
          <a:p>
            <a:pPr algn="just"/>
            <a:r>
              <a:rPr lang="en-US" dirty="0">
                <a:cs typeface="Calibri"/>
              </a:rPr>
              <a:t>The Light intensity reading and State of the Bulb are displayed on the LCD screen.</a:t>
            </a:r>
          </a:p>
          <a:p>
            <a:pPr algn="just"/>
            <a:r>
              <a:rPr lang="en-US" dirty="0">
                <a:cs typeface="Calibri"/>
              </a:rPr>
              <a:t>Similarly, the output voltage signal from the LM35 temperature sensor is converted to digital and sent to the raspberry pi.</a:t>
            </a:r>
          </a:p>
          <a:p>
            <a:pPr algn="just"/>
            <a:r>
              <a:rPr lang="en-US" dirty="0">
                <a:cs typeface="Calibri"/>
              </a:rPr>
              <a:t>The temperature value is tallied with the pre-set value of room temperature. If the reading is above the pre-set value , a high pulse(5v) is sent to relay switch and the DC motor circuit is completed and the Dc motor starts to rotate.</a:t>
            </a:r>
          </a:p>
          <a:p>
            <a:endParaRPr lang="en-US">
              <a:cs typeface="Calibri"/>
            </a:endParaRPr>
          </a:p>
        </p:txBody>
      </p:sp>
    </p:spTree>
    <p:extLst>
      <p:ext uri="{BB962C8B-B14F-4D97-AF65-F5344CB8AC3E}">
        <p14:creationId xmlns:p14="http://schemas.microsoft.com/office/powerpoint/2010/main" val="373694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489A-40FC-837D-1F3B-3625130BF98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8957646C-3381-9CE9-51CD-36C93DB7F3C1}"/>
              </a:ext>
            </a:extLst>
          </p:cNvPr>
          <p:cNvSpPr>
            <a:spLocks noGrp="1"/>
          </p:cNvSpPr>
          <p:nvPr>
            <p:ph idx="1"/>
          </p:nvPr>
        </p:nvSpPr>
        <p:spPr>
          <a:xfrm>
            <a:off x="261526" y="1941901"/>
            <a:ext cx="11605511" cy="4915728"/>
          </a:xfrm>
        </p:spPr>
        <p:txBody>
          <a:bodyPr vert="horz" lIns="91440" tIns="45720" rIns="91440" bIns="45720" rtlCol="0" anchor="ctr">
            <a:normAutofit/>
          </a:bodyPr>
          <a:lstStyle/>
          <a:p>
            <a:pPr algn="just"/>
            <a:r>
              <a:rPr lang="en-US" dirty="0">
                <a:cs typeface="Calibri"/>
              </a:rPr>
              <a:t>If the temperature reading falls within pre-set value then, the relay disconnects resulting in an open circuit and the motor turns off.</a:t>
            </a:r>
            <a:endParaRPr lang="en-US"/>
          </a:p>
          <a:p>
            <a:pPr algn="just"/>
            <a:r>
              <a:rPr lang="en-US" dirty="0">
                <a:cs typeface="Calibri"/>
              </a:rPr>
              <a:t>The temperature readings can be changed using the virtual nobs of the sensor.</a:t>
            </a:r>
          </a:p>
          <a:p>
            <a:pPr algn="just"/>
            <a:r>
              <a:rPr lang="en-US" dirty="0">
                <a:cs typeface="Calibri"/>
              </a:rPr>
              <a:t>The temperature reading and the Motor status are displayed on the LCD screen.</a:t>
            </a:r>
          </a:p>
          <a:p>
            <a:pPr algn="just"/>
            <a:r>
              <a:rPr lang="en-US" dirty="0">
                <a:cs typeface="Calibri"/>
              </a:rPr>
              <a:t>In other case, if PIR sensor Logic state is set to 0(person not detected ), then the readings from the sensors (both LDR and LM35) are not read and the low pulse signal continues to LED ,DC motor keeping them in passive (off ) state.</a:t>
            </a:r>
          </a:p>
          <a:p>
            <a:pPr algn="just"/>
            <a:r>
              <a:rPr lang="en-US" dirty="0">
                <a:cs typeface="Calibri"/>
              </a:rPr>
              <a:t>Only a message of the case (person not detected) is displayed on the LCD screen.</a:t>
            </a:r>
          </a:p>
          <a:p>
            <a:endParaRPr lang="en-US" sz="2000">
              <a:cs typeface="Calibri"/>
            </a:endParaRPr>
          </a:p>
        </p:txBody>
      </p:sp>
    </p:spTree>
    <p:extLst>
      <p:ext uri="{BB962C8B-B14F-4D97-AF65-F5344CB8AC3E}">
        <p14:creationId xmlns:p14="http://schemas.microsoft.com/office/powerpoint/2010/main" val="381199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21D88-9FDF-C823-1EB9-E61A7E1BB430}"/>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43DC774-F4D3-5849-E673-661F9E9C8999}"/>
              </a:ext>
            </a:extLst>
          </p:cNvPr>
          <p:cNvSpPr>
            <a:spLocks noGrp="1"/>
          </p:cNvSpPr>
          <p:nvPr>
            <p:ph idx="1"/>
          </p:nvPr>
        </p:nvSpPr>
        <p:spPr>
          <a:xfrm>
            <a:off x="317325" y="1952854"/>
            <a:ext cx="11195838" cy="2942235"/>
          </a:xfrm>
        </p:spPr>
        <p:txBody>
          <a:bodyPr vert="horz" lIns="91440" tIns="45720" rIns="91440" bIns="45720" rtlCol="0" anchor="ctr">
            <a:normAutofit/>
          </a:bodyPr>
          <a:lstStyle/>
          <a:p>
            <a:pPr algn="just"/>
            <a:r>
              <a:rPr lang="en-US" dirty="0">
                <a:cs typeface="Calibri"/>
              </a:rPr>
              <a:t>The overall objective of the simulation is to develop a low-cost embedded home automation system that works efficiently depending on the specified conditions of home environment.</a:t>
            </a:r>
            <a:endParaRPr lang="en-US" dirty="0"/>
          </a:p>
          <a:p>
            <a:pPr algn="just"/>
            <a:r>
              <a:rPr lang="en-US" dirty="0">
                <a:ea typeface="+mn-lt"/>
                <a:cs typeface="+mn-lt"/>
              </a:rPr>
              <a:t>The simulated system is flexible and programmable, working efficiently under different circumstances and has wide range of applications and supports wide variety of peripherals and  accessories to work with.</a:t>
            </a:r>
            <a:endParaRPr lang="en-US" dirty="0">
              <a:cs typeface="Calibri"/>
            </a:endParaRPr>
          </a:p>
        </p:txBody>
      </p:sp>
    </p:spTree>
    <p:extLst>
      <p:ext uri="{BB962C8B-B14F-4D97-AF65-F5344CB8AC3E}">
        <p14:creationId xmlns:p14="http://schemas.microsoft.com/office/powerpoint/2010/main" val="78466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FDD8A-0969-D755-0701-76B5CF7BC112}"/>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FUTURE ENHANCEMENTS</a:t>
            </a:r>
            <a:endParaRPr lang="en-US" sz="4000">
              <a:solidFill>
                <a:srgbClr val="FFFFFF"/>
              </a:solidFill>
            </a:endParaRPr>
          </a:p>
        </p:txBody>
      </p:sp>
      <p:sp>
        <p:nvSpPr>
          <p:cNvPr id="3" name="Content Placeholder 2">
            <a:extLst>
              <a:ext uri="{FF2B5EF4-FFF2-40B4-BE49-F238E27FC236}">
                <a16:creationId xmlns:a16="http://schemas.microsoft.com/office/drawing/2014/main" id="{AF84EDE6-A7DE-21DB-FBB5-BE39EE3F362B}"/>
              </a:ext>
            </a:extLst>
          </p:cNvPr>
          <p:cNvSpPr>
            <a:spLocks noGrp="1"/>
          </p:cNvSpPr>
          <p:nvPr>
            <p:ph idx="1"/>
          </p:nvPr>
        </p:nvSpPr>
        <p:spPr>
          <a:xfrm>
            <a:off x="463463" y="1712773"/>
            <a:ext cx="10903565" cy="4288782"/>
          </a:xfrm>
        </p:spPr>
        <p:txBody>
          <a:bodyPr vert="horz" lIns="91440" tIns="45720" rIns="91440" bIns="45720" rtlCol="0" anchor="ctr">
            <a:normAutofit/>
          </a:bodyPr>
          <a:lstStyle/>
          <a:p>
            <a:pPr algn="just"/>
            <a:r>
              <a:rPr lang="en-US" dirty="0">
                <a:ea typeface="+mn-lt"/>
                <a:cs typeface="+mn-lt"/>
              </a:rPr>
              <a:t>The proposed system can be improved and implemented by using physical components mentioned along with others such as camera module for surveillance , IR module to control and operate home appliances such as Television, Air conditioner etc.</a:t>
            </a:r>
            <a:endParaRPr lang="en-US" dirty="0"/>
          </a:p>
          <a:p>
            <a:r>
              <a:rPr lang="en-US" dirty="0">
                <a:ea typeface="+mn-lt"/>
                <a:cs typeface="+mn-lt"/>
              </a:rPr>
              <a:t>As an extension ,this work can be carried forward by integrating relays to Raspberry pi board for controlling home appliances from a remote location in a real scenario using smart devices.</a:t>
            </a:r>
            <a:endParaRPr lang="en-US" dirty="0">
              <a:cs typeface="Calibri"/>
            </a:endParaRPr>
          </a:p>
          <a:p>
            <a:pPr marL="0" indent="0">
              <a:buNone/>
            </a:pPr>
            <a:r>
              <a:rPr lang="en-US" sz="2000" dirty="0">
                <a:ea typeface="+mn-lt"/>
                <a:cs typeface="+mn-lt"/>
              </a:rPr>
              <a:t>  </a:t>
            </a:r>
            <a:endParaRPr lang="en-US" sz="2000" dirty="0">
              <a:cs typeface="Calibri"/>
            </a:endParaRPr>
          </a:p>
          <a:p>
            <a:endParaRPr lang="en-US" sz="2000">
              <a:cs typeface="Calibri"/>
            </a:endParaRPr>
          </a:p>
        </p:txBody>
      </p:sp>
    </p:spTree>
    <p:extLst>
      <p:ext uri="{BB962C8B-B14F-4D97-AF65-F5344CB8AC3E}">
        <p14:creationId xmlns:p14="http://schemas.microsoft.com/office/powerpoint/2010/main" val="1348517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6989C-6A70-5F63-DA09-36FE489C0ED6}"/>
              </a:ext>
            </a:extLst>
          </p:cNvPr>
          <p:cNvSpPr>
            <a:spLocks noGrp="1"/>
          </p:cNvSpPr>
          <p:nvPr>
            <p:ph type="title"/>
          </p:nvPr>
        </p:nvSpPr>
        <p:spPr>
          <a:xfrm>
            <a:off x="414530" y="336334"/>
            <a:ext cx="3201366" cy="3387497"/>
          </a:xfrm>
        </p:spPr>
        <p:txBody>
          <a:bodyPr anchor="b">
            <a:normAutofit/>
          </a:bodyPr>
          <a:lstStyle/>
          <a:p>
            <a:pPr algn="ctr"/>
            <a:r>
              <a:rPr lang="en-US" sz="4000" dirty="0">
                <a:solidFill>
                  <a:srgbClr val="FFFFFF"/>
                </a:solidFill>
                <a:cs typeface="Calibri Light"/>
              </a:rPr>
              <a:t>REFERENCES</a:t>
            </a:r>
          </a:p>
        </p:txBody>
      </p:sp>
      <p:sp>
        <p:nvSpPr>
          <p:cNvPr id="3" name="Content Placeholder 2">
            <a:extLst>
              <a:ext uri="{FF2B5EF4-FFF2-40B4-BE49-F238E27FC236}">
                <a16:creationId xmlns:a16="http://schemas.microsoft.com/office/drawing/2014/main" id="{A2AE715B-B520-77E9-21A5-69BC89DF8BF9}"/>
              </a:ext>
            </a:extLst>
          </p:cNvPr>
          <p:cNvSpPr>
            <a:spLocks noGrp="1"/>
          </p:cNvSpPr>
          <p:nvPr>
            <p:ph idx="1"/>
          </p:nvPr>
        </p:nvSpPr>
        <p:spPr>
          <a:xfrm>
            <a:off x="4277903" y="1912522"/>
            <a:ext cx="7682688" cy="5546047"/>
          </a:xfrm>
        </p:spPr>
        <p:txBody>
          <a:bodyPr vert="horz" lIns="91440" tIns="45720" rIns="91440" bIns="45720" rtlCol="0" anchor="ctr">
            <a:normAutofit fontScale="92500" lnSpcReduction="20000"/>
          </a:bodyPr>
          <a:lstStyle/>
          <a:p>
            <a:pPr algn="just"/>
            <a:r>
              <a:rPr lang="en-US" dirty="0">
                <a:ea typeface="+mn-lt"/>
                <a:cs typeface="+mn-lt"/>
              </a:rPr>
              <a:t>A. </a:t>
            </a:r>
            <a:r>
              <a:rPr lang="en-US" dirty="0" err="1">
                <a:ea typeface="+mn-lt"/>
                <a:cs typeface="+mn-lt"/>
              </a:rPr>
              <a:t>Alheraish</a:t>
            </a:r>
            <a:r>
              <a:rPr lang="en-US" dirty="0">
                <a:ea typeface="+mn-lt"/>
                <a:cs typeface="+mn-lt"/>
              </a:rPr>
              <a:t>, “Design and Implementation of Home Automation System”, 2020, IEEE Transactions on Consumer Electronics ,Vol. 50(4) , pp. 1087-1092.</a:t>
            </a:r>
          </a:p>
          <a:p>
            <a:pPr algn="just"/>
            <a:r>
              <a:rPr lang="en-US" dirty="0">
                <a:ea typeface="+mn-lt"/>
                <a:cs typeface="+mn-lt"/>
              </a:rPr>
              <a:t>E. S. A. Ahmed, “Internet of things applications, challenges and related future technologies,” </a:t>
            </a:r>
            <a:r>
              <a:rPr lang="en-US" i="1" dirty="0">
                <a:ea typeface="+mn-lt"/>
                <a:cs typeface="+mn-lt"/>
              </a:rPr>
              <a:t>Internet of Things (IoT) Applications</a:t>
            </a:r>
            <a:r>
              <a:rPr lang="en-US" dirty="0">
                <a:ea typeface="+mn-lt"/>
                <a:cs typeface="+mn-lt"/>
              </a:rPr>
              <a:t>, vol. 67, no. 2, pp. 126–148, 2017, </a:t>
            </a:r>
          </a:p>
          <a:p>
            <a:pPr algn="just"/>
            <a:r>
              <a:rPr lang="en-US" dirty="0">
                <a:ea typeface="+mn-lt"/>
                <a:cs typeface="+mn-lt"/>
                <a:hlinkClick r:id="rId2"/>
              </a:rPr>
              <a:t>https://www.internationaljournalssrg.org/</a:t>
            </a:r>
            <a:endParaRPr lang="en-US">
              <a:ea typeface="+mn-lt"/>
              <a:cs typeface="+mn-lt"/>
            </a:endParaRPr>
          </a:p>
          <a:p>
            <a:pPr algn="just"/>
            <a:r>
              <a:rPr lang="en-US" dirty="0">
                <a:ea typeface="+mn-lt"/>
                <a:cs typeface="+mn-lt"/>
                <a:hlinkClick r:id="rId3"/>
              </a:rPr>
              <a:t>https://www.ijert.org/research/home-automation-system</a:t>
            </a:r>
            <a:endParaRPr lang="en-US" dirty="0">
              <a:cs typeface="Calibri"/>
            </a:endParaRPr>
          </a:p>
          <a:p>
            <a:pPr algn="just"/>
            <a:r>
              <a:rPr lang="en-US" dirty="0">
                <a:ea typeface="+mn-lt"/>
                <a:cs typeface="+mn-lt"/>
                <a:hlinkClick r:id="rId4"/>
              </a:rPr>
              <a:t>https://www.researchgate.net/publication</a:t>
            </a:r>
            <a:endParaRPr lang="en-US" dirty="0">
              <a:cs typeface="Calibri"/>
            </a:endParaRPr>
          </a:p>
          <a:p>
            <a:pPr algn="just"/>
            <a:r>
              <a:rPr lang="en-US" dirty="0">
                <a:ea typeface="+mn-lt"/>
                <a:cs typeface="+mn-lt"/>
                <a:hlinkClick r:id="rId5"/>
              </a:rPr>
              <a:t>http://www.elprocus.com/home-automation-system-applications</a:t>
            </a:r>
            <a:endParaRPr lang="en-US" dirty="0">
              <a:cs typeface="Calibri"/>
            </a:endParaRPr>
          </a:p>
          <a:p>
            <a:pPr algn="just"/>
            <a:r>
              <a:rPr lang="en-US" dirty="0">
                <a:ea typeface="+mn-lt"/>
                <a:cs typeface="+mn-lt"/>
                <a:hlinkClick r:id="rId6"/>
              </a:rPr>
              <a:t>https://pypi.org/project/spidev/</a:t>
            </a:r>
            <a:endParaRPr lang="en-US" dirty="0">
              <a:cs typeface="Calibri"/>
            </a:endParaRPr>
          </a:p>
          <a:p>
            <a:pPr algn="just"/>
            <a:endParaRPr lang="en-US" dirty="0">
              <a:cs typeface="Calibri"/>
            </a:endParaRPr>
          </a:p>
          <a:p>
            <a:pPr algn="just"/>
            <a:endParaRPr lang="en-US" dirty="0">
              <a:cs typeface="Calibri"/>
            </a:endParaRPr>
          </a:p>
          <a:p>
            <a:pPr marL="0" indent="0" algn="just">
              <a:buNone/>
            </a:pPr>
            <a:endParaRPr lang="en-US" dirty="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01601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DD89D-00D8-9931-A265-793D53F73825}"/>
              </a:ext>
            </a:extLst>
          </p:cNvPr>
          <p:cNvSpPr>
            <a:spLocks noGrp="1"/>
          </p:cNvSpPr>
          <p:nvPr>
            <p:ph idx="1"/>
          </p:nvPr>
        </p:nvSpPr>
        <p:spPr>
          <a:xfrm>
            <a:off x="577242" y="2378858"/>
            <a:ext cx="10776558" cy="3798105"/>
          </a:xfrm>
        </p:spPr>
        <p:txBody>
          <a:bodyPr vert="horz" lIns="91440" tIns="45720" rIns="91440" bIns="45720" rtlCol="0" anchor="t">
            <a:normAutofit/>
          </a:bodyPr>
          <a:lstStyle/>
          <a:p>
            <a:pPr marL="0" indent="0" algn="ctr">
              <a:buNone/>
            </a:pPr>
            <a:r>
              <a:rPr lang="en-US" sz="5400" dirty="0">
                <a:cs typeface="Calibri"/>
              </a:rPr>
              <a:t>THANK YOU</a:t>
            </a:r>
            <a:endParaRPr lang="en-US"/>
          </a:p>
        </p:txBody>
      </p:sp>
    </p:spTree>
    <p:extLst>
      <p:ext uri="{BB962C8B-B14F-4D97-AF65-F5344CB8AC3E}">
        <p14:creationId xmlns:p14="http://schemas.microsoft.com/office/powerpoint/2010/main" val="266028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E4BD4-3A90-F5AE-DF73-D2FCCBF107C7}"/>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cs typeface="Calibri Light"/>
              </a:rPr>
              <a:t>PROPOSED SOLUTION</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B0DB19CF-BBE4-8C0D-DFEC-11FBA6D40191}"/>
              </a:ext>
            </a:extLst>
          </p:cNvPr>
          <p:cNvSpPr>
            <a:spLocks noGrp="1"/>
          </p:cNvSpPr>
          <p:nvPr>
            <p:ph idx="1"/>
          </p:nvPr>
        </p:nvSpPr>
        <p:spPr>
          <a:xfrm>
            <a:off x="4121328" y="106686"/>
            <a:ext cx="8016716" cy="6610758"/>
          </a:xfrm>
        </p:spPr>
        <p:txBody>
          <a:bodyPr vert="horz" lIns="91440" tIns="45720" rIns="91440" bIns="45720" rtlCol="0" anchor="ctr">
            <a:normAutofit/>
          </a:bodyPr>
          <a:lstStyle/>
          <a:p>
            <a:pPr algn="just"/>
            <a:r>
              <a:rPr lang="en-US" dirty="0">
                <a:ea typeface="+mn-lt"/>
                <a:cs typeface="+mn-lt"/>
              </a:rPr>
              <a:t>The scope of this work is to develop a Home Automation system by using Raspberry Pi which acts as an interface between the devices.</a:t>
            </a:r>
            <a:endParaRPr lang="en-US" dirty="0"/>
          </a:p>
          <a:p>
            <a:pPr algn="just"/>
            <a:r>
              <a:rPr lang="en-US" dirty="0">
                <a:ea typeface="+mn-lt"/>
                <a:cs typeface="+mn-lt"/>
              </a:rPr>
              <a:t>The proposed system includes</a:t>
            </a:r>
            <a:r>
              <a:rPr lang="en-US" dirty="0">
                <a:cs typeface="Calibri"/>
              </a:rPr>
              <a:t> multiple sensors which coordinate with the help of raspberry pi .</a:t>
            </a:r>
          </a:p>
          <a:p>
            <a:pPr algn="just"/>
            <a:r>
              <a:rPr lang="en-US" dirty="0">
                <a:cs typeface="Calibri"/>
              </a:rPr>
              <a:t>PIR motion sensor to detect human presence</a:t>
            </a:r>
          </a:p>
          <a:p>
            <a:pPr algn="just"/>
            <a:r>
              <a:rPr lang="en-US" dirty="0">
                <a:cs typeface="Calibri"/>
              </a:rPr>
              <a:t>LDR sensor ,temperature sensor to control and regulate LED light, DC motor fan by automatically comparing the preset values of Temperature ,light intensity. </a:t>
            </a:r>
          </a:p>
          <a:p>
            <a:pPr algn="just"/>
            <a:r>
              <a:rPr lang="en-US" dirty="0">
                <a:cs typeface="Calibri"/>
              </a:rPr>
              <a:t>Gas detection sensor to trigger the buzzer alarm and send alerts using </a:t>
            </a:r>
            <a:r>
              <a:rPr lang="en-US" dirty="0" err="1">
                <a:cs typeface="Calibri"/>
              </a:rPr>
              <a:t>gsm</a:t>
            </a:r>
            <a:r>
              <a:rPr lang="en-US" dirty="0">
                <a:cs typeface="Calibri"/>
              </a:rPr>
              <a:t> module on detection of smoke to concerned host.</a:t>
            </a:r>
          </a:p>
        </p:txBody>
      </p:sp>
    </p:spTree>
    <p:extLst>
      <p:ext uri="{BB962C8B-B14F-4D97-AF65-F5344CB8AC3E}">
        <p14:creationId xmlns:p14="http://schemas.microsoft.com/office/powerpoint/2010/main" val="36973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6237-2D84-0A71-8EE2-430150AD88CB}"/>
              </a:ext>
            </a:extLst>
          </p:cNvPr>
          <p:cNvSpPr>
            <a:spLocks noGrp="1"/>
          </p:cNvSpPr>
          <p:nvPr>
            <p:ph type="title"/>
          </p:nvPr>
        </p:nvSpPr>
        <p:spPr/>
        <p:txBody>
          <a:bodyPr>
            <a:normAutofit/>
          </a:bodyPr>
          <a:lstStyle/>
          <a:p>
            <a:r>
              <a:rPr lang="en-US" dirty="0">
                <a:cs typeface="Calibri Light"/>
              </a:rPr>
              <a:t>TECHNOLOGIES USED </a:t>
            </a:r>
            <a:endParaRPr lang="en-US" dirty="0"/>
          </a:p>
        </p:txBody>
      </p:sp>
      <p:graphicFrame>
        <p:nvGraphicFramePr>
          <p:cNvPr id="8" name="Content Placeholder 2">
            <a:extLst>
              <a:ext uri="{FF2B5EF4-FFF2-40B4-BE49-F238E27FC236}">
                <a16:creationId xmlns:a16="http://schemas.microsoft.com/office/drawing/2014/main" id="{F4C1EAB5-88F2-F545-D05E-860E951F389C}"/>
              </a:ext>
            </a:extLst>
          </p:cNvPr>
          <p:cNvGraphicFramePr>
            <a:graphicFrameLocks noGrp="1"/>
          </p:cNvGraphicFramePr>
          <p:nvPr>
            <p:ph idx="1"/>
            <p:extLst>
              <p:ext uri="{D42A27DB-BD31-4B8C-83A1-F6EECF244321}">
                <p14:modId xmlns:p14="http://schemas.microsoft.com/office/powerpoint/2010/main" val="1709627244"/>
              </p:ext>
            </p:extLst>
          </p:nvPr>
        </p:nvGraphicFramePr>
        <p:xfrm>
          <a:off x="566802" y="4111626"/>
          <a:ext cx="10515600" cy="210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Icon&#10;&#10;Description automatically generated">
            <a:extLst>
              <a:ext uri="{FF2B5EF4-FFF2-40B4-BE49-F238E27FC236}">
                <a16:creationId xmlns:a16="http://schemas.microsoft.com/office/drawing/2014/main" id="{502DC66C-6C0E-AF96-70C5-692E32E17FCF}"/>
              </a:ext>
            </a:extLst>
          </p:cNvPr>
          <p:cNvPicPr>
            <a:picLocks noChangeAspect="1"/>
          </p:cNvPicPr>
          <p:nvPr/>
        </p:nvPicPr>
        <p:blipFill>
          <a:blip r:embed="rId7"/>
          <a:stretch>
            <a:fillRect/>
          </a:stretch>
        </p:blipFill>
        <p:spPr>
          <a:xfrm>
            <a:off x="6592867" y="1368468"/>
            <a:ext cx="2743200" cy="2544872"/>
          </a:xfrm>
          <a:prstGeom prst="rect">
            <a:avLst/>
          </a:prstGeom>
        </p:spPr>
      </p:pic>
      <p:sp>
        <p:nvSpPr>
          <p:cNvPr id="5" name="TextBox 4">
            <a:extLst>
              <a:ext uri="{FF2B5EF4-FFF2-40B4-BE49-F238E27FC236}">
                <a16:creationId xmlns:a16="http://schemas.microsoft.com/office/drawing/2014/main" id="{2FAF0521-CD39-7A0D-CAFE-DCA2BE355238}"/>
              </a:ext>
            </a:extLst>
          </p:cNvPr>
          <p:cNvSpPr txBox="1"/>
          <p:nvPr/>
        </p:nvSpPr>
        <p:spPr>
          <a:xfrm>
            <a:off x="7411233" y="3541211"/>
            <a:ext cx="1735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Python3</a:t>
            </a:r>
          </a:p>
        </p:txBody>
      </p:sp>
      <p:pic>
        <p:nvPicPr>
          <p:cNvPr id="6" name="Picture 6" descr="A picture containing text, clipart&#10;&#10;Description automatically generated">
            <a:extLst>
              <a:ext uri="{FF2B5EF4-FFF2-40B4-BE49-F238E27FC236}">
                <a16:creationId xmlns:a16="http://schemas.microsoft.com/office/drawing/2014/main" id="{EF3C6553-6F01-0C85-2092-4D1FD8F8FED3}"/>
              </a:ext>
            </a:extLst>
          </p:cNvPr>
          <p:cNvPicPr>
            <a:picLocks noChangeAspect="1"/>
          </p:cNvPicPr>
          <p:nvPr/>
        </p:nvPicPr>
        <p:blipFill>
          <a:blip r:embed="rId8"/>
          <a:stretch>
            <a:fillRect/>
          </a:stretch>
        </p:blipFill>
        <p:spPr>
          <a:xfrm>
            <a:off x="2730674" y="2470396"/>
            <a:ext cx="2743200" cy="497590"/>
          </a:xfrm>
          <a:prstGeom prst="rect">
            <a:avLst/>
          </a:prstGeom>
        </p:spPr>
      </p:pic>
    </p:spTree>
    <p:extLst>
      <p:ext uri="{BB962C8B-B14F-4D97-AF65-F5344CB8AC3E}">
        <p14:creationId xmlns:p14="http://schemas.microsoft.com/office/powerpoint/2010/main" val="207481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2835E-BC97-F010-D2A4-BF5CFC6BFCBB}"/>
              </a:ext>
            </a:extLst>
          </p:cNvPr>
          <p:cNvSpPr>
            <a:spLocks noGrp="1"/>
          </p:cNvSpPr>
          <p:nvPr>
            <p:ph type="title"/>
          </p:nvPr>
        </p:nvSpPr>
        <p:spPr>
          <a:xfrm>
            <a:off x="1136396" y="355884"/>
            <a:ext cx="6173262" cy="997867"/>
          </a:xfrm>
        </p:spPr>
        <p:txBody>
          <a:bodyPr anchor="b">
            <a:normAutofit/>
          </a:bodyPr>
          <a:lstStyle/>
          <a:p>
            <a:r>
              <a:rPr lang="en-US" sz="4000" dirty="0">
                <a:latin typeface="Calibri Light"/>
                <a:cs typeface="Calibri Light"/>
              </a:rPr>
              <a:t>PYTHON LIBRARIES USED</a:t>
            </a:r>
            <a:endParaRPr lang="en-US" sz="4000" dirty="0">
              <a:latin typeface="Calibri Light"/>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D7F7FB-C3CC-4BA6-EF08-7D2326F97AE5}"/>
              </a:ext>
            </a:extLst>
          </p:cNvPr>
          <p:cNvGraphicFramePr>
            <a:graphicFrameLocks noGrp="1"/>
          </p:cNvGraphicFramePr>
          <p:nvPr>
            <p:ph idx="1"/>
            <p:extLst>
              <p:ext uri="{D42A27DB-BD31-4B8C-83A1-F6EECF244321}">
                <p14:modId xmlns:p14="http://schemas.microsoft.com/office/powerpoint/2010/main" val="2359160745"/>
              </p:ext>
            </p:extLst>
          </p:nvPr>
        </p:nvGraphicFramePr>
        <p:xfrm>
          <a:off x="1032014" y="1719587"/>
          <a:ext cx="10609562" cy="4224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59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C0553-6EE5-36FB-F8D7-5934883157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LIBRARY METHODS USED</a:t>
            </a:r>
            <a:endParaRPr lang="en-US" sz="4000" dirty="0">
              <a:solidFill>
                <a:srgbClr val="FFFFFF"/>
              </a:solidFill>
            </a:endParaRPr>
          </a:p>
        </p:txBody>
      </p:sp>
      <p:sp>
        <p:nvSpPr>
          <p:cNvPr id="3" name="Content Placeholder 2">
            <a:extLst>
              <a:ext uri="{FF2B5EF4-FFF2-40B4-BE49-F238E27FC236}">
                <a16:creationId xmlns:a16="http://schemas.microsoft.com/office/drawing/2014/main" id="{CAF9E3EF-4F41-C37F-5D36-352551D7B361}"/>
              </a:ext>
            </a:extLst>
          </p:cNvPr>
          <p:cNvSpPr>
            <a:spLocks noGrp="1"/>
          </p:cNvSpPr>
          <p:nvPr>
            <p:ph idx="1"/>
          </p:nvPr>
        </p:nvSpPr>
        <p:spPr>
          <a:xfrm>
            <a:off x="171188" y="2474773"/>
            <a:ext cx="11686441" cy="4727193"/>
          </a:xfrm>
        </p:spPr>
        <p:txBody>
          <a:bodyPr vert="horz" lIns="91440" tIns="45720" rIns="91440" bIns="45720" rtlCol="0" anchor="ctr">
            <a:noAutofit/>
          </a:bodyPr>
          <a:lstStyle/>
          <a:p>
            <a:pPr algn="just"/>
            <a:r>
              <a:rPr lang="en-US" dirty="0">
                <a:solidFill>
                  <a:schemeClr val="accent1">
                    <a:lumMod val="75000"/>
                  </a:schemeClr>
                </a:solidFill>
                <a:ea typeface="+mn-lt"/>
                <a:cs typeface="+mn-lt"/>
              </a:rPr>
              <a:t>spidev.SpiDev()</a:t>
            </a:r>
            <a:r>
              <a:rPr lang="en-US" dirty="0">
                <a:ea typeface="+mn-lt"/>
                <a:cs typeface="+mn-lt"/>
              </a:rPr>
              <a:t> : Used to create a </a:t>
            </a:r>
            <a:r>
              <a:rPr lang="en-US" dirty="0" err="1">
                <a:ea typeface="+mn-lt"/>
                <a:cs typeface="+mn-lt"/>
              </a:rPr>
              <a:t>spi</a:t>
            </a:r>
            <a:r>
              <a:rPr lang="en-US" dirty="0">
                <a:ea typeface="+mn-lt"/>
                <a:cs typeface="+mn-lt"/>
              </a:rPr>
              <a:t> variable for establishing connection</a:t>
            </a:r>
            <a:endParaRPr lang="en-US" dirty="0">
              <a:cs typeface="Calibri"/>
            </a:endParaRPr>
          </a:p>
          <a:p>
            <a:pPr algn="just"/>
            <a:r>
              <a:rPr lang="en-US" dirty="0" err="1">
                <a:solidFill>
                  <a:schemeClr val="accent1">
                    <a:lumMod val="75000"/>
                  </a:schemeClr>
                </a:solidFill>
                <a:ea typeface="+mn-lt"/>
                <a:cs typeface="+mn-lt"/>
              </a:rPr>
              <a:t>spidev.open</a:t>
            </a:r>
            <a:r>
              <a:rPr lang="en-US" dirty="0">
                <a:solidFill>
                  <a:schemeClr val="accent1">
                    <a:lumMod val="75000"/>
                  </a:schemeClr>
                </a:solidFill>
                <a:ea typeface="+mn-lt"/>
                <a:cs typeface="+mn-lt"/>
              </a:rPr>
              <a:t>()</a:t>
            </a:r>
            <a:r>
              <a:rPr lang="en-US" dirty="0">
                <a:ea typeface="+mn-lt"/>
                <a:cs typeface="+mn-lt"/>
              </a:rPr>
              <a:t> :used to open the </a:t>
            </a:r>
            <a:r>
              <a:rPr lang="en-US" dirty="0" err="1">
                <a:ea typeface="+mn-lt"/>
                <a:cs typeface="+mn-lt"/>
              </a:rPr>
              <a:t>spi</a:t>
            </a:r>
            <a:r>
              <a:rPr lang="en-US" dirty="0">
                <a:ea typeface="+mn-lt"/>
                <a:cs typeface="+mn-lt"/>
              </a:rPr>
              <a:t> communication. Connects to the specified SPI device . </a:t>
            </a:r>
          </a:p>
          <a:p>
            <a:pPr algn="just"/>
            <a:r>
              <a:rPr lang="en-US" dirty="0">
                <a:solidFill>
                  <a:schemeClr val="accent1">
                    <a:lumMod val="75000"/>
                  </a:schemeClr>
                </a:solidFill>
                <a:ea typeface="+mn-lt"/>
                <a:cs typeface="+mn-lt"/>
              </a:rPr>
              <a:t>spidev.xfer2()</a:t>
            </a:r>
            <a:r>
              <a:rPr lang="en-US" dirty="0">
                <a:ea typeface="+mn-lt"/>
                <a:cs typeface="+mn-lt"/>
              </a:rPr>
              <a:t> : Perform a SPI transaction: a list of bytes is written to the SPI device and as each byte in that list is sent out, it is replaced by the data simultaneously read from the SPI slave device over the MISO line. </a:t>
            </a:r>
          </a:p>
          <a:p>
            <a:pPr algn="just"/>
            <a:r>
              <a:rPr lang="en-US" dirty="0" err="1">
                <a:solidFill>
                  <a:schemeClr val="accent1">
                    <a:lumMod val="75000"/>
                  </a:schemeClr>
                </a:solidFill>
                <a:ea typeface="+mn-lt"/>
                <a:cs typeface="+mn-lt"/>
              </a:rPr>
              <a:t>ljust</a:t>
            </a:r>
            <a:r>
              <a:rPr lang="en-US" dirty="0">
                <a:solidFill>
                  <a:schemeClr val="accent1">
                    <a:lumMod val="75000"/>
                  </a:schemeClr>
                </a:solidFill>
                <a:ea typeface="+mn-lt"/>
                <a:cs typeface="+mn-lt"/>
              </a:rPr>
              <a:t>()</a:t>
            </a:r>
            <a:r>
              <a:rPr lang="en-US" dirty="0">
                <a:ea typeface="+mn-lt"/>
                <a:cs typeface="+mn-lt"/>
              </a:rPr>
              <a:t> : method used to left align the string, using a specified character .</a:t>
            </a:r>
          </a:p>
          <a:p>
            <a:pPr algn="just"/>
            <a:r>
              <a:rPr lang="en-US" dirty="0">
                <a:solidFill>
                  <a:schemeClr val="accent1">
                    <a:lumMod val="75000"/>
                  </a:schemeClr>
                </a:solidFill>
                <a:cs typeface="Calibri"/>
              </a:rPr>
              <a:t>Ports.uarts()</a:t>
            </a:r>
            <a:r>
              <a:rPr lang="en-US" dirty="0">
                <a:cs typeface="Calibri"/>
              </a:rPr>
              <a:t> : used to create a variable for serial communication. The</a:t>
            </a:r>
            <a:r>
              <a:rPr lang="en-US" dirty="0">
                <a:ea typeface="+mn-lt"/>
                <a:cs typeface="+mn-lt"/>
              </a:rPr>
              <a:t> UART serial port allows you to open a login session from a serial terminal application such as PuTTY.</a:t>
            </a: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400055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C0553-6EE5-36FB-F8D7-5934883157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LIBRARY METHODS USED</a:t>
            </a:r>
            <a:endParaRPr lang="en-US" sz="4000" dirty="0">
              <a:solidFill>
                <a:srgbClr val="FFFFFF"/>
              </a:solidFill>
            </a:endParaRPr>
          </a:p>
        </p:txBody>
      </p:sp>
      <p:sp>
        <p:nvSpPr>
          <p:cNvPr id="3" name="Content Placeholder 2">
            <a:extLst>
              <a:ext uri="{FF2B5EF4-FFF2-40B4-BE49-F238E27FC236}">
                <a16:creationId xmlns:a16="http://schemas.microsoft.com/office/drawing/2014/main" id="{CAF9E3EF-4F41-C37F-5D36-352551D7B361}"/>
              </a:ext>
            </a:extLst>
          </p:cNvPr>
          <p:cNvSpPr>
            <a:spLocks noGrp="1"/>
          </p:cNvSpPr>
          <p:nvPr>
            <p:ph idx="1"/>
          </p:nvPr>
        </p:nvSpPr>
        <p:spPr>
          <a:xfrm>
            <a:off x="204100" y="3124776"/>
            <a:ext cx="11686441" cy="4727193"/>
          </a:xfrm>
        </p:spPr>
        <p:txBody>
          <a:bodyPr vert="horz" lIns="91440" tIns="45720" rIns="91440" bIns="45720" rtlCol="0" anchor="ctr">
            <a:noAutofit/>
          </a:bodyPr>
          <a:lstStyle/>
          <a:p>
            <a:pPr algn="just"/>
            <a:r>
              <a:rPr lang="en-US" dirty="0" err="1">
                <a:solidFill>
                  <a:schemeClr val="accent1">
                    <a:lumMod val="75000"/>
                  </a:schemeClr>
                </a:solidFill>
                <a:cs typeface="Calibri"/>
              </a:rPr>
              <a:t>GPIO.setup</a:t>
            </a:r>
            <a:r>
              <a:rPr lang="en-US" dirty="0">
                <a:solidFill>
                  <a:schemeClr val="accent1">
                    <a:lumMod val="75000"/>
                  </a:schemeClr>
                </a:solidFill>
                <a:cs typeface="Calibri"/>
              </a:rPr>
              <a:t>()</a:t>
            </a:r>
            <a:r>
              <a:rPr lang="en-US" dirty="0">
                <a:cs typeface="Calibri"/>
              </a:rPr>
              <a:t> :Used to declare whether a pin is used as output or input</a:t>
            </a:r>
          </a:p>
          <a:p>
            <a:pPr algn="just"/>
            <a:r>
              <a:rPr lang="en-US" dirty="0" err="1">
                <a:solidFill>
                  <a:schemeClr val="accent1">
                    <a:lumMod val="75000"/>
                  </a:schemeClr>
                </a:solidFill>
                <a:cs typeface="Calibri"/>
              </a:rPr>
              <a:t>GPIO.setmode</a:t>
            </a:r>
            <a:r>
              <a:rPr lang="en-US" dirty="0">
                <a:solidFill>
                  <a:schemeClr val="accent1">
                    <a:lumMod val="75000"/>
                  </a:schemeClr>
                </a:solidFill>
                <a:cs typeface="Calibri"/>
              </a:rPr>
              <a:t>() </a:t>
            </a:r>
            <a:r>
              <a:rPr lang="en-US" dirty="0">
                <a:cs typeface="Calibri"/>
              </a:rPr>
              <a:t>:</a:t>
            </a:r>
            <a:r>
              <a:rPr lang="en-US" dirty="0">
                <a:ea typeface="+mn-lt"/>
                <a:cs typeface="+mn-lt"/>
              </a:rPr>
              <a:t>It tells the library which pin numbering system you are going to use. BOARD signifies using the physical pin numbers on the RPi</a:t>
            </a:r>
          </a:p>
          <a:p>
            <a:pPr algn="just"/>
            <a:r>
              <a:rPr lang="en-US" dirty="0" err="1">
                <a:solidFill>
                  <a:schemeClr val="accent1">
                    <a:lumMod val="75000"/>
                  </a:schemeClr>
                </a:solidFill>
                <a:cs typeface="Calibri"/>
              </a:rPr>
              <a:t>GPIO.setwarnings</a:t>
            </a:r>
            <a:r>
              <a:rPr lang="en-US" dirty="0">
                <a:solidFill>
                  <a:schemeClr val="accent1">
                    <a:lumMod val="75000"/>
                  </a:schemeClr>
                </a:solidFill>
                <a:cs typeface="Calibri"/>
              </a:rPr>
              <a:t>() </a:t>
            </a:r>
            <a:r>
              <a:rPr lang="en-US" dirty="0">
                <a:cs typeface="Calibri"/>
              </a:rPr>
              <a:t>:warns us if any current pin is previously used(set to false) </a:t>
            </a:r>
          </a:p>
          <a:p>
            <a:pPr algn="just"/>
            <a:r>
              <a:rPr lang="en-US" dirty="0">
                <a:solidFill>
                  <a:schemeClr val="accent1">
                    <a:lumMod val="75000"/>
                  </a:schemeClr>
                </a:solidFill>
                <a:cs typeface="Calibri"/>
              </a:rPr>
              <a:t>GPIO.input()</a:t>
            </a:r>
            <a:r>
              <a:rPr lang="en-US" dirty="0">
                <a:cs typeface="Calibri"/>
              </a:rPr>
              <a:t> :</a:t>
            </a:r>
            <a:r>
              <a:rPr lang="en-US" dirty="0">
                <a:ea typeface="+mn-lt"/>
                <a:cs typeface="+mn-lt"/>
              </a:rPr>
              <a:t>input([pin]) function is used to read an input pin value. The input() function will return either a True or False indicating whether the pin is HIGH or LOW.</a:t>
            </a:r>
          </a:p>
          <a:p>
            <a:pPr algn="just"/>
            <a:r>
              <a:rPr lang="en-US" dirty="0">
                <a:solidFill>
                  <a:schemeClr val="accent1">
                    <a:lumMod val="75000"/>
                  </a:schemeClr>
                </a:solidFill>
                <a:cs typeface="Calibri"/>
              </a:rPr>
              <a:t>GPIO.output()</a:t>
            </a:r>
            <a:r>
              <a:rPr lang="en-US" dirty="0">
                <a:cs typeface="Calibri"/>
              </a:rPr>
              <a:t> :output([pin]) is used to display the value of an output pin </a:t>
            </a:r>
          </a:p>
          <a:p>
            <a:pPr algn="just"/>
            <a:r>
              <a:rPr lang="en-US" dirty="0" err="1">
                <a:solidFill>
                  <a:schemeClr val="accent1">
                    <a:lumMod val="75000"/>
                  </a:schemeClr>
                </a:solidFill>
                <a:cs typeface="Calibri"/>
              </a:rPr>
              <a:t>time.sleep</a:t>
            </a:r>
            <a:r>
              <a:rPr lang="en-US" dirty="0">
                <a:solidFill>
                  <a:schemeClr val="accent1">
                    <a:lumMod val="75000"/>
                  </a:schemeClr>
                </a:solidFill>
                <a:cs typeface="Calibri"/>
              </a:rPr>
              <a:t>()</a:t>
            </a:r>
            <a:r>
              <a:rPr lang="en-US" dirty="0">
                <a:cs typeface="Calibri"/>
              </a:rPr>
              <a:t> :sleep function is used to add delay in the execution of a program.</a:t>
            </a:r>
            <a:endParaRPr lang="en-US" dirty="0">
              <a:ea typeface="+mn-lt"/>
              <a:cs typeface="+mn-lt"/>
            </a:endParaRPr>
          </a:p>
          <a:p>
            <a:pPr algn="just"/>
            <a:endParaRPr lang="en-US" dirty="0">
              <a:cs typeface="Calibri"/>
            </a:endParaRPr>
          </a:p>
          <a:p>
            <a:pPr marL="0" indent="0" algn="just">
              <a:buNone/>
            </a:pPr>
            <a:endParaRPr lang="en-US"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96809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7">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27F4A-DDD5-E6E1-5338-512C421DC9A5}"/>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kern="1200">
                <a:solidFill>
                  <a:srgbClr val="FFFFFF"/>
                </a:solidFill>
                <a:latin typeface="+mj-lt"/>
                <a:ea typeface="+mj-ea"/>
                <a:cs typeface="+mj-cs"/>
              </a:rPr>
              <a:t>HARDWARE COMPONENTS USED IN SIMULATION</a:t>
            </a:r>
          </a:p>
        </p:txBody>
      </p:sp>
      <p:sp>
        <p:nvSpPr>
          <p:cNvPr id="3" name="Content Placeholder 2">
            <a:extLst>
              <a:ext uri="{FF2B5EF4-FFF2-40B4-BE49-F238E27FC236}">
                <a16:creationId xmlns:a16="http://schemas.microsoft.com/office/drawing/2014/main" id="{8039A476-11A6-5245-B72C-8108EEB98247}"/>
              </a:ext>
            </a:extLst>
          </p:cNvPr>
          <p:cNvSpPr>
            <a:spLocks noGrp="1"/>
          </p:cNvSpPr>
          <p:nvPr>
            <p:ph idx="1"/>
          </p:nvPr>
        </p:nvSpPr>
        <p:spPr>
          <a:xfrm>
            <a:off x="4255425" y="951051"/>
            <a:ext cx="3912559" cy="5158743"/>
          </a:xfrm>
        </p:spPr>
        <p:txBody>
          <a:bodyPr vert="horz" lIns="91440" tIns="45720" rIns="91440" bIns="45720" rtlCol="0" anchor="t">
            <a:normAutofit lnSpcReduction="10000"/>
          </a:bodyPr>
          <a:lstStyle/>
          <a:p>
            <a:r>
              <a:rPr lang="en-US" sz="2400" dirty="0"/>
              <a:t>Raspberry Pi 4 model B</a:t>
            </a:r>
            <a:endParaRPr lang="en-US" sz="2400" dirty="0">
              <a:cs typeface="Calibri"/>
            </a:endParaRPr>
          </a:p>
          <a:p>
            <a:r>
              <a:rPr lang="en-US" sz="2400" dirty="0"/>
              <a:t>MOTOR-DC (5-12v,1000RPM) </a:t>
            </a:r>
            <a:endParaRPr lang="en-US" sz="2400" dirty="0">
              <a:cs typeface="Calibri"/>
            </a:endParaRPr>
          </a:p>
          <a:p>
            <a:r>
              <a:rPr lang="en-US" sz="2400" dirty="0"/>
              <a:t>MQ-2 GAS SENSOR (300-10000 ppm)</a:t>
            </a:r>
            <a:endParaRPr lang="en-US" sz="2400" dirty="0">
              <a:cs typeface="Calibri"/>
            </a:endParaRPr>
          </a:p>
          <a:p>
            <a:r>
              <a:rPr lang="en-US" sz="2400" dirty="0"/>
              <a:t>NPN transistor </a:t>
            </a:r>
            <a:endParaRPr lang="en-US" sz="2400" dirty="0">
              <a:cs typeface="Calibri"/>
            </a:endParaRPr>
          </a:p>
          <a:p>
            <a:r>
              <a:rPr lang="en-US" sz="2400" dirty="0"/>
              <a:t>PIR MOTION SENSOR (~ 7 meters , ~110 degree measuring angle)</a:t>
            </a:r>
            <a:endParaRPr lang="en-US" sz="2400" dirty="0">
              <a:cs typeface="Calibri"/>
            </a:endParaRPr>
          </a:p>
          <a:p>
            <a:r>
              <a:rPr lang="en-US" sz="2400" dirty="0"/>
              <a:t>RELAY module – 1channel 5v </a:t>
            </a:r>
            <a:endParaRPr lang="en-US" sz="2400" dirty="0">
              <a:cs typeface="Calibri"/>
            </a:endParaRPr>
          </a:p>
          <a:p>
            <a:r>
              <a:rPr lang="en-US" sz="2400" dirty="0"/>
              <a:t>RESISTOR – 1k Ohm</a:t>
            </a:r>
            <a:endParaRPr lang="en-US" sz="2400" dirty="0">
              <a:cs typeface="Calibri"/>
            </a:endParaRPr>
          </a:p>
          <a:p>
            <a:r>
              <a:rPr lang="en-US" sz="2400" dirty="0"/>
              <a:t>TORCH_LDR sensor (50-100 k ohms)</a:t>
            </a:r>
            <a:endParaRPr lang="en-US" sz="2400" dirty="0">
              <a:cs typeface="Calibri"/>
            </a:endParaRPr>
          </a:p>
          <a:p>
            <a:endParaRPr lang="en-US" sz="1900"/>
          </a:p>
        </p:txBody>
      </p:sp>
      <p:sp>
        <p:nvSpPr>
          <p:cNvPr id="4" name="TextBox 3">
            <a:extLst>
              <a:ext uri="{FF2B5EF4-FFF2-40B4-BE49-F238E27FC236}">
                <a16:creationId xmlns:a16="http://schemas.microsoft.com/office/drawing/2014/main" id="{B380483F-05AE-0132-095A-165D15442254}"/>
              </a:ext>
            </a:extLst>
          </p:cNvPr>
          <p:cNvSpPr txBox="1"/>
          <p:nvPr/>
        </p:nvSpPr>
        <p:spPr>
          <a:xfrm>
            <a:off x="8289696" y="951051"/>
            <a:ext cx="3421957" cy="51587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defTabSz="914400">
              <a:lnSpc>
                <a:spcPct val="90000"/>
              </a:lnSpc>
              <a:spcBef>
                <a:spcPts val="1000"/>
              </a:spcBef>
              <a:buFont typeface="Arial" panose="020B0604020202020204" pitchFamily="34" charset="0"/>
              <a:buChar char="•"/>
            </a:pPr>
            <a:r>
              <a:rPr lang="en-US" sz="2400" dirty="0"/>
              <a:t>DC operated buzzer module(85dB,2-2.6KHz)</a:t>
            </a:r>
          </a:p>
          <a:p>
            <a:pPr marL="285750" indent="-228600" defTabSz="914400">
              <a:lnSpc>
                <a:spcPct val="90000"/>
              </a:lnSpc>
              <a:spcBef>
                <a:spcPts val="1000"/>
              </a:spcBef>
              <a:buFont typeface="Arial" panose="020B0604020202020204" pitchFamily="34" charset="0"/>
              <a:buChar char="•"/>
            </a:pPr>
            <a:r>
              <a:rPr lang="en-US" sz="2400" dirty="0"/>
              <a:t>L293D motor driver </a:t>
            </a:r>
            <a:r>
              <a:rPr lang="en-US" sz="2400" dirty="0" err="1"/>
              <a:t>ic</a:t>
            </a:r>
            <a:r>
              <a:rPr lang="en-US" sz="2400" dirty="0"/>
              <a:t> </a:t>
            </a:r>
            <a:endParaRPr lang="en-US" sz="2400"/>
          </a:p>
          <a:p>
            <a:pPr marL="285750" indent="-228600" defTabSz="914400">
              <a:lnSpc>
                <a:spcPct val="90000"/>
              </a:lnSpc>
              <a:spcBef>
                <a:spcPts val="1000"/>
              </a:spcBef>
              <a:buFont typeface="Arial" panose="020B0604020202020204" pitchFamily="34" charset="0"/>
              <a:buChar char="•"/>
            </a:pPr>
            <a:r>
              <a:rPr lang="en-US" sz="2400" dirty="0"/>
              <a:t>LED-RED</a:t>
            </a:r>
            <a:endParaRPr lang="en-US" sz="2400"/>
          </a:p>
          <a:p>
            <a:pPr marL="285750" indent="-228600" defTabSz="914400">
              <a:lnSpc>
                <a:spcPct val="90000"/>
              </a:lnSpc>
              <a:spcBef>
                <a:spcPts val="1000"/>
              </a:spcBef>
              <a:buFont typeface="Arial" panose="020B0604020202020204" pitchFamily="34" charset="0"/>
              <a:buChar char="•"/>
            </a:pPr>
            <a:r>
              <a:rPr lang="en-US" sz="2400" dirty="0"/>
              <a:t>LM016L LCD Module (16x2) </a:t>
            </a:r>
            <a:endParaRPr lang="en-US" sz="2400"/>
          </a:p>
          <a:p>
            <a:pPr marL="285750" indent="-228600" defTabSz="914400">
              <a:lnSpc>
                <a:spcPct val="90000"/>
              </a:lnSpc>
              <a:spcBef>
                <a:spcPts val="1000"/>
              </a:spcBef>
              <a:buFont typeface="Arial" panose="020B0604020202020204" pitchFamily="34" charset="0"/>
              <a:buChar char="•"/>
            </a:pPr>
            <a:r>
              <a:rPr lang="en-US" sz="2400" dirty="0"/>
              <a:t>LM35 temperature sensor – Centigrade (100-500feet)</a:t>
            </a:r>
            <a:endParaRPr lang="en-US" sz="2400"/>
          </a:p>
          <a:p>
            <a:pPr marL="285750" indent="-228600" defTabSz="914400">
              <a:lnSpc>
                <a:spcPct val="90000"/>
              </a:lnSpc>
              <a:spcBef>
                <a:spcPts val="1000"/>
              </a:spcBef>
              <a:buFont typeface="Arial" panose="020B0604020202020204" pitchFamily="34" charset="0"/>
              <a:buChar char="•"/>
            </a:pPr>
            <a:r>
              <a:rPr lang="en-US" sz="2400" dirty="0"/>
              <a:t>MCP3208 – Analog to Digital Conversion module(~100 </a:t>
            </a:r>
            <a:r>
              <a:rPr lang="en-US" sz="2400" dirty="0" err="1"/>
              <a:t>ksps</a:t>
            </a:r>
            <a:r>
              <a:rPr lang="en-US" sz="2400" dirty="0"/>
              <a:t> ,max 12 bit resolution)</a:t>
            </a:r>
            <a:endParaRPr lang="en-US" sz="2400"/>
          </a:p>
          <a:p>
            <a:pPr indent="-228600" defTabSz="914400">
              <a:lnSpc>
                <a:spcPct val="90000"/>
              </a:lnSpc>
              <a:buFont typeface="Arial" panose="020B0604020202020204" pitchFamily="34" charset="0"/>
              <a:buChar char="•"/>
            </a:pPr>
            <a:endParaRPr lang="en-US" sz="2400"/>
          </a:p>
        </p:txBody>
      </p:sp>
    </p:spTree>
    <p:extLst>
      <p:ext uri="{BB962C8B-B14F-4D97-AF65-F5344CB8AC3E}">
        <p14:creationId xmlns:p14="http://schemas.microsoft.com/office/powerpoint/2010/main" val="26242976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79C8B7-2E54-3793-0A86-377355B93EC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PHASES OF DEVELOPMENT</a:t>
            </a:r>
          </a:p>
        </p:txBody>
      </p:sp>
      <p:graphicFrame>
        <p:nvGraphicFramePr>
          <p:cNvPr id="5" name="Content Placeholder 2">
            <a:extLst>
              <a:ext uri="{FF2B5EF4-FFF2-40B4-BE49-F238E27FC236}">
                <a16:creationId xmlns:a16="http://schemas.microsoft.com/office/drawing/2014/main" id="{4E333D3D-1614-1F4A-F308-645C98A00889}"/>
              </a:ext>
            </a:extLst>
          </p:cNvPr>
          <p:cNvGraphicFramePr>
            <a:graphicFrameLocks noGrp="1"/>
          </p:cNvGraphicFramePr>
          <p:nvPr>
            <p:ph idx="1"/>
            <p:extLst>
              <p:ext uri="{D42A27DB-BD31-4B8C-83A1-F6EECF244321}">
                <p14:modId xmlns:p14="http://schemas.microsoft.com/office/powerpoint/2010/main" val="908471083"/>
              </p:ext>
            </p:extLst>
          </p:nvPr>
        </p:nvGraphicFramePr>
        <p:xfrm>
          <a:off x="372659" y="2417651"/>
          <a:ext cx="11506449" cy="4223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320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SIMULATION OF IOT BASED HOME AUTOMATION SYSTEM USING PROTEUS </vt:lpstr>
      <vt:lpstr>PROBLEM STATEMENT</vt:lpstr>
      <vt:lpstr>PROPOSED SOLUTION</vt:lpstr>
      <vt:lpstr>TECHNOLOGIES USED </vt:lpstr>
      <vt:lpstr>PYTHON LIBRARIES USED</vt:lpstr>
      <vt:lpstr>LIBRARY METHODS USED</vt:lpstr>
      <vt:lpstr>LIBRARY METHODS USED</vt:lpstr>
      <vt:lpstr>HARDWARE COMPONENTS USED IN SIMULATION</vt:lpstr>
      <vt:lpstr>PHASES OF DEVELOPMENT</vt:lpstr>
      <vt:lpstr>HOME AUTOMATION SYSTEM ARCHITECTURE</vt:lpstr>
      <vt:lpstr>HOME AUTOMATION SYSTEM SCHEMATIC DESIGN</vt:lpstr>
      <vt:lpstr>CIRCUIT DESIGN PROCESS </vt:lpstr>
      <vt:lpstr>CIRCUIT DESIGN PROCESS </vt:lpstr>
      <vt:lpstr>CIRCUIT DESIGN PROCESS </vt:lpstr>
      <vt:lpstr>CIRCUIT DESIGN PROCESS </vt:lpstr>
      <vt:lpstr>CIRCUIT DESIGN PROCESS </vt:lpstr>
      <vt:lpstr>CIRCUIT DESIGN PROCESS </vt:lpstr>
      <vt:lpstr>CIRCUIT DESIGN PROCESS </vt:lpstr>
      <vt:lpstr>HOME AUTOMATION  SYSTEM ACTIVITY DIAGRAM</vt:lpstr>
      <vt:lpstr>HOME AUTOMATION SYSTEM SIMULATION</vt:lpstr>
      <vt:lpstr>HOME AUTOMATION SYSTEM SIMULATION</vt:lpstr>
      <vt:lpstr>HOME AUTOMATION SYSTEM SIMULATION</vt:lpstr>
      <vt:lpstr>HOME AUTOMATION SYSTEM SIMULATION</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2187</cp:revision>
  <dcterms:created xsi:type="dcterms:W3CDTF">2022-08-28T07:52:43Z</dcterms:created>
  <dcterms:modified xsi:type="dcterms:W3CDTF">2022-09-02T05:40:39Z</dcterms:modified>
</cp:coreProperties>
</file>